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95" r:id="rId3"/>
    <p:sldId id="318" r:id="rId4"/>
    <p:sldId id="328" r:id="rId5"/>
    <p:sldId id="325" r:id="rId6"/>
    <p:sldId id="296" r:id="rId7"/>
    <p:sldId id="313" r:id="rId8"/>
    <p:sldId id="301" r:id="rId9"/>
    <p:sldId id="302" r:id="rId10"/>
    <p:sldId id="309" r:id="rId11"/>
    <p:sldId id="315" r:id="rId12"/>
    <p:sldId id="312" r:id="rId13"/>
    <p:sldId id="329" r:id="rId14"/>
    <p:sldId id="310" r:id="rId15"/>
    <p:sldId id="311" r:id="rId16"/>
    <p:sldId id="270" r:id="rId17"/>
    <p:sldId id="305" r:id="rId18"/>
    <p:sldId id="324" r:id="rId19"/>
    <p:sldId id="274" r:id="rId20"/>
    <p:sldId id="262" r:id="rId21"/>
    <p:sldId id="320" r:id="rId22"/>
    <p:sldId id="306" r:id="rId23"/>
    <p:sldId id="272" r:id="rId24"/>
    <p:sldId id="303" r:id="rId25"/>
    <p:sldId id="304" r:id="rId26"/>
    <p:sldId id="327" r:id="rId27"/>
    <p:sldId id="307" r:id="rId28"/>
    <p:sldId id="308" r:id="rId29"/>
    <p:sldId id="316" r:id="rId30"/>
    <p:sldId id="299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CAB40"/>
    <a:srgbClr val="0096FF"/>
    <a:srgbClr val="929292"/>
    <a:srgbClr val="FFC200"/>
    <a:srgbClr val="FFC1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774"/>
    <p:restoredTop sz="71909"/>
  </p:normalViewPr>
  <p:slideViewPr>
    <p:cSldViewPr snapToGrid="0" snapToObjects="1">
      <p:cViewPr varScale="1">
        <p:scale>
          <a:sx n="98" d="100"/>
          <a:sy n="98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ng/Desktop/usenix_security_2019/pex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ng/Desktop/usenix_security_2019/pe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ng/Library/Mobile%20Documents/com~apple~CloudDocs/usenix_security_2019/pex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ng/Library/Mobile%20Documents/com~apple~CloudDocs/usenix_security_2019/pex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ng/Library/Mobile%20Documents/com~apple~CloudDocs/usenix_security_2019/pex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tong/Library/Mobile%20Documents/com~apple~CloudDocs/usenix_security_2019/pex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defconfig!$E$10</c:f>
              <c:strCache>
                <c:ptCount val="1"/>
                <c:pt idx="0">
                  <c:v>Number of Bugs Detected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bg2">
                    <a:lumMod val="20000"/>
                    <a:lumOff val="8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5DA9-DD4D-B384-C6EDDB90DAAC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chemeClr val="accent5">
                      <a:lumMod val="5000"/>
                      <a:lumOff val="95000"/>
                    </a:schemeClr>
                  </a:gs>
                  <a:gs pos="74000">
                    <a:schemeClr val="accent5">
                      <a:lumMod val="45000"/>
                      <a:lumOff val="55000"/>
                    </a:schemeClr>
                  </a:gs>
                  <a:gs pos="83000">
                    <a:schemeClr val="accent5">
                      <a:lumMod val="45000"/>
                      <a:lumOff val="55000"/>
                    </a:schemeClr>
                  </a:gs>
                  <a:gs pos="100000">
                    <a:schemeClr val="accent5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9525" cap="flat" cmpd="sng" algn="ctr">
                <a:solidFill>
                  <a:schemeClr val="accent3">
                    <a:lumMod val="40000"/>
                    <a:lumOff val="60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A9-DD4D-B384-C6EDDB90DA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defconfig!$D$11:$D$13</c:f>
              <c:strCache>
                <c:ptCount val="3"/>
                <c:pt idx="0">
                  <c:v>PeX-KIRIN</c:v>
                </c:pt>
                <c:pt idx="1">
                  <c:v>PeX-TYPE</c:v>
                </c:pt>
                <c:pt idx="2">
                  <c:v>PeX-K-Miner</c:v>
                </c:pt>
              </c:strCache>
            </c:strRef>
          </c:cat>
          <c:val>
            <c:numRef>
              <c:f>defconfig!$E$11:$E$13</c:f>
              <c:numCache>
                <c:formatCode>General</c:formatCode>
                <c:ptCount val="3"/>
                <c:pt idx="0">
                  <c:v>21</c:v>
                </c:pt>
                <c:pt idx="1">
                  <c:v>21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03-D649-96A5-75C4CDD5A72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30957488"/>
        <c:axId val="730959168"/>
      </c:barChart>
      <c:catAx>
        <c:axId val="73095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59168"/>
        <c:crosses val="autoZero"/>
        <c:auto val="1"/>
        <c:lblAlgn val="ctr"/>
        <c:lblOffset val="100"/>
        <c:noMultiLvlLbl val="0"/>
      </c:catAx>
      <c:valAx>
        <c:axId val="73095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095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Warnings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569066977901608E-2"/>
          <c:y val="0.15439520764373893"/>
          <c:w val="0.91029834787098529"/>
          <c:h val="0.72926941984529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defconfig!$D$31</c:f>
              <c:strCache>
                <c:ptCount val="1"/>
                <c:pt idx="0">
                  <c:v>PeX-KIRIN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defconfig!$E$30:$G$30</c:f>
              <c:strCache>
                <c:ptCount val="3"/>
                <c:pt idx="0">
                  <c:v>DAC</c:v>
                </c:pt>
                <c:pt idx="1">
                  <c:v>CAP</c:v>
                </c:pt>
                <c:pt idx="2">
                  <c:v>LSM</c:v>
                </c:pt>
              </c:strCache>
            </c:strRef>
          </c:cat>
          <c:val>
            <c:numRef>
              <c:f>defconfig!$E$31:$G$31</c:f>
              <c:numCache>
                <c:formatCode>General</c:formatCode>
                <c:ptCount val="3"/>
                <c:pt idx="0">
                  <c:v>72</c:v>
                </c:pt>
                <c:pt idx="1">
                  <c:v>210</c:v>
                </c:pt>
                <c:pt idx="2">
                  <c:v>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FB-8448-8154-F803D586EF22}"/>
            </c:ext>
          </c:extLst>
        </c:ser>
        <c:ser>
          <c:idx val="1"/>
          <c:order val="1"/>
          <c:tx>
            <c:strRef>
              <c:f>defconfig!$D$32</c:f>
              <c:strCache>
                <c:ptCount val="1"/>
                <c:pt idx="0">
                  <c:v>PeX-TYPE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defconfig!$E$30:$G$30</c:f>
              <c:strCache>
                <c:ptCount val="3"/>
                <c:pt idx="0">
                  <c:v>DAC</c:v>
                </c:pt>
                <c:pt idx="1">
                  <c:v>CAP</c:v>
                </c:pt>
                <c:pt idx="2">
                  <c:v>LSM</c:v>
                </c:pt>
              </c:strCache>
            </c:strRef>
          </c:cat>
          <c:val>
            <c:numRef>
              <c:f>defconfig!$E$32:$G$32</c:f>
              <c:numCache>
                <c:formatCode>General</c:formatCode>
                <c:ptCount val="3"/>
                <c:pt idx="0">
                  <c:v>218</c:v>
                </c:pt>
                <c:pt idx="1">
                  <c:v>348</c:v>
                </c:pt>
                <c:pt idx="2">
                  <c:v>1319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FB-8448-8154-F803D586EF22}"/>
            </c:ext>
          </c:extLst>
        </c:ser>
        <c:ser>
          <c:idx val="2"/>
          <c:order val="2"/>
          <c:tx>
            <c:strRef>
              <c:f>defconfig!$D$33</c:f>
              <c:strCache>
                <c:ptCount val="1"/>
                <c:pt idx="0">
                  <c:v>PeX-K-Miner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defconfig!$E$30:$G$30</c:f>
              <c:strCache>
                <c:ptCount val="3"/>
                <c:pt idx="0">
                  <c:v>DAC</c:v>
                </c:pt>
                <c:pt idx="1">
                  <c:v>CAP</c:v>
                </c:pt>
                <c:pt idx="2">
                  <c:v>LSM</c:v>
                </c:pt>
              </c:strCache>
            </c:strRef>
          </c:cat>
          <c:val>
            <c:numRef>
              <c:f>defconfig!$E$33:$G$33</c:f>
              <c:numCache>
                <c:formatCode>General</c:formatCode>
                <c:ptCount val="3"/>
                <c:pt idx="0">
                  <c:v>54</c:v>
                </c:pt>
                <c:pt idx="1">
                  <c:v>196</c:v>
                </c:pt>
                <c:pt idx="2">
                  <c:v>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FB-8448-8154-F803D586EF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749186592"/>
        <c:axId val="747508640"/>
      </c:barChart>
      <c:catAx>
        <c:axId val="74918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7508640"/>
        <c:crosses val="autoZero"/>
        <c:auto val="1"/>
        <c:lblAlgn val="ctr"/>
        <c:lblOffset val="100"/>
        <c:noMultiLvlLbl val="0"/>
      </c:catAx>
      <c:valAx>
        <c:axId val="747508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186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9.0768061002325678E-2"/>
          <c:y val="0.17578548775626909"/>
          <c:w val="0.58438855806619683"/>
          <c:h val="8.69044937005008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'pex-chart'!$A$15</c:f>
              <c:strCache>
                <c:ptCount val="1"/>
                <c:pt idx="0">
                  <c:v>total time(min)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'pex-chart'!$B$13:$G$14</c:f>
              <c:multiLvlStrCache>
                <c:ptCount val="6"/>
                <c:lvl>
                  <c:pt idx="0">
                    <c:v>DAC</c:v>
                  </c:pt>
                  <c:pt idx="1">
                    <c:v>CAP</c:v>
                  </c:pt>
                  <c:pt idx="2">
                    <c:v>LSM</c:v>
                  </c:pt>
                  <c:pt idx="3">
                    <c:v>DAC</c:v>
                  </c:pt>
                  <c:pt idx="4">
                    <c:v>CAP</c:v>
                  </c:pt>
                  <c:pt idx="5">
                    <c:v>LSM</c:v>
                  </c:pt>
                </c:lvl>
                <c:lvl>
                  <c:pt idx="0">
                    <c:v>defconfig</c:v>
                  </c:pt>
                  <c:pt idx="3">
                    <c:v>allyesconfig</c:v>
                  </c:pt>
                </c:lvl>
              </c:multiLvlStrCache>
            </c:multiLvlStrRef>
          </c:cat>
          <c:val>
            <c:numRef>
              <c:f>'pex-chart'!$B$15:$G$15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11</c:v>
                </c:pt>
                <c:pt idx="3">
                  <c:v>83</c:v>
                </c:pt>
                <c:pt idx="4">
                  <c:v>247</c:v>
                </c:pt>
                <c:pt idx="5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0-B54A-9A7C-552A4B8CC6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2167968"/>
        <c:axId val="1942340976"/>
      </c:barChart>
      <c:catAx>
        <c:axId val="194216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340976"/>
        <c:crosses val="autoZero"/>
        <c:auto val="1"/>
        <c:lblAlgn val="ctr"/>
        <c:lblOffset val="100"/>
        <c:noMultiLvlLbl val="0"/>
      </c:catAx>
      <c:valAx>
        <c:axId val="1942340976"/>
        <c:scaling>
          <c:logBase val="10"/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216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3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'pex-chart'!$A$4</c:f>
              <c:strCache>
                <c:ptCount val="1"/>
                <c:pt idx="0">
                  <c:v>% of ICS resolved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'pex-chart'!$B$2:$G$3</c:f>
              <c:multiLvlStrCache>
                <c:ptCount val="6"/>
                <c:lvl>
                  <c:pt idx="0">
                    <c:v>KIRIN</c:v>
                  </c:pt>
                  <c:pt idx="1">
                    <c:v>Type</c:v>
                  </c:pt>
                  <c:pt idx="2">
                    <c:v>K-Miner</c:v>
                  </c:pt>
                  <c:pt idx="3">
                    <c:v>KIRIN</c:v>
                  </c:pt>
                  <c:pt idx="4">
                    <c:v>Type</c:v>
                  </c:pt>
                  <c:pt idx="5">
                    <c:v>K-Miner</c:v>
                  </c:pt>
                </c:lvl>
                <c:lvl>
                  <c:pt idx="0">
                    <c:v>defconfig</c:v>
                  </c:pt>
                  <c:pt idx="3">
                    <c:v>allyesconfig</c:v>
                  </c:pt>
                </c:lvl>
              </c:multiLvlStrCache>
            </c:multiLvlStrRef>
          </c:cat>
          <c:val>
            <c:numRef>
              <c:f>'pex-chart'!$B$4:$G$4</c:f>
              <c:numCache>
                <c:formatCode>General</c:formatCode>
                <c:ptCount val="6"/>
                <c:pt idx="0">
                  <c:v>86</c:v>
                </c:pt>
                <c:pt idx="1">
                  <c:v>100</c:v>
                </c:pt>
                <c:pt idx="2">
                  <c:v>1</c:v>
                </c:pt>
                <c:pt idx="3">
                  <c:v>92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4E-C141-8656-6285C82CECD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72753168"/>
        <c:axId val="672754848"/>
      </c:barChart>
      <c:catAx>
        <c:axId val="67275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754848"/>
        <c:crosses val="autoZero"/>
        <c:auto val="1"/>
        <c:lblAlgn val="ctr"/>
        <c:lblOffset val="100"/>
        <c:noMultiLvlLbl val="0"/>
      </c:catAx>
      <c:valAx>
        <c:axId val="6727548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275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'pex-chart'!$A$10</c:f>
              <c:strCache>
                <c:ptCount val="1"/>
                <c:pt idx="0">
                  <c:v># of avg target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'pex-chart'!$B$8:$G$9</c:f>
              <c:multiLvlStrCache>
                <c:ptCount val="6"/>
                <c:lvl>
                  <c:pt idx="0">
                    <c:v>KIRIN</c:v>
                  </c:pt>
                  <c:pt idx="1">
                    <c:v>Type</c:v>
                  </c:pt>
                  <c:pt idx="2">
                    <c:v>K-Miner</c:v>
                  </c:pt>
                  <c:pt idx="3">
                    <c:v>KIRIN</c:v>
                  </c:pt>
                  <c:pt idx="4">
                    <c:v>Type</c:v>
                  </c:pt>
                  <c:pt idx="5">
                    <c:v>K-Miner</c:v>
                  </c:pt>
                </c:lvl>
                <c:lvl>
                  <c:pt idx="0">
                    <c:v>defconfig</c:v>
                  </c:pt>
                  <c:pt idx="3">
                    <c:v>allyesconfig</c:v>
                  </c:pt>
                </c:lvl>
              </c:multiLvlStrCache>
            </c:multiLvlStrRef>
          </c:cat>
          <c:val>
            <c:numRef>
              <c:f>'pex-chart'!$B$10:$G$10</c:f>
              <c:numCache>
                <c:formatCode>General</c:formatCode>
                <c:ptCount val="6"/>
                <c:pt idx="0">
                  <c:v>3.6</c:v>
                </c:pt>
                <c:pt idx="1">
                  <c:v>10000</c:v>
                </c:pt>
                <c:pt idx="2">
                  <c:v>3.6</c:v>
                </c:pt>
                <c:pt idx="3">
                  <c:v>6.2</c:v>
                </c:pt>
                <c:pt idx="4">
                  <c:v>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D-5842-A343-987B1CF7A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423856"/>
        <c:axId val="500806352"/>
      </c:barChart>
      <c:catAx>
        <c:axId val="67442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806352"/>
        <c:crosses val="autoZero"/>
        <c:auto val="1"/>
        <c:lblAlgn val="ctr"/>
        <c:lblOffset val="100"/>
        <c:noMultiLvlLbl val="0"/>
      </c:catAx>
      <c:valAx>
        <c:axId val="50080635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42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3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'pex-chart'!$A$16</c:f>
              <c:strCache>
                <c:ptCount val="1"/>
                <c:pt idx="0">
                  <c:v>analysis time(min)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'pex-chart'!$B$14:$G$15</c:f>
              <c:multiLvlStrCache>
                <c:ptCount val="6"/>
                <c:lvl>
                  <c:pt idx="0">
                    <c:v>KIRIN</c:v>
                  </c:pt>
                  <c:pt idx="1">
                    <c:v>Type</c:v>
                  </c:pt>
                  <c:pt idx="2">
                    <c:v>K-Miner</c:v>
                  </c:pt>
                  <c:pt idx="3">
                    <c:v>KIRIN</c:v>
                  </c:pt>
                  <c:pt idx="4">
                    <c:v>Type</c:v>
                  </c:pt>
                  <c:pt idx="5">
                    <c:v>K-Miner</c:v>
                  </c:pt>
                </c:lvl>
                <c:lvl>
                  <c:pt idx="0">
                    <c:v>defconfig</c:v>
                  </c:pt>
                  <c:pt idx="3">
                    <c:v>allyesconfig</c:v>
                  </c:pt>
                </c:lvl>
              </c:multiLvlStrCache>
            </c:multiLvlStrRef>
          </c:cat>
          <c:val>
            <c:numRef>
              <c:f>'pex-chart'!$B$16:$G$16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9869</c:v>
                </c:pt>
                <c:pt idx="3">
                  <c:v>6.6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1E-B348-B6F4-3E1C6CE85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0430592"/>
        <c:axId val="674329632"/>
      </c:barChart>
      <c:catAx>
        <c:axId val="5004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4329632"/>
        <c:crosses val="autoZero"/>
        <c:auto val="1"/>
        <c:lblAlgn val="ctr"/>
        <c:lblOffset val="100"/>
        <c:noMultiLvlLbl val="0"/>
      </c:catAx>
      <c:valAx>
        <c:axId val="67432963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43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3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 min = 17 min talk + 3 min Q&amp;A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1min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Linux kernel is designed to use abstracted interfaces between different layers, for example,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In VFS layer, it defines a </a:t>
            </a:r>
            <a:r>
              <a:rPr lang="en-US" dirty="0" err="1"/>
              <a:t>file_operations</a:t>
            </a:r>
            <a:r>
              <a:rPr lang="en-US" dirty="0"/>
              <a:t> struct, and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What a file system developer need to do is to implement those functions in this interface and don’t have to worry about other components in the fs stack.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err="1"/>
              <a:t>Similarily</a:t>
            </a:r>
            <a:r>
              <a:rPr lang="en-US" dirty="0"/>
              <a:t>, in network stack, if a network developer want to introduce new protocol, it only implement </a:t>
            </a:r>
            <a:r>
              <a:rPr lang="en-US" dirty="0" err="1"/>
              <a:t>proto_ops</a:t>
            </a:r>
            <a:r>
              <a:rPr lang="en-US" dirty="0"/>
              <a:t> and don’t’ have to worry about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Other components in the network stack.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And based on our observation, most of the indirect calls in the </a:t>
            </a:r>
            <a:r>
              <a:rPr lang="en-US" dirty="0" err="1"/>
              <a:t>linux</a:t>
            </a:r>
            <a:r>
              <a:rPr lang="en-US" dirty="0"/>
              <a:t> kernel  are using those interface.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That means we can build a fairly good call graph by resolving indirect call by considering the kernel interface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46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1min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example shows the pseudo code in VFS layer, it calls the concreate file system using such interface and concrete fs defines a </a:t>
            </a:r>
            <a:r>
              <a:rPr lang="en-US" dirty="0" err="1"/>
              <a:t>file_operations</a:t>
            </a: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For example, this is proc file system, the write member of such interface is defined as </a:t>
            </a:r>
            <a:r>
              <a:rPr lang="en-US" dirty="0" err="1"/>
              <a:t>comm_write</a:t>
            </a:r>
            <a:r>
              <a:rPr lang="en-US" dirty="0"/>
              <a:t>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 that we know </a:t>
            </a:r>
            <a:r>
              <a:rPr lang="en-US" dirty="0" err="1"/>
              <a:t>vfs_write</a:t>
            </a:r>
            <a:r>
              <a:rPr lang="en-US" dirty="0"/>
              <a:t> can call </a:t>
            </a:r>
            <a:r>
              <a:rPr lang="en-US" dirty="0" err="1"/>
              <a:t>comm_write</a:t>
            </a:r>
            <a:r>
              <a:rPr lang="en-US" dirty="0"/>
              <a:t> from there.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So, there are two steps involved in resolving the indirect call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64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1min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First, it have to figure out the interface used and the member function it want to call.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This step is done at </a:t>
            </a:r>
            <a:r>
              <a:rPr lang="en-US" dirty="0" err="1"/>
              <a:t>callsite</a:t>
            </a:r>
            <a:r>
              <a:rPr lang="en-US" dirty="0"/>
              <a:t>, we can know that it is using </a:t>
            </a:r>
            <a:r>
              <a:rPr lang="en-US" dirty="0" err="1"/>
              <a:t>file_operations</a:t>
            </a:r>
            <a:r>
              <a:rPr lang="en-US" dirty="0"/>
              <a:t> interface and calling write method of a filesystem</a:t>
            </a:r>
          </a:p>
        </p:txBody>
      </p:sp>
    </p:spTree>
    <p:extLst>
      <p:ext uri="{BB962C8B-B14F-4D97-AF65-F5344CB8AC3E}">
        <p14:creationId xmlns:p14="http://schemas.microsoft.com/office/powerpoint/2010/main" val="61083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 min</a:t>
            </a:r>
          </a:p>
          <a:p>
            <a:pPr marL="158750" indent="0">
              <a:buNone/>
            </a:pPr>
            <a:r>
              <a:rPr lang="en-US" dirty="0" err="1"/>
              <a:t>PeX</a:t>
            </a:r>
            <a:r>
              <a:rPr lang="en-US" dirty="0"/>
              <a:t> takes </a:t>
            </a:r>
            <a:r>
              <a:rPr lang="en-US" dirty="0" err="1"/>
              <a:t>linux</a:t>
            </a:r>
            <a:r>
              <a:rPr lang="en-US" dirty="0"/>
              <a:t> kernel source code and first run indirect call analysis to build a call graph,</a:t>
            </a:r>
          </a:p>
          <a:p>
            <a:pPr marL="158750" indent="0">
              <a:buNone/>
            </a:pPr>
            <a:r>
              <a:rPr lang="en-US" dirty="0"/>
              <a:t>this solves the first challenge.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After that </a:t>
            </a:r>
            <a:r>
              <a:rPr lang="en-US" dirty="0" err="1"/>
              <a:t>pex</a:t>
            </a:r>
            <a:r>
              <a:rPr lang="en-US" dirty="0"/>
              <a:t> takes user given seed input(permission check functions) to detect wrappers of the function,</a:t>
            </a:r>
          </a:p>
          <a:p>
            <a:pPr marL="158750" indent="0">
              <a:buNone/>
            </a:pPr>
            <a:r>
              <a:rPr lang="en-US" dirty="0"/>
              <a:t>And use the call graph to detect privileged functions.</a:t>
            </a:r>
          </a:p>
          <a:p>
            <a:pPr marL="158750" indent="0">
              <a:buNone/>
            </a:pPr>
            <a:r>
              <a:rPr lang="en-US" dirty="0"/>
              <a:t>This  solves the second challenge.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Finally, </a:t>
            </a:r>
            <a:r>
              <a:rPr lang="en-US" dirty="0" err="1"/>
              <a:t>PeX</a:t>
            </a:r>
            <a:r>
              <a:rPr lang="en-US" dirty="0"/>
              <a:t> used those information to run permission error detection to detect any potential bugs.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 will introduce KIRIN which is responsible for resolve indirect calls.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7008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1min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Using the call graph we built previously we can run inter procedural dominate analysis to detect that </a:t>
            </a:r>
          </a:p>
          <a:p>
            <a:pPr marL="158750" indent="0">
              <a:buNone/>
            </a:pPr>
            <a:r>
              <a:rPr lang="en-US" dirty="0" err="1"/>
              <a:t>Security_file_permission</a:t>
            </a:r>
            <a:r>
              <a:rPr lang="en-US" dirty="0"/>
              <a:t> have to be passed in order to reach </a:t>
            </a:r>
            <a:r>
              <a:rPr lang="en-US" dirty="0" err="1"/>
              <a:t>comm_write</a:t>
            </a:r>
            <a:r>
              <a:rPr lang="en-US" dirty="0"/>
              <a:t> function in proc file system</a:t>
            </a:r>
          </a:p>
          <a:p>
            <a:pPr marL="158750" indent="0">
              <a:buNone/>
            </a:pPr>
            <a:r>
              <a:rPr lang="en-US" dirty="0"/>
              <a:t>Thus </a:t>
            </a:r>
            <a:r>
              <a:rPr lang="en-US" dirty="0" err="1"/>
              <a:t>pex</a:t>
            </a:r>
            <a:r>
              <a:rPr lang="en-US" dirty="0"/>
              <a:t> conclude that </a:t>
            </a:r>
            <a:r>
              <a:rPr lang="en-US" dirty="0" err="1"/>
              <a:t>comm_write</a:t>
            </a:r>
            <a:r>
              <a:rPr lang="en-US" dirty="0"/>
              <a:t> is a privileged function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Next, we use similar dominate analysis to detect the bug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44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1min</a:t>
            </a:r>
          </a:p>
          <a:p>
            <a:pPr marL="158750" indent="0">
              <a:buNone/>
            </a:pPr>
            <a:r>
              <a:rPr lang="en-US" dirty="0"/>
              <a:t>In this step </a:t>
            </a:r>
            <a:r>
              <a:rPr lang="en-US" dirty="0" err="1"/>
              <a:t>PeX</a:t>
            </a:r>
            <a:r>
              <a:rPr lang="en-US" dirty="0"/>
              <a:t> will use the result we got from previous steps that is the privileged functions that we got from traversing the ICFG. And we run a backward traversal starting from where the privileged function is called till the system call, if we find no permission check function is called in that path </a:t>
            </a:r>
            <a:r>
              <a:rPr lang="en-US" dirty="0" err="1"/>
              <a:t>PeX</a:t>
            </a:r>
            <a:r>
              <a:rPr lang="en-US" dirty="0"/>
              <a:t> will raise an alarm.</a:t>
            </a:r>
          </a:p>
        </p:txBody>
      </p:sp>
    </p:spTree>
    <p:extLst>
      <p:ext uri="{BB962C8B-B14F-4D97-AF65-F5344CB8AC3E}">
        <p14:creationId xmlns:p14="http://schemas.microsoft.com/office/powerpoint/2010/main" val="3643080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1min</a:t>
            </a:r>
          </a:p>
        </p:txBody>
      </p:sp>
    </p:spTree>
    <p:extLst>
      <p:ext uri="{BB962C8B-B14F-4D97-AF65-F5344CB8AC3E}">
        <p14:creationId xmlns:p14="http://schemas.microsoft.com/office/powerpoint/2010/main" val="28982720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1min</a:t>
            </a:r>
          </a:p>
          <a:p>
            <a:r>
              <a:rPr lang="en-US" dirty="0"/>
              <a:t>Here we show </a:t>
            </a:r>
            <a:r>
              <a:rPr lang="en-US" dirty="0" err="1"/>
              <a:t>PeX’s</a:t>
            </a:r>
            <a:r>
              <a:rPr lang="en-US" dirty="0"/>
              <a:t> detection capability,  we compare it with type/</a:t>
            </a:r>
            <a:r>
              <a:rPr lang="en-US" dirty="0" err="1"/>
              <a:t>svf</a:t>
            </a:r>
            <a:r>
              <a:rPr lang="en-US" dirty="0"/>
              <a:t> –</a:t>
            </a:r>
            <a:r>
              <a:rPr lang="en-US" dirty="0" err="1"/>
              <a:t>pex</a:t>
            </a:r>
            <a:endParaRPr lang="en-US" dirty="0"/>
          </a:p>
          <a:p>
            <a:r>
              <a:rPr lang="en-US" dirty="0" err="1"/>
              <a:t>Pex</a:t>
            </a:r>
            <a:r>
              <a:rPr lang="en-US" dirty="0"/>
              <a:t> detect more bugs, and </a:t>
            </a:r>
            <a:r>
              <a:rPr lang="en-US" dirty="0" err="1"/>
              <a:t>pex</a:t>
            </a:r>
            <a:r>
              <a:rPr lang="en-US" dirty="0"/>
              <a:t> generate less warnings,</a:t>
            </a:r>
          </a:p>
          <a:p>
            <a:r>
              <a:rPr lang="en-US" dirty="0" err="1"/>
              <a:t>PeX</a:t>
            </a:r>
            <a:r>
              <a:rPr lang="en-US" dirty="0"/>
              <a:t> even detect more than type, for all yes,</a:t>
            </a:r>
          </a:p>
          <a:p>
            <a:r>
              <a:rPr lang="en-US" dirty="0" err="1"/>
              <a:t>Kminer</a:t>
            </a:r>
            <a:r>
              <a:rPr lang="en-US" dirty="0"/>
              <a:t>/</a:t>
            </a:r>
            <a:r>
              <a:rPr lang="en-US" dirty="0" err="1"/>
              <a:t>svf</a:t>
            </a:r>
            <a:r>
              <a:rPr lang="en-US" dirty="0"/>
              <a:t> detect less because of smaller </a:t>
            </a:r>
            <a:r>
              <a:rPr lang="en-US" dirty="0" err="1"/>
              <a:t>callgraph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95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27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.5min</a:t>
            </a:r>
          </a:p>
          <a:p>
            <a:r>
              <a:rPr lang="en-US" dirty="0"/>
              <a:t>To conclude, </a:t>
            </a:r>
            <a:r>
              <a:rPr lang="en-US" dirty="0" err="1"/>
              <a:t>pex</a:t>
            </a:r>
            <a:r>
              <a:rPr lang="en-US" dirty="0"/>
              <a:t> is a static perm-----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Detected bugs</a:t>
            </a:r>
          </a:p>
          <a:p>
            <a:r>
              <a:rPr lang="en-US" dirty="0"/>
              <a:t>Kirin solves a big problem when doing kernel analysis, indirect call</a:t>
            </a:r>
          </a:p>
          <a:p>
            <a:r>
              <a:rPr lang="en-US" dirty="0"/>
              <a:t>Perm/ </a:t>
            </a:r>
            <a:r>
              <a:rPr lang="en-US" dirty="0" err="1"/>
              <a:t>priv</a:t>
            </a:r>
            <a:r>
              <a:rPr lang="en-US" dirty="0"/>
              <a:t> mapping</a:t>
            </a:r>
          </a:p>
        </p:txBody>
      </p:sp>
    </p:spTree>
    <p:extLst>
      <p:ext uri="{BB962C8B-B14F-4D97-AF65-F5344CB8AC3E}">
        <p14:creationId xmlns:p14="http://schemas.microsoft.com/office/powerpoint/2010/main" val="322096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1min</a:t>
            </a:r>
          </a:p>
          <a:p>
            <a:pPr marL="158750" indent="0">
              <a:buNone/>
            </a:pPr>
            <a:r>
              <a:rPr lang="en-US" dirty="0"/>
              <a:t>Permission check is a critical part in modern operating system.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Applications are only able to what is granted by those permission check functions.</a:t>
            </a:r>
          </a:p>
          <a:p>
            <a:pPr marL="158750" indent="0">
              <a:buNone/>
            </a:pPr>
            <a:r>
              <a:rPr lang="en-US" dirty="0"/>
              <a:t>Linux kernel have three different access control methods.</a:t>
            </a:r>
          </a:p>
          <a:p>
            <a:pPr marL="158750" indent="0">
              <a:buNone/>
            </a:pPr>
            <a:r>
              <a:rPr lang="en-US" dirty="0"/>
              <a:t>The first method is called DAC, which is known as file based permissions.</a:t>
            </a:r>
          </a:p>
          <a:p>
            <a:pPr marL="158750" indent="0">
              <a:buNone/>
            </a:pPr>
            <a:r>
              <a:rPr lang="en-US" dirty="0"/>
              <a:t>The second is called Capabilities, it divides root privilege into 38 smaller ones, so that even a process is running as root its ability is restricted.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third method is called LSM, which is short for Linux security model. It defines hundreds of knobs to control permissions given to applications.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Since there are so many important permission check functions in the kernel, it is hard to know whether all of them are placed correctly or not.</a:t>
            </a:r>
          </a:p>
        </p:txBody>
      </p:sp>
    </p:spTree>
    <p:extLst>
      <p:ext uri="{BB962C8B-B14F-4D97-AF65-F5344CB8AC3E}">
        <p14:creationId xmlns:p14="http://schemas.microsoft.com/office/powerpoint/2010/main" val="1966445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217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1min</a:t>
            </a:r>
          </a:p>
        </p:txBody>
      </p:sp>
    </p:spTree>
    <p:extLst>
      <p:ext uri="{BB962C8B-B14F-4D97-AF65-F5344CB8AC3E}">
        <p14:creationId xmlns:p14="http://schemas.microsoft.com/office/powerpoint/2010/main" val="41535580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1min</a:t>
            </a:r>
          </a:p>
        </p:txBody>
      </p:sp>
    </p:spTree>
    <p:extLst>
      <p:ext uri="{BB962C8B-B14F-4D97-AF65-F5344CB8AC3E}">
        <p14:creationId xmlns:p14="http://schemas.microsoft.com/office/powerpoint/2010/main" val="2112230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.5min</a:t>
            </a:r>
          </a:p>
        </p:txBody>
      </p:sp>
    </p:spTree>
    <p:extLst>
      <p:ext uri="{BB962C8B-B14F-4D97-AF65-F5344CB8AC3E}">
        <p14:creationId xmlns:p14="http://schemas.microsoft.com/office/powerpoint/2010/main" val="4010492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.5min</a:t>
            </a:r>
          </a:p>
        </p:txBody>
      </p:sp>
    </p:spTree>
    <p:extLst>
      <p:ext uri="{BB962C8B-B14F-4D97-AF65-F5344CB8AC3E}">
        <p14:creationId xmlns:p14="http://schemas.microsoft.com/office/powerpoint/2010/main" val="7654407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/>
              <a:t>Add new slides</a:t>
            </a:r>
          </a:p>
          <a:p>
            <a:r>
              <a:rPr lang="en-US" sz="1100" dirty="0"/>
              <a:t>High level idea: traversal CFG</a:t>
            </a:r>
          </a:p>
          <a:p>
            <a:r>
              <a:rPr lang="en-US" sz="1100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42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1min</a:t>
            </a:r>
          </a:p>
          <a:p>
            <a:pPr marL="158750" indent="0">
              <a:buNone/>
            </a:pPr>
            <a:r>
              <a:rPr lang="en-US" dirty="0"/>
              <a:t>Second, it has to know who implemented such interface, </a:t>
            </a:r>
          </a:p>
          <a:p>
            <a:pPr marL="158750" indent="0">
              <a:buNone/>
            </a:pPr>
            <a:r>
              <a:rPr lang="en-US" dirty="0"/>
              <a:t>In Linux kernel, most of them are implemented by statically initialize such interface.</a:t>
            </a:r>
          </a:p>
          <a:p>
            <a:pPr marL="158750" indent="0">
              <a:buNone/>
            </a:pPr>
            <a:r>
              <a:rPr lang="en-US" dirty="0"/>
              <a:t>There are also drivers that initialize those things on the fly</a:t>
            </a:r>
          </a:p>
          <a:p>
            <a:pPr marL="158750" indent="0">
              <a:buNone/>
            </a:pPr>
            <a:r>
              <a:rPr lang="en-US" dirty="0"/>
              <a:t>KIRIN deal with them all.</a:t>
            </a:r>
          </a:p>
        </p:txBody>
      </p:sp>
    </p:spTree>
    <p:extLst>
      <p:ext uri="{BB962C8B-B14F-4D97-AF65-F5344CB8AC3E}">
        <p14:creationId xmlns:p14="http://schemas.microsoft.com/office/powerpoint/2010/main" val="501754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1min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 err="1"/>
              <a:t>PeX</a:t>
            </a:r>
            <a:r>
              <a:rPr lang="en-US" dirty="0"/>
              <a:t> requires used to give a seed permission check function,</a:t>
            </a:r>
          </a:p>
          <a:p>
            <a:pPr marL="158750" indent="0">
              <a:buNone/>
            </a:pPr>
            <a:r>
              <a:rPr lang="en-US" dirty="0"/>
              <a:t>By using call graph we built previously we can find out its wrappers thus we can detect more permission check functions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I’ll show how to discover privileged functions.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17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.5min</a:t>
            </a:r>
          </a:p>
          <a:p>
            <a:pPr marL="158750" indent="0">
              <a:buNone/>
            </a:pPr>
            <a:r>
              <a:rPr lang="en-US" dirty="0"/>
              <a:t>Using the motivating example, we’d like to see what function is protected by </a:t>
            </a:r>
            <a:r>
              <a:rPr lang="en-US" dirty="0" err="1"/>
              <a:t>security_file_permission</a:t>
            </a:r>
            <a:r>
              <a:rPr lang="en-US" dirty="0"/>
              <a:t> check function</a:t>
            </a:r>
          </a:p>
          <a:p>
            <a:pPr marL="158750" indent="0">
              <a:buNone/>
            </a:pPr>
            <a:r>
              <a:rPr lang="en-US" dirty="0"/>
              <a:t>And we’d like to check whether there are other ways to set a process name, </a:t>
            </a:r>
            <a:r>
              <a:rPr lang="en-US" dirty="0" err="1"/>
              <a:t>whch</a:t>
            </a:r>
            <a:r>
              <a:rPr lang="en-US" dirty="0"/>
              <a:t> by pass </a:t>
            </a:r>
            <a:r>
              <a:rPr lang="en-US" dirty="0" err="1"/>
              <a:t>security_file_permission</a:t>
            </a:r>
            <a:r>
              <a:rPr lang="en-US" dirty="0"/>
              <a:t> check</a:t>
            </a:r>
          </a:p>
        </p:txBody>
      </p:sp>
    </p:spTree>
    <p:extLst>
      <p:ext uri="{BB962C8B-B14F-4D97-AF65-F5344CB8AC3E}">
        <p14:creationId xmlns:p14="http://schemas.microsoft.com/office/powerpoint/2010/main" val="20756582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1min</a:t>
            </a:r>
          </a:p>
          <a:p>
            <a:pPr marL="158750" indent="0">
              <a:buNone/>
            </a:pPr>
            <a:r>
              <a:rPr lang="en-US" dirty="0"/>
              <a:t>Here’s a motivating example.: set process name</a:t>
            </a:r>
          </a:p>
          <a:p>
            <a:pPr marL="158750" indent="0">
              <a:buNone/>
            </a:pPr>
            <a:r>
              <a:rPr lang="en-US" dirty="0"/>
              <a:t>There are two method to set process name, </a:t>
            </a:r>
          </a:p>
          <a:p>
            <a:pPr marL="158750" indent="0">
              <a:buNone/>
            </a:pPr>
            <a:r>
              <a:rPr lang="en-US" dirty="0"/>
              <a:t>The first one is through /proc file system, which is checked by </a:t>
            </a:r>
            <a:r>
              <a:rPr lang="en-US" dirty="0" err="1"/>
              <a:t>security_file_permission</a:t>
            </a:r>
            <a:r>
              <a:rPr lang="en-US" dirty="0"/>
              <a:t> check</a:t>
            </a:r>
          </a:p>
          <a:p>
            <a:pPr marL="158750" indent="0">
              <a:buNone/>
            </a:pPr>
            <a:r>
              <a:rPr lang="en-US" dirty="0"/>
              <a:t>The second one is through </a:t>
            </a:r>
            <a:r>
              <a:rPr lang="en-US" dirty="0" err="1"/>
              <a:t>prctl</a:t>
            </a:r>
            <a:r>
              <a:rPr lang="en-US" dirty="0"/>
              <a:t> system call, which is checked by </a:t>
            </a:r>
            <a:r>
              <a:rPr lang="en-US" dirty="0" err="1"/>
              <a:t>security_tack_prctl</a:t>
            </a:r>
            <a:r>
              <a:rPr lang="en-US" dirty="0"/>
              <a:t> check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Both of them can achieve the same goal but they require different permission.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Our goal is to find out permission check bugs.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And there are two challenges…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9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1min</a:t>
            </a:r>
          </a:p>
          <a:p>
            <a:pPr marL="158750" indent="0">
              <a:buNone/>
            </a:pPr>
            <a:r>
              <a:rPr lang="en-US" dirty="0"/>
              <a:t>Here’s a motivating example.: set process name</a:t>
            </a:r>
          </a:p>
          <a:p>
            <a:pPr marL="158750" indent="0">
              <a:buNone/>
            </a:pPr>
            <a:r>
              <a:rPr lang="en-US" dirty="0"/>
              <a:t>There are two method to set process name, </a:t>
            </a:r>
          </a:p>
          <a:p>
            <a:pPr marL="158750" indent="0">
              <a:buNone/>
            </a:pPr>
            <a:r>
              <a:rPr lang="en-US" dirty="0"/>
              <a:t>The first one is through /proc file system, which is checked by </a:t>
            </a:r>
            <a:r>
              <a:rPr lang="en-US" dirty="0" err="1"/>
              <a:t>security_file_permission</a:t>
            </a:r>
            <a:r>
              <a:rPr lang="en-US" dirty="0"/>
              <a:t> check</a:t>
            </a:r>
          </a:p>
          <a:p>
            <a:pPr marL="158750" indent="0">
              <a:buNone/>
            </a:pPr>
            <a:r>
              <a:rPr lang="en-US" dirty="0"/>
              <a:t>The second one is through </a:t>
            </a:r>
            <a:r>
              <a:rPr lang="en-US" dirty="0" err="1"/>
              <a:t>prctl</a:t>
            </a:r>
            <a:r>
              <a:rPr lang="en-US" dirty="0"/>
              <a:t> system call, which is checked by </a:t>
            </a:r>
            <a:r>
              <a:rPr lang="en-US" dirty="0" err="1"/>
              <a:t>security_tack_prctl</a:t>
            </a:r>
            <a:r>
              <a:rPr lang="en-US" dirty="0"/>
              <a:t> check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Both of them can achieve the same goal but they require different permission.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Our goal is to find out permission check bugs.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So the basic idea is to …</a:t>
            </a:r>
          </a:p>
        </p:txBody>
      </p:sp>
    </p:spTree>
    <p:extLst>
      <p:ext uri="{BB962C8B-B14F-4D97-AF65-F5344CB8AC3E}">
        <p14:creationId xmlns:p14="http://schemas.microsoft.com/office/powerpoint/2010/main" val="349544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find out all bugs, we need to explore all possible paths reachable by user.</a:t>
            </a:r>
          </a:p>
          <a:p>
            <a:r>
              <a:rPr lang="en-US" dirty="0" err="1"/>
              <a:t>Luckly</a:t>
            </a:r>
            <a:r>
              <a:rPr lang="en-US" dirty="0"/>
              <a:t> the path can be represented in the control flow graph and we can enumerate all path from the control flow graph</a:t>
            </a:r>
          </a:p>
        </p:txBody>
      </p:sp>
    </p:spTree>
    <p:extLst>
      <p:ext uri="{BB962C8B-B14F-4D97-AF65-F5344CB8AC3E}">
        <p14:creationId xmlns:p14="http://schemas.microsoft.com/office/powerpoint/2010/main" val="268727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So, our idea is to travers the ICFG to enumerate all the path and find a path calling the privileged function without calling permission heck function.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 we can do that we need an ICFG, how do we do that. </a:t>
            </a:r>
          </a:p>
        </p:txBody>
      </p:sp>
    </p:spTree>
    <p:extLst>
      <p:ext uri="{BB962C8B-B14F-4D97-AF65-F5344CB8AC3E}">
        <p14:creationId xmlns:p14="http://schemas.microsoft.com/office/powerpoint/2010/main" val="4208258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1min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The first challenges is indirect call analysis in </a:t>
            </a:r>
            <a:r>
              <a:rPr lang="en-US" dirty="0" err="1"/>
              <a:t>linux</a:t>
            </a:r>
            <a:r>
              <a:rPr lang="en-US" dirty="0"/>
              <a:t> kernel,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For example, in VFS layer use </a:t>
            </a:r>
            <a:r>
              <a:rPr lang="en-US" dirty="0" err="1"/>
              <a:t>f_ops</a:t>
            </a:r>
            <a:r>
              <a:rPr lang="en-US" dirty="0"/>
              <a:t>-&gt;write function pointer to call </a:t>
            </a:r>
            <a:r>
              <a:rPr lang="en-US" dirty="0" err="1"/>
              <a:t>concreat</a:t>
            </a:r>
            <a:r>
              <a:rPr lang="en-US" dirty="0"/>
              <a:t> file system implementation. </a:t>
            </a:r>
          </a:p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1.5min</a:t>
            </a:r>
          </a:p>
          <a:p>
            <a:pPr marL="158750" indent="0">
              <a:buNone/>
            </a:pPr>
            <a:r>
              <a:rPr lang="en-US" dirty="0"/>
              <a:t>There are two existing solutions:</a:t>
            </a:r>
          </a:p>
          <a:p>
            <a:pPr marL="158750" indent="0">
              <a:buNone/>
            </a:pPr>
            <a:r>
              <a:rPr lang="en-US" dirty="0"/>
              <a:t>First type based approach, which uses functions signature to match </a:t>
            </a:r>
            <a:r>
              <a:rPr lang="en-US" dirty="0" err="1"/>
              <a:t>callee</a:t>
            </a:r>
            <a:r>
              <a:rPr lang="en-US" dirty="0"/>
              <a:t> with </a:t>
            </a:r>
            <a:r>
              <a:rPr lang="en-US" dirty="0" err="1"/>
              <a:t>callsite</a:t>
            </a:r>
            <a:r>
              <a:rPr lang="en-US" dirty="0"/>
              <a:t>.</a:t>
            </a:r>
          </a:p>
          <a:p>
            <a:pPr marL="158750" indent="0">
              <a:buNone/>
            </a:pPr>
            <a:r>
              <a:rPr lang="en-US" dirty="0"/>
              <a:t>This will result in wrong call graph since there may be lots of functions with the same function signature.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Second, traditional pointer analysis, like </a:t>
            </a:r>
            <a:r>
              <a:rPr lang="en-US" dirty="0" err="1"/>
              <a:t>svf</a:t>
            </a:r>
            <a:r>
              <a:rPr lang="en-US" dirty="0"/>
              <a:t> used by </a:t>
            </a:r>
            <a:r>
              <a:rPr lang="en-US" dirty="0" err="1"/>
              <a:t>kminer</a:t>
            </a:r>
            <a:r>
              <a:rPr lang="en-US" dirty="0"/>
              <a:t>, do not scale well for </a:t>
            </a:r>
            <a:r>
              <a:rPr lang="en-US" dirty="0" err="1"/>
              <a:t>linux</a:t>
            </a:r>
            <a:r>
              <a:rPr lang="en-US" dirty="0"/>
              <a:t> kernel which contains </a:t>
            </a:r>
            <a:r>
              <a:rPr lang="en-US" dirty="0" err="1"/>
              <a:t>mloc</a:t>
            </a:r>
            <a:r>
              <a:rPr lang="en-US" dirty="0"/>
              <a:t>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91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1min</a:t>
            </a:r>
          </a:p>
          <a:p>
            <a:pPr marL="158750" indent="0">
              <a:buNone/>
            </a:pPr>
            <a:r>
              <a:rPr lang="en-US" dirty="0"/>
              <a:t>The </a:t>
            </a:r>
            <a:r>
              <a:rPr lang="en-US" dirty="0" err="1"/>
              <a:t>scond</a:t>
            </a:r>
            <a:r>
              <a:rPr lang="en-US" dirty="0"/>
              <a:t> challenge is that there are no know list of permission check functions and privileged functions,</a:t>
            </a:r>
          </a:p>
          <a:p>
            <a:pPr marL="158750" indent="0">
              <a:buNone/>
            </a:pPr>
            <a:r>
              <a:rPr lang="en-US" dirty="0"/>
              <a:t>And their mappings is previously unknow. 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I’m going to show how </a:t>
            </a:r>
            <a:r>
              <a:rPr lang="en-US" dirty="0" err="1"/>
              <a:t>pex</a:t>
            </a:r>
            <a:r>
              <a:rPr lang="en-US" dirty="0"/>
              <a:t> works overall.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Ad hoc manner …..</a:t>
            </a:r>
          </a:p>
        </p:txBody>
      </p:sp>
    </p:spTree>
    <p:extLst>
      <p:ext uri="{BB962C8B-B14F-4D97-AF65-F5344CB8AC3E}">
        <p14:creationId xmlns:p14="http://schemas.microsoft.com/office/powerpoint/2010/main" val="112439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1 min</a:t>
            </a:r>
          </a:p>
          <a:p>
            <a:pPr marL="158750" indent="0">
              <a:buNone/>
            </a:pPr>
            <a:r>
              <a:rPr lang="en-US" dirty="0" err="1"/>
              <a:t>PeX</a:t>
            </a:r>
            <a:r>
              <a:rPr lang="en-US" dirty="0"/>
              <a:t> takes </a:t>
            </a:r>
            <a:r>
              <a:rPr lang="en-US" dirty="0" err="1"/>
              <a:t>linux</a:t>
            </a:r>
            <a:r>
              <a:rPr lang="en-US" dirty="0"/>
              <a:t> kernel source code and first run indirect call analysis to build a call graph,</a:t>
            </a:r>
          </a:p>
          <a:p>
            <a:pPr marL="158750" indent="0">
              <a:buNone/>
            </a:pPr>
            <a:r>
              <a:rPr lang="en-US" dirty="0"/>
              <a:t>this solves the first challenge.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After that </a:t>
            </a:r>
            <a:r>
              <a:rPr lang="en-US" dirty="0" err="1"/>
              <a:t>pex</a:t>
            </a:r>
            <a:r>
              <a:rPr lang="en-US" dirty="0"/>
              <a:t> takes user given seed input(permission check functions) to detect wrappers of the function,</a:t>
            </a:r>
          </a:p>
          <a:p>
            <a:pPr marL="158750" indent="0">
              <a:buNone/>
            </a:pPr>
            <a:r>
              <a:rPr lang="en-US" dirty="0"/>
              <a:t>And use the call graph to detect privileged functions.</a:t>
            </a:r>
          </a:p>
          <a:p>
            <a:pPr marL="158750" indent="0">
              <a:buNone/>
            </a:pPr>
            <a:r>
              <a:rPr lang="en-US" dirty="0"/>
              <a:t>This  solves the second challenge.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Finally, </a:t>
            </a:r>
            <a:r>
              <a:rPr lang="en-US" dirty="0" err="1"/>
              <a:t>PeX</a:t>
            </a:r>
            <a:r>
              <a:rPr lang="en-US" dirty="0"/>
              <a:t> used those information to run permission error detection to detect any potential bugs.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 dirty="0"/>
              <a:t>Next I will introduce KIRIN which is responsible for resolve indirect calls.</a:t>
            </a:r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12"/>
          <p:cNvSpPr/>
          <p:nvPr/>
        </p:nvSpPr>
        <p:spPr>
          <a:xfrm>
            <a:off x="7475" y="7475"/>
            <a:ext cx="9144000" cy="5143500"/>
          </a:xfrm>
          <a:prstGeom prst="rect">
            <a:avLst/>
          </a:prstGeom>
          <a:solidFill>
            <a:srgbClr val="FFFFFF">
              <a:alpha val="90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" r="-459"/>
          <a:stretch/>
        </p:blipFill>
        <p:spPr>
          <a:xfrm>
            <a:off x="1385188" y="1018300"/>
            <a:ext cx="65436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83326" y="3151900"/>
            <a:ext cx="8159009" cy="180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Tong Zhang</a:t>
            </a:r>
            <a:r>
              <a:rPr lang="en" sz="2000" baseline="30000" dirty="0"/>
              <a:t>1</a:t>
            </a:r>
            <a:r>
              <a:rPr lang="en" sz="2000" dirty="0"/>
              <a:t>, </a:t>
            </a:r>
            <a:r>
              <a:rPr lang="en" sz="2000" dirty="0" err="1"/>
              <a:t>Wenbo</a:t>
            </a:r>
            <a:r>
              <a:rPr lang="en" sz="2000" dirty="0"/>
              <a:t> Shen</a:t>
            </a:r>
            <a:r>
              <a:rPr lang="en" sz="2000" baseline="30000" dirty="0"/>
              <a:t>2</a:t>
            </a:r>
            <a:r>
              <a:rPr lang="en" sz="2000" dirty="0"/>
              <a:t>, </a:t>
            </a:r>
            <a:r>
              <a:rPr lang="en" sz="2000" dirty="0" err="1"/>
              <a:t>Dongyoon</a:t>
            </a:r>
            <a:r>
              <a:rPr lang="en" sz="2000" dirty="0"/>
              <a:t> Lee</a:t>
            </a:r>
            <a:r>
              <a:rPr lang="en" sz="2000" baseline="30000" dirty="0"/>
              <a:t>3</a:t>
            </a:r>
            <a:r>
              <a:rPr lang="en" sz="2000" dirty="0"/>
              <a:t>, </a:t>
            </a:r>
            <a:r>
              <a:rPr lang="en" sz="2000" dirty="0" err="1"/>
              <a:t>Changhee</a:t>
            </a:r>
            <a:r>
              <a:rPr lang="en" sz="2000" dirty="0"/>
              <a:t> Jung</a:t>
            </a:r>
            <a:r>
              <a:rPr lang="en" sz="2000" baseline="30000" dirty="0"/>
              <a:t>4</a:t>
            </a:r>
            <a:r>
              <a:rPr lang="en" sz="2000" dirty="0"/>
              <a:t>, Ahmed M. Azab</a:t>
            </a:r>
            <a:r>
              <a:rPr lang="en" sz="2000" baseline="30000" dirty="0"/>
              <a:t>5</a:t>
            </a:r>
            <a:r>
              <a:rPr lang="en" sz="2000" dirty="0"/>
              <a:t>, </a:t>
            </a:r>
            <a:r>
              <a:rPr lang="en" sz="2000" dirty="0" err="1"/>
              <a:t>Ruowen</a:t>
            </a:r>
            <a:r>
              <a:rPr lang="en" sz="2000" dirty="0"/>
              <a:t> Wang</a:t>
            </a:r>
            <a:r>
              <a:rPr lang="en" sz="2000" baseline="30000" dirty="0"/>
              <a:t>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aseline="30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2000" baseline="30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aseline="30000" dirty="0"/>
              <a:t>1</a:t>
            </a:r>
            <a:r>
              <a:rPr lang="en" sz="1600" dirty="0"/>
              <a:t> Virginia Tech, </a:t>
            </a:r>
            <a:r>
              <a:rPr lang="en" sz="1600" baseline="30000" dirty="0"/>
              <a:t>2</a:t>
            </a:r>
            <a:r>
              <a:rPr lang="en" sz="1600" dirty="0"/>
              <a:t> Zhejiang University, </a:t>
            </a:r>
            <a:r>
              <a:rPr lang="en" sz="1600" baseline="30000" dirty="0"/>
              <a:t>3</a:t>
            </a:r>
            <a:r>
              <a:rPr lang="en" sz="1600" dirty="0"/>
              <a:t> Stony Brook University, </a:t>
            </a:r>
            <a:r>
              <a:rPr lang="en" sz="1600" baseline="30000" dirty="0"/>
              <a:t>4</a:t>
            </a:r>
            <a:r>
              <a:rPr lang="en" sz="1600" dirty="0"/>
              <a:t> Purdue University,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aseline="30000" dirty="0"/>
              <a:t>5</a:t>
            </a:r>
            <a:r>
              <a:rPr lang="en" sz="1600" dirty="0"/>
              <a:t> Samsung Research America, now at Google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1710558" y="1284889"/>
            <a:ext cx="5179129" cy="1450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sz="2800" b="1" dirty="0" err="1">
                <a:solidFill>
                  <a:schemeClr val="dk1"/>
                </a:solidFill>
              </a:rPr>
              <a:t>PeX</a:t>
            </a:r>
            <a:r>
              <a:rPr lang="en-US" sz="2800" b="1" dirty="0">
                <a:solidFill>
                  <a:schemeClr val="dk1"/>
                </a:solidFill>
              </a:rPr>
              <a:t>: A Permission Check Analysis Framework for Linux Kernel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07282-B363-984C-BA9B-6EC47E3ECA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"/>
    </mc:Choice>
    <mc:Fallback xmlns="">
      <p:transition spd="slow" advTm="1025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559336" y="315109"/>
            <a:ext cx="8579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KIRIN Observation: </a:t>
            </a:r>
            <a:r>
              <a:rPr lang="en-US" sz="2400" dirty="0"/>
              <a:t>Most Indirect Calls(~90%) in Linux Kernel</a:t>
            </a:r>
          </a:p>
          <a:p>
            <a:r>
              <a:rPr lang="en-US" sz="2400" dirty="0"/>
              <a:t>Use Well Defined Interface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8C4F4-B1C5-174C-9F1C-3E9F971BB177}"/>
              </a:ext>
            </a:extLst>
          </p:cNvPr>
          <p:cNvSpPr txBox="1"/>
          <p:nvPr/>
        </p:nvSpPr>
        <p:spPr>
          <a:xfrm>
            <a:off x="-131536" y="-313901"/>
            <a:ext cx="899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Observation: kernel has well defined interface to connect different component together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7DDC2-7FEE-D446-91F1-FC5D018DD03C}"/>
              </a:ext>
            </a:extLst>
          </p:cNvPr>
          <p:cNvSpPr txBox="1"/>
          <p:nvPr/>
        </p:nvSpPr>
        <p:spPr>
          <a:xfrm>
            <a:off x="1054667" y="1542065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Filesystem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4222B2-2335-7E4E-B9D0-7911081C9366}"/>
              </a:ext>
            </a:extLst>
          </p:cNvPr>
          <p:cNvSpPr/>
          <p:nvPr/>
        </p:nvSpPr>
        <p:spPr>
          <a:xfrm>
            <a:off x="204546" y="2113567"/>
            <a:ext cx="44398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b="1" dirty="0" err="1"/>
              <a:t>file_operations</a:t>
            </a:r>
            <a:r>
              <a:rPr lang="en-US" dirty="0"/>
              <a:t> </a:t>
            </a:r>
            <a:r>
              <a:rPr lang="en-US" dirty="0">
                <a:solidFill>
                  <a:srgbClr val="800080"/>
                </a:solidFill>
              </a:rPr>
              <a:t>{</a:t>
            </a:r>
          </a:p>
          <a:p>
            <a:r>
              <a:rPr lang="en-US" dirty="0"/>
              <a:t> </a:t>
            </a:r>
            <a:r>
              <a:rPr lang="en-US" dirty="0" err="1"/>
              <a:t>loff_t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 err="1"/>
              <a:t>llseek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file </a:t>
            </a:r>
            <a:r>
              <a:rPr lang="en-US" dirty="0">
                <a:solidFill>
                  <a:srgbClr val="808030"/>
                </a:solidFill>
              </a:rPr>
              <a:t>*,</a:t>
            </a:r>
            <a:r>
              <a:rPr lang="en-US" dirty="0"/>
              <a:t> </a:t>
            </a:r>
            <a:r>
              <a:rPr lang="en-US" dirty="0" err="1"/>
              <a:t>loff_t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/>
              <a:t>read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>
                <a:solidFill>
                  <a:schemeClr val="tx1"/>
                </a:solidFill>
              </a:rPr>
              <a:t> file *</a:t>
            </a:r>
            <a:r>
              <a:rPr lang="en-US" b="1" dirty="0">
                <a:solidFill>
                  <a:srgbClr val="800000"/>
                </a:solidFill>
              </a:rPr>
              <a:t>, char</a:t>
            </a:r>
            <a:r>
              <a:rPr lang="en-US" dirty="0">
                <a:solidFill>
                  <a:schemeClr val="tx1"/>
                </a:solidFill>
              </a:rPr>
              <a:t> __user *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err="1">
                <a:solidFill>
                  <a:srgbClr val="800000"/>
                </a:solidFill>
              </a:rPr>
              <a:t>size_t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loff_t</a:t>
            </a:r>
            <a:r>
              <a:rPr lang="en-US" dirty="0">
                <a:solidFill>
                  <a:schemeClr val="tx1"/>
                </a:solidFill>
              </a:rPr>
              <a:t> *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dirty="0" err="1"/>
              <a:t>ssize_t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/>
              <a:t>write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>
                <a:solidFill>
                  <a:schemeClr val="tx1"/>
                </a:solidFill>
              </a:rPr>
              <a:t> file *</a:t>
            </a:r>
            <a:r>
              <a:rPr lang="en-US" b="1" dirty="0">
                <a:solidFill>
                  <a:srgbClr val="800000"/>
                </a:solidFill>
              </a:rPr>
              <a:t>, char</a:t>
            </a:r>
            <a:r>
              <a:rPr lang="en-US" dirty="0">
                <a:solidFill>
                  <a:schemeClr val="tx1"/>
                </a:solidFill>
              </a:rPr>
              <a:t> __user *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err="1">
                <a:solidFill>
                  <a:srgbClr val="800000"/>
                </a:solidFill>
              </a:rPr>
              <a:t>size_t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loff_t</a:t>
            </a:r>
            <a:r>
              <a:rPr lang="en-US" dirty="0">
                <a:solidFill>
                  <a:schemeClr val="tx1"/>
                </a:solidFill>
              </a:rPr>
              <a:t> *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/>
              <a:t>open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/>
              <a:t>inode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*,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file </a:t>
            </a:r>
            <a:r>
              <a:rPr lang="en-US" dirty="0">
                <a:solidFill>
                  <a:srgbClr val="808030"/>
                </a:solidFill>
              </a:rPr>
              <a:t>*)</a:t>
            </a:r>
            <a:r>
              <a:rPr lang="en-US" dirty="0">
                <a:solidFill>
                  <a:srgbClr val="800080"/>
                </a:solidFill>
              </a:rPr>
              <a:t>;</a:t>
            </a:r>
          </a:p>
          <a:p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/>
              <a:t>release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/>
              <a:t>inode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*,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file </a:t>
            </a:r>
            <a:r>
              <a:rPr lang="en-US" dirty="0">
                <a:solidFill>
                  <a:srgbClr val="808030"/>
                </a:solidFill>
              </a:rPr>
              <a:t>*)</a:t>
            </a:r>
            <a:r>
              <a:rPr lang="en-US" dirty="0">
                <a:solidFill>
                  <a:srgbClr val="800080"/>
                </a:solidFill>
              </a:rPr>
              <a:t>;</a:t>
            </a:r>
          </a:p>
          <a:p>
            <a:r>
              <a:rPr lang="en-US" dirty="0">
                <a:solidFill>
                  <a:srgbClr val="800080"/>
                </a:solidFill>
              </a:rPr>
              <a:t> …</a:t>
            </a:r>
          </a:p>
          <a:p>
            <a:r>
              <a:rPr lang="en-US" dirty="0">
                <a:solidFill>
                  <a:srgbClr val="800080"/>
                </a:solidFill>
              </a:rPr>
              <a:t>}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7A91D-3DAE-1143-AF4B-0449655349EC}"/>
              </a:ext>
            </a:extLst>
          </p:cNvPr>
          <p:cNvSpPr txBox="1"/>
          <p:nvPr/>
        </p:nvSpPr>
        <p:spPr>
          <a:xfrm>
            <a:off x="5411500" y="1542064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Network protocol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AD6A72-4873-B248-80C4-0C7CA235630C}"/>
              </a:ext>
            </a:extLst>
          </p:cNvPr>
          <p:cNvSpPr/>
          <p:nvPr/>
        </p:nvSpPr>
        <p:spPr>
          <a:xfrm>
            <a:off x="4587231" y="204850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b="1" dirty="0" err="1"/>
              <a:t>proto_ops</a:t>
            </a:r>
            <a:r>
              <a:rPr lang="en-US" dirty="0"/>
              <a:t> </a:t>
            </a:r>
            <a:r>
              <a:rPr lang="en-US" dirty="0">
                <a:solidFill>
                  <a:srgbClr val="800080"/>
                </a:solidFill>
              </a:rPr>
              <a:t>{</a:t>
            </a:r>
          </a:p>
          <a:p>
            <a:r>
              <a:rPr lang="en-US" b="1" dirty="0">
                <a:solidFill>
                  <a:srgbClr val="800000"/>
                </a:solidFill>
              </a:rPr>
              <a:t> 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>
                <a:solidFill>
                  <a:srgbClr val="400000"/>
                </a:solidFill>
              </a:rPr>
              <a:t>connect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>
                <a:solidFill>
                  <a:srgbClr val="400000"/>
                </a:solidFill>
              </a:rPr>
              <a:t>socket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sock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>
                <a:solidFill>
                  <a:srgbClr val="400000"/>
                </a:solidFill>
              </a:rPr>
              <a:t>sockaddr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 err="1"/>
              <a:t>vaddr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 err="1"/>
              <a:t>sockaddr_len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flags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800000"/>
                </a:solidFill>
              </a:rPr>
              <a:t> 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>
                <a:solidFill>
                  <a:srgbClr val="400000"/>
                </a:solidFill>
              </a:rPr>
              <a:t>listen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>
                <a:solidFill>
                  <a:srgbClr val="400000"/>
                </a:solidFill>
              </a:rPr>
              <a:t>socket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sock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800000"/>
                </a:solidFill>
              </a:rPr>
              <a:t> 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 err="1"/>
              <a:t>sendmsg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>
                <a:solidFill>
                  <a:srgbClr val="400000"/>
                </a:solidFill>
              </a:rPr>
              <a:t>socket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sock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/>
              <a:t>msghdr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m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dirty="0" err="1">
                <a:solidFill>
                  <a:srgbClr val="603000"/>
                </a:solidFill>
              </a:rPr>
              <a:t>size_t</a:t>
            </a:r>
            <a:r>
              <a:rPr lang="en-US" dirty="0"/>
              <a:t> </a:t>
            </a:r>
            <a:r>
              <a:rPr lang="en-US" dirty="0" err="1"/>
              <a:t>total_len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800000"/>
                </a:solidFill>
              </a:rPr>
              <a:t> 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(*</a:t>
            </a:r>
            <a:r>
              <a:rPr lang="en-US" b="1" dirty="0" err="1"/>
              <a:t>recvmsg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(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>
                <a:solidFill>
                  <a:srgbClr val="400000"/>
                </a:solidFill>
              </a:rPr>
              <a:t>socket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sock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>
                <a:solidFill>
                  <a:srgbClr val="800000"/>
                </a:solidFill>
              </a:rPr>
              <a:t>struct</a:t>
            </a:r>
            <a:r>
              <a:rPr lang="en-US" dirty="0"/>
              <a:t> </a:t>
            </a:r>
            <a:r>
              <a:rPr lang="en-US" dirty="0" err="1"/>
              <a:t>msghdr</a:t>
            </a:r>
            <a:r>
              <a:rPr lang="en-US" dirty="0"/>
              <a:t> </a:t>
            </a:r>
            <a:r>
              <a:rPr lang="en-US" dirty="0">
                <a:solidFill>
                  <a:srgbClr val="808030"/>
                </a:solidFill>
              </a:rPr>
              <a:t>*</a:t>
            </a:r>
            <a:r>
              <a:rPr lang="en-US" dirty="0"/>
              <a:t>m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dirty="0" err="1">
                <a:solidFill>
                  <a:srgbClr val="603000"/>
                </a:solidFill>
              </a:rPr>
              <a:t>size_t</a:t>
            </a:r>
            <a:r>
              <a:rPr lang="en-US" dirty="0"/>
              <a:t> </a:t>
            </a:r>
            <a:r>
              <a:rPr lang="en-US" dirty="0" err="1"/>
              <a:t>total_len</a:t>
            </a:r>
            <a:r>
              <a:rPr lang="en-US" dirty="0">
                <a:solidFill>
                  <a:srgbClr val="808030"/>
                </a:solidFill>
              </a:rPr>
              <a:t>,</a:t>
            </a:r>
            <a:r>
              <a:rPr lang="en-US" dirty="0"/>
              <a:t> </a:t>
            </a:r>
            <a:r>
              <a:rPr lang="en-US" b="1" dirty="0" err="1">
                <a:solidFill>
                  <a:srgbClr val="800000"/>
                </a:solidFill>
              </a:rPr>
              <a:t>int</a:t>
            </a:r>
            <a:r>
              <a:rPr lang="en-US" dirty="0"/>
              <a:t> flags</a:t>
            </a:r>
            <a:r>
              <a:rPr lang="en-US" dirty="0">
                <a:solidFill>
                  <a:srgbClr val="808030"/>
                </a:solidFill>
              </a:rPr>
              <a:t>)</a:t>
            </a:r>
            <a:r>
              <a:rPr lang="en-US" dirty="0">
                <a:solidFill>
                  <a:srgbClr val="800080"/>
                </a:solidFill>
              </a:rPr>
              <a:t>;</a:t>
            </a:r>
            <a:r>
              <a:rPr lang="en-US" dirty="0"/>
              <a:t> 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}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FF64E09-8E5A-0E41-8698-DDD88C9EB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21" y="1228749"/>
            <a:ext cx="884818" cy="884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3711F7-A03E-004B-8395-78C2AD8F7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342" y="1426044"/>
            <a:ext cx="539821" cy="53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7730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KIRIN Step 1: Trace and Collect All Struct Initializations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EC4029-F6B8-0A45-B5FA-6768B691FE03}"/>
              </a:ext>
            </a:extLst>
          </p:cNvPr>
          <p:cNvSpPr txBox="1"/>
          <p:nvPr/>
        </p:nvSpPr>
        <p:spPr>
          <a:xfrm>
            <a:off x="772160" y="1672007"/>
            <a:ext cx="449193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file_operations</a:t>
            </a:r>
            <a:r>
              <a:rPr lang="en-US" sz="1600" dirty="0"/>
              <a:t> </a:t>
            </a:r>
            <a:r>
              <a:rPr lang="en-US" sz="1600" dirty="0" err="1"/>
              <a:t>proc_pid_set_comm_operations</a:t>
            </a:r>
            <a:endParaRPr lang="en-US" sz="1600" dirty="0"/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    .open       = </a:t>
            </a:r>
            <a:r>
              <a:rPr lang="en-US" sz="1600" dirty="0" err="1"/>
              <a:t>comm_open</a:t>
            </a:r>
            <a:r>
              <a:rPr lang="en-US" sz="1600" dirty="0"/>
              <a:t>,</a:t>
            </a:r>
          </a:p>
          <a:p>
            <a:r>
              <a:rPr lang="en-US" sz="1600" dirty="0"/>
              <a:t>    .read       = </a:t>
            </a:r>
            <a:r>
              <a:rPr lang="en-US" sz="1600" dirty="0" err="1"/>
              <a:t>seq_read</a:t>
            </a:r>
            <a:r>
              <a:rPr lang="en-US" sz="1600" dirty="0"/>
              <a:t>,</a:t>
            </a:r>
          </a:p>
          <a:p>
            <a:r>
              <a:rPr lang="en-US" sz="1600" dirty="0"/>
              <a:t>    .write      = </a:t>
            </a:r>
            <a:r>
              <a:rPr lang="en-US" sz="1600" dirty="0" err="1"/>
              <a:t>comm_write</a:t>
            </a:r>
            <a:r>
              <a:rPr lang="en-US" sz="1600" dirty="0"/>
              <a:t>,</a:t>
            </a:r>
          </a:p>
          <a:p>
            <a:r>
              <a:rPr lang="en-US" sz="1600" dirty="0"/>
              <a:t>    .</a:t>
            </a:r>
            <a:r>
              <a:rPr lang="en-US" sz="1600" dirty="0" err="1"/>
              <a:t>llseek</a:t>
            </a:r>
            <a:r>
              <a:rPr lang="en-US" sz="1600" dirty="0"/>
              <a:t>     = </a:t>
            </a:r>
            <a:r>
              <a:rPr lang="en-US" sz="1600" dirty="0" err="1"/>
              <a:t>seq_lseek</a:t>
            </a:r>
            <a:r>
              <a:rPr lang="en-US" sz="1600" dirty="0"/>
              <a:t>,</a:t>
            </a:r>
          </a:p>
          <a:p>
            <a:r>
              <a:rPr lang="en-US" sz="1600" dirty="0"/>
              <a:t>    .release    = </a:t>
            </a:r>
            <a:r>
              <a:rPr lang="en-US" sz="1600" dirty="0" err="1"/>
              <a:t>single_release</a:t>
            </a:r>
            <a:r>
              <a:rPr lang="en-US" sz="1600" dirty="0"/>
              <a:t>,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185C5F-3091-5E4B-B898-02BCB67CB560}"/>
              </a:ext>
            </a:extLst>
          </p:cNvPr>
          <p:cNvSpPr/>
          <p:nvPr/>
        </p:nvSpPr>
        <p:spPr>
          <a:xfrm>
            <a:off x="978680" y="2693419"/>
            <a:ext cx="727369" cy="27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36AD30-2893-1942-A414-267339C63F76}"/>
              </a:ext>
            </a:extLst>
          </p:cNvPr>
          <p:cNvSpPr/>
          <p:nvPr/>
        </p:nvSpPr>
        <p:spPr>
          <a:xfrm>
            <a:off x="2065872" y="2722908"/>
            <a:ext cx="1161629" cy="270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8BAE35-FCA0-2444-8265-357578ADBB45}"/>
              </a:ext>
            </a:extLst>
          </p:cNvPr>
          <p:cNvSpPr txBox="1"/>
          <p:nvPr/>
        </p:nvSpPr>
        <p:spPr>
          <a:xfrm>
            <a:off x="772160" y="3996775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KIRIN trace all statically and dynamically initialized struct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E8D03-04AD-A448-B2D0-F0581FC73C06}"/>
              </a:ext>
            </a:extLst>
          </p:cNvPr>
          <p:cNvSpPr txBox="1"/>
          <p:nvPr/>
        </p:nvSpPr>
        <p:spPr>
          <a:xfrm>
            <a:off x="5355771" y="2338251"/>
            <a:ext cx="2473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…</a:t>
            </a:r>
          </a:p>
          <a:p>
            <a:r>
              <a:rPr lang="en-US" sz="1800" dirty="0"/>
              <a:t>.write = ext4_file_write</a:t>
            </a:r>
          </a:p>
          <a:p>
            <a:r>
              <a:rPr lang="en-US" sz="1800" dirty="0"/>
              <a:t>.write = </a:t>
            </a:r>
            <a:r>
              <a:rPr lang="en-US" sz="1800" dirty="0" err="1"/>
              <a:t>vfat_file_write</a:t>
            </a:r>
            <a:endParaRPr lang="en-US" sz="1800" dirty="0"/>
          </a:p>
          <a:p>
            <a:r>
              <a:rPr lang="en-US" sz="1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990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1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1A0EAA2-6BAF-744E-9A91-9C2750ABF09D}"/>
              </a:ext>
            </a:extLst>
          </p:cNvPr>
          <p:cNvSpPr txBox="1"/>
          <p:nvPr/>
        </p:nvSpPr>
        <p:spPr>
          <a:xfrm>
            <a:off x="1671503" y="1913049"/>
            <a:ext cx="3761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ssize_t</a:t>
            </a:r>
            <a:r>
              <a:rPr lang="en-US" sz="1600" dirty="0"/>
              <a:t> __</a:t>
            </a:r>
            <a:r>
              <a:rPr lang="en-US" sz="1600" dirty="0" err="1"/>
              <a:t>vfs_write</a:t>
            </a:r>
            <a:r>
              <a:rPr lang="en-US" sz="1600" dirty="0"/>
              <a:t>(struct file* file,…)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    file-&gt;</a:t>
            </a:r>
            <a:r>
              <a:rPr lang="en-US" sz="1600" dirty="0" err="1"/>
              <a:t>f_op</a:t>
            </a:r>
            <a:r>
              <a:rPr lang="en-US" sz="1600" dirty="0"/>
              <a:t>-&gt;write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7830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KIRIN Step 2: Match Indirect Call Target Using Interface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AA163B-06E9-DF4D-8FF5-2D51E43E84D4}"/>
              </a:ext>
            </a:extLst>
          </p:cNvPr>
          <p:cNvSpPr/>
          <p:nvPr/>
        </p:nvSpPr>
        <p:spPr>
          <a:xfrm>
            <a:off x="772160" y="3162792"/>
            <a:ext cx="5614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800000"/>
                </a:solidFill>
              </a:rPr>
              <a:t>struct</a:t>
            </a:r>
            <a:r>
              <a:rPr lang="en-US" sz="1600" dirty="0"/>
              <a:t> </a:t>
            </a:r>
            <a:r>
              <a:rPr lang="en-US" sz="1600" dirty="0" err="1"/>
              <a:t>file_operations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800080"/>
                </a:solidFill>
              </a:rPr>
              <a:t>{</a:t>
            </a:r>
          </a:p>
          <a:p>
            <a:r>
              <a:rPr lang="en-US" sz="1600" dirty="0">
                <a:solidFill>
                  <a:srgbClr val="800080"/>
                </a:solidFill>
              </a:rPr>
              <a:t>    …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ssize_t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808030"/>
                </a:solidFill>
              </a:rPr>
              <a:t>(*</a:t>
            </a:r>
            <a:r>
              <a:rPr lang="en-US" sz="1600" dirty="0"/>
              <a:t>read</a:t>
            </a:r>
            <a:r>
              <a:rPr lang="en-US" sz="1600" dirty="0">
                <a:solidFill>
                  <a:srgbClr val="808030"/>
                </a:solidFill>
              </a:rPr>
              <a:t>)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808030"/>
                </a:solidFill>
              </a:rPr>
              <a:t>(</a:t>
            </a:r>
            <a:r>
              <a:rPr lang="en-US" sz="1600" b="1" dirty="0">
                <a:solidFill>
                  <a:srgbClr val="800000"/>
                </a:solidFill>
              </a:rPr>
              <a:t>struct</a:t>
            </a:r>
            <a:r>
              <a:rPr lang="en-US" sz="1600" dirty="0">
                <a:solidFill>
                  <a:schemeClr val="tx1"/>
                </a:solidFill>
              </a:rPr>
              <a:t> file *</a:t>
            </a:r>
            <a:r>
              <a:rPr lang="en-US" sz="1600" b="1" dirty="0">
                <a:solidFill>
                  <a:srgbClr val="800000"/>
                </a:solidFill>
              </a:rPr>
              <a:t>, char</a:t>
            </a:r>
            <a:r>
              <a:rPr lang="en-US" sz="1600" dirty="0">
                <a:solidFill>
                  <a:schemeClr val="tx1"/>
                </a:solidFill>
              </a:rPr>
              <a:t> __user *</a:t>
            </a:r>
            <a:r>
              <a:rPr lang="en-US" sz="1600" b="1" dirty="0">
                <a:solidFill>
                  <a:srgbClr val="800000"/>
                </a:solidFill>
              </a:rPr>
              <a:t>, </a:t>
            </a:r>
            <a:r>
              <a:rPr lang="en-US" sz="1600" b="1" dirty="0" err="1">
                <a:solidFill>
                  <a:srgbClr val="800000"/>
                </a:solidFill>
              </a:rPr>
              <a:t>size_t</a:t>
            </a:r>
            <a:r>
              <a:rPr lang="en-US" sz="1600" b="1" dirty="0">
                <a:solidFill>
                  <a:srgbClr val="800000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loff_t</a:t>
            </a:r>
            <a:r>
              <a:rPr lang="en-US" sz="1600" dirty="0">
                <a:solidFill>
                  <a:schemeClr val="tx1"/>
                </a:solidFill>
              </a:rPr>
              <a:t> *</a:t>
            </a:r>
            <a:r>
              <a:rPr lang="en-US" sz="1600" dirty="0">
                <a:solidFill>
                  <a:srgbClr val="808030"/>
                </a:solidFill>
              </a:rPr>
              <a:t>)</a:t>
            </a:r>
            <a:r>
              <a:rPr lang="en-US" sz="1600" dirty="0">
                <a:solidFill>
                  <a:srgbClr val="800080"/>
                </a:solidFill>
              </a:rPr>
              <a:t>;</a:t>
            </a:r>
          </a:p>
          <a:p>
            <a:r>
              <a:rPr lang="en-US" sz="1600" dirty="0"/>
              <a:t> </a:t>
            </a:r>
            <a:r>
              <a:rPr lang="en-US" sz="1600" dirty="0" err="1"/>
              <a:t>ssize_t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808030"/>
                </a:solidFill>
              </a:rPr>
              <a:t>(*</a:t>
            </a:r>
            <a:r>
              <a:rPr lang="en-US" sz="1600" dirty="0"/>
              <a:t>write</a:t>
            </a:r>
            <a:r>
              <a:rPr lang="en-US" sz="1600" dirty="0">
                <a:solidFill>
                  <a:srgbClr val="808030"/>
                </a:solidFill>
              </a:rPr>
              <a:t>)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808030"/>
                </a:solidFill>
              </a:rPr>
              <a:t>(</a:t>
            </a:r>
            <a:r>
              <a:rPr lang="en-US" sz="1600" b="1" dirty="0">
                <a:solidFill>
                  <a:srgbClr val="800000"/>
                </a:solidFill>
              </a:rPr>
              <a:t>struct</a:t>
            </a:r>
            <a:r>
              <a:rPr lang="en-US" sz="1600" dirty="0">
                <a:solidFill>
                  <a:schemeClr val="tx1"/>
                </a:solidFill>
              </a:rPr>
              <a:t> file *</a:t>
            </a:r>
            <a:r>
              <a:rPr lang="en-US" sz="1600" b="1" dirty="0">
                <a:solidFill>
                  <a:srgbClr val="800000"/>
                </a:solidFill>
              </a:rPr>
              <a:t>, char</a:t>
            </a:r>
            <a:r>
              <a:rPr lang="en-US" sz="1600" dirty="0">
                <a:solidFill>
                  <a:schemeClr val="tx1"/>
                </a:solidFill>
              </a:rPr>
              <a:t> __user *</a:t>
            </a:r>
            <a:r>
              <a:rPr lang="en-US" sz="1600" b="1" dirty="0">
                <a:solidFill>
                  <a:srgbClr val="800000"/>
                </a:solidFill>
              </a:rPr>
              <a:t>, </a:t>
            </a:r>
            <a:r>
              <a:rPr lang="en-US" sz="1600" b="1" dirty="0" err="1">
                <a:solidFill>
                  <a:srgbClr val="800000"/>
                </a:solidFill>
              </a:rPr>
              <a:t>size_t</a:t>
            </a:r>
            <a:r>
              <a:rPr lang="en-US" sz="1600" b="1" dirty="0">
                <a:solidFill>
                  <a:srgbClr val="800000"/>
                </a:solidFill>
              </a:rPr>
              <a:t>, </a:t>
            </a:r>
            <a:r>
              <a:rPr lang="en-US" sz="1600" dirty="0" err="1">
                <a:solidFill>
                  <a:schemeClr val="tx1"/>
                </a:solidFill>
              </a:rPr>
              <a:t>loff_t</a:t>
            </a:r>
            <a:r>
              <a:rPr lang="en-US" sz="1600" dirty="0">
                <a:solidFill>
                  <a:schemeClr val="tx1"/>
                </a:solidFill>
              </a:rPr>
              <a:t> *</a:t>
            </a:r>
            <a:r>
              <a:rPr lang="en-US" sz="1600" dirty="0">
                <a:solidFill>
                  <a:srgbClr val="808030"/>
                </a:solidFill>
              </a:rPr>
              <a:t>)</a:t>
            </a:r>
            <a:r>
              <a:rPr lang="en-US" sz="1600" dirty="0">
                <a:solidFill>
                  <a:srgbClr val="800080"/>
                </a:solidFill>
              </a:rPr>
              <a:t>;</a:t>
            </a:r>
          </a:p>
          <a:p>
            <a:r>
              <a:rPr lang="en-US" sz="1600" dirty="0">
                <a:solidFill>
                  <a:srgbClr val="800080"/>
                </a:solidFill>
              </a:rPr>
              <a:t>    …</a:t>
            </a:r>
          </a:p>
          <a:p>
            <a:r>
              <a:rPr lang="en-US" sz="1600" dirty="0">
                <a:solidFill>
                  <a:srgbClr val="800080"/>
                </a:solidFill>
              </a:rPr>
              <a:t>}</a:t>
            </a:r>
            <a:r>
              <a:rPr lang="en-US" sz="16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D0C42C-604D-2F4B-979A-5AD791894792}"/>
              </a:ext>
            </a:extLst>
          </p:cNvPr>
          <p:cNvSpPr/>
          <p:nvPr/>
        </p:nvSpPr>
        <p:spPr>
          <a:xfrm>
            <a:off x="3018582" y="2469497"/>
            <a:ext cx="479144" cy="2283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D070D-A36A-7249-8DA4-7BDC9E83932D}"/>
              </a:ext>
            </a:extLst>
          </p:cNvPr>
          <p:cNvSpPr/>
          <p:nvPr/>
        </p:nvSpPr>
        <p:spPr>
          <a:xfrm>
            <a:off x="2407986" y="2442472"/>
            <a:ext cx="501906" cy="249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BE99BD-B042-6D48-AC76-61944D335BF6}"/>
              </a:ext>
            </a:extLst>
          </p:cNvPr>
          <p:cNvCxnSpPr>
            <a:cxnSpLocks/>
            <a:stCxn id="8" idx="2"/>
            <a:endCxn id="14" idx="0"/>
          </p:cNvCxnSpPr>
          <p:nvPr/>
        </p:nvCxnSpPr>
        <p:spPr>
          <a:xfrm flipH="1">
            <a:off x="1823512" y="2691877"/>
            <a:ext cx="835427" cy="5707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30F6D5-F64E-2E43-BB07-DBE8D0F3231B}"/>
              </a:ext>
            </a:extLst>
          </p:cNvPr>
          <p:cNvCxnSpPr>
            <a:cxnSpLocks/>
            <a:stCxn id="7" idx="2"/>
            <a:endCxn id="13" idx="0"/>
          </p:cNvCxnSpPr>
          <p:nvPr/>
        </p:nvCxnSpPr>
        <p:spPr>
          <a:xfrm>
            <a:off x="3258154" y="2697837"/>
            <a:ext cx="239572" cy="12473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73292-99A4-1E44-B181-83E456D3E6D6}"/>
              </a:ext>
            </a:extLst>
          </p:cNvPr>
          <p:cNvSpPr/>
          <p:nvPr/>
        </p:nvSpPr>
        <p:spPr>
          <a:xfrm>
            <a:off x="879541" y="3945200"/>
            <a:ext cx="5236369" cy="242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95C7F5-AF13-F349-AC92-B814427755AF}"/>
              </a:ext>
            </a:extLst>
          </p:cNvPr>
          <p:cNvSpPr/>
          <p:nvPr/>
        </p:nvSpPr>
        <p:spPr>
          <a:xfrm>
            <a:off x="772160" y="3262645"/>
            <a:ext cx="2102703" cy="204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5C3192-AA7F-AE46-BE83-1D717AD73E7E}"/>
              </a:ext>
            </a:extLst>
          </p:cNvPr>
          <p:cNvSpPr txBox="1"/>
          <p:nvPr/>
        </p:nvSpPr>
        <p:spPr>
          <a:xfrm>
            <a:off x="4600730" y="2391073"/>
            <a:ext cx="4290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Calling write function in struct </a:t>
            </a:r>
            <a:r>
              <a:rPr lang="en-US" sz="1600" dirty="0" err="1"/>
              <a:t>file_operations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Possible </a:t>
            </a:r>
            <a:r>
              <a:rPr lang="en-US" sz="1600" dirty="0" err="1"/>
              <a:t>callee</a:t>
            </a:r>
            <a:r>
              <a:rPr lang="en-US" sz="1600" dirty="0"/>
              <a:t>: </a:t>
            </a:r>
            <a:r>
              <a:rPr lang="en-US" sz="1600" dirty="0" err="1"/>
              <a:t>comm_write</a:t>
            </a:r>
            <a:endParaRPr lang="en-US" sz="1600" dirty="0"/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BDD95F6D-1C8A-5942-8F7E-9CFC160391E0}"/>
              </a:ext>
            </a:extLst>
          </p:cNvPr>
          <p:cNvSpPr/>
          <p:nvPr/>
        </p:nvSpPr>
        <p:spPr>
          <a:xfrm>
            <a:off x="4092559" y="2418336"/>
            <a:ext cx="500062" cy="24297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58C4F4-B1C5-174C-9F1C-3E9F971BB177}"/>
              </a:ext>
            </a:extLst>
          </p:cNvPr>
          <p:cNvSpPr txBox="1"/>
          <p:nvPr/>
        </p:nvSpPr>
        <p:spPr>
          <a:xfrm>
            <a:off x="772160" y="996353"/>
            <a:ext cx="2566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Step 2 analyze the </a:t>
            </a:r>
            <a:r>
              <a:rPr lang="en-US" sz="1600" dirty="0" err="1"/>
              <a:t>callsite</a:t>
            </a:r>
            <a:endParaRPr lang="en-U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C23A14-4342-EE41-B47F-167EA1010AF0}"/>
              </a:ext>
            </a:extLst>
          </p:cNvPr>
          <p:cNvSpPr txBox="1"/>
          <p:nvPr/>
        </p:nvSpPr>
        <p:spPr>
          <a:xfrm>
            <a:off x="671876" y="2858216"/>
            <a:ext cx="1863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1.Match Interface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FC167-1E5F-E246-85E0-76299FEFB9A6}"/>
              </a:ext>
            </a:extLst>
          </p:cNvPr>
          <p:cNvSpPr txBox="1"/>
          <p:nvPr/>
        </p:nvSpPr>
        <p:spPr>
          <a:xfrm>
            <a:off x="2925005" y="3128622"/>
            <a:ext cx="1805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2.Match member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7F53FD-47BF-C141-B037-319786115EC4}"/>
              </a:ext>
            </a:extLst>
          </p:cNvPr>
          <p:cNvSpPr txBox="1"/>
          <p:nvPr/>
        </p:nvSpPr>
        <p:spPr>
          <a:xfrm>
            <a:off x="4899517" y="977532"/>
            <a:ext cx="4121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✔️ </a:t>
            </a:r>
            <a:r>
              <a:rPr lang="en-US" sz="1600" dirty="0"/>
              <a:t>better precision than type-based method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1606B1-D401-9C45-A02A-BD5EB245E0AB}"/>
              </a:ext>
            </a:extLst>
          </p:cNvPr>
          <p:cNvSpPr txBox="1"/>
          <p:nvPr/>
        </p:nvSpPr>
        <p:spPr>
          <a:xfrm>
            <a:off x="4899517" y="1282108"/>
            <a:ext cx="412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92D050"/>
                </a:solidFill>
              </a:rPr>
              <a:t>✔️ </a:t>
            </a:r>
            <a:r>
              <a:rPr lang="en-US" sz="1600" dirty="0"/>
              <a:t>better scalability than SVF because the </a:t>
            </a:r>
            <a:r>
              <a:rPr lang="en-US" sz="1600" dirty="0" err="1"/>
              <a:t>analys</a:t>
            </a:r>
            <a:r>
              <a:rPr lang="en-US" sz="1600" dirty="0"/>
              <a:t> is simpler</a:t>
            </a:r>
          </a:p>
        </p:txBody>
      </p:sp>
    </p:spTree>
    <p:extLst>
      <p:ext uri="{BB962C8B-B14F-4D97-AF65-F5344CB8AC3E}">
        <p14:creationId xmlns:p14="http://schemas.microsoft.com/office/powerpoint/2010/main" val="97370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7" grpId="0" animBg="1"/>
      <p:bldP spid="8" grpId="0" animBg="1"/>
      <p:bldP spid="13" grpId="0" animBg="1"/>
      <p:bldP spid="14" grpId="0" animBg="1"/>
      <p:bldP spid="12" grpId="0"/>
      <p:bldP spid="15" grpId="0" animBg="1"/>
      <p:bldP spid="3" grpId="0"/>
      <p:bldP spid="6" grpId="0"/>
      <p:bldP spid="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13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j-lt"/>
              </a:rPr>
              <a:t>PeX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Workflow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68F66-83AC-2F4A-ABB5-78FB9E3B0BD7}"/>
              </a:ext>
            </a:extLst>
          </p:cNvPr>
          <p:cNvSpPr/>
          <p:nvPr/>
        </p:nvSpPr>
        <p:spPr>
          <a:xfrm>
            <a:off x="1176517" y="1899219"/>
            <a:ext cx="1798487" cy="92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KIRIN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Indirect Call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Pointer Analysis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322A7B-5DD1-C442-B6B8-FAD6EDE0B84D}"/>
              </a:ext>
            </a:extLst>
          </p:cNvPr>
          <p:cNvSpPr/>
          <p:nvPr/>
        </p:nvSpPr>
        <p:spPr>
          <a:xfrm>
            <a:off x="3775166" y="2148712"/>
            <a:ext cx="692332" cy="41967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ICFG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A0956-CF4E-7244-999F-5BECDC9E7807}"/>
              </a:ext>
            </a:extLst>
          </p:cNvPr>
          <p:cNvSpPr/>
          <p:nvPr/>
        </p:nvSpPr>
        <p:spPr>
          <a:xfrm>
            <a:off x="5445699" y="1220374"/>
            <a:ext cx="1346367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Privileged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Function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58819C-F231-C140-929C-2A729643C52C}"/>
              </a:ext>
            </a:extLst>
          </p:cNvPr>
          <p:cNvSpPr/>
          <p:nvPr/>
        </p:nvSpPr>
        <p:spPr>
          <a:xfrm>
            <a:off x="5440935" y="2956869"/>
            <a:ext cx="1351131" cy="9889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Permission Check Wrapper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A2E8B8-9C86-0E45-89BD-3D74026C28AF}"/>
              </a:ext>
            </a:extLst>
          </p:cNvPr>
          <p:cNvSpPr/>
          <p:nvPr/>
        </p:nvSpPr>
        <p:spPr>
          <a:xfrm>
            <a:off x="7305117" y="2094698"/>
            <a:ext cx="1441691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Permission Check Error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9FC68-4523-4C44-B2C8-7124A87FF47B}"/>
              </a:ext>
            </a:extLst>
          </p:cNvPr>
          <p:cNvSpPr txBox="1"/>
          <p:nvPr/>
        </p:nvSpPr>
        <p:spPr>
          <a:xfrm>
            <a:off x="38732" y="1943048"/>
            <a:ext cx="833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Kernel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Source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(IR)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25E381-E505-494A-8A5C-095136283F73}"/>
              </a:ext>
            </a:extLst>
          </p:cNvPr>
          <p:cNvCxnSpPr>
            <a:cxnSpLocks/>
            <a:stCxn id="13" idx="3"/>
            <a:endCxn id="6" idx="1"/>
          </p:cNvCxnSpPr>
          <p:nvPr/>
        </p:nvCxnSpPr>
        <p:spPr>
          <a:xfrm>
            <a:off x="872615" y="2358547"/>
            <a:ext cx="303902" cy="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E3FF990-45D7-094B-A77D-D12CBCC40F03}"/>
              </a:ext>
            </a:extLst>
          </p:cNvPr>
          <p:cNvSpPr txBox="1"/>
          <p:nvPr/>
        </p:nvSpPr>
        <p:spPr>
          <a:xfrm>
            <a:off x="1437606" y="2981981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Challenge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7AE8AB-4F87-D949-A34B-48E39AC5C39A}"/>
              </a:ext>
            </a:extLst>
          </p:cNvPr>
          <p:cNvSpPr txBox="1"/>
          <p:nvPr/>
        </p:nvSpPr>
        <p:spPr>
          <a:xfrm>
            <a:off x="5440935" y="4184407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Challenge 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D5AC40-4032-4445-935A-C94F88F2A1A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975004" y="2358547"/>
            <a:ext cx="800162" cy="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510E5888-54F1-484D-A209-84AAC1CCF8F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467498" y="1586134"/>
            <a:ext cx="978201" cy="77241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0BC7EDA5-67F1-334F-ADAA-128B3DD6FD4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467498" y="2358547"/>
            <a:ext cx="973437" cy="109279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7120E949-1351-764D-82CB-2465B1F6CE0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6792066" y="1586134"/>
            <a:ext cx="513051" cy="87432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F6B4F23A-9CDE-C441-AD56-96C9F47F57F8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6792066" y="2460458"/>
            <a:ext cx="513051" cy="99088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371650F-3C98-1442-BFB6-4953BD1B8326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4259218" y="3857993"/>
            <a:ext cx="118171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E6581F1-1EF9-1447-94B6-4DA701676978}"/>
              </a:ext>
            </a:extLst>
          </p:cNvPr>
          <p:cNvSpPr txBox="1"/>
          <p:nvPr/>
        </p:nvSpPr>
        <p:spPr>
          <a:xfrm>
            <a:off x="2114939" y="3396328"/>
            <a:ext cx="214427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Permission check functions</a:t>
            </a:r>
          </a:p>
          <a:p>
            <a:pPr algn="ctr"/>
            <a:r>
              <a:rPr lang="en-US" sz="1800" dirty="0"/>
              <a:t>provided by user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02F372E-91B3-B547-BEEB-0CDB65775462}"/>
              </a:ext>
            </a:extLst>
          </p:cNvPr>
          <p:cNvCxnSpPr/>
          <p:nvPr/>
        </p:nvCxnSpPr>
        <p:spPr>
          <a:xfrm>
            <a:off x="8025962" y="2838878"/>
            <a:ext cx="0" cy="12249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F3F1110-F6B0-1547-9F30-3CAD2DC93E96}"/>
              </a:ext>
            </a:extLst>
          </p:cNvPr>
          <p:cNvSpPr txBox="1"/>
          <p:nvPr/>
        </p:nvSpPr>
        <p:spPr>
          <a:xfrm>
            <a:off x="7480780" y="4063799"/>
            <a:ext cx="1090363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Bug Report</a:t>
            </a:r>
          </a:p>
        </p:txBody>
      </p:sp>
    </p:spTree>
    <p:extLst>
      <p:ext uri="{BB962C8B-B14F-4D97-AF65-F5344CB8AC3E}">
        <p14:creationId xmlns:p14="http://schemas.microsoft.com/office/powerpoint/2010/main" val="364077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6623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Dominator Based Privileged Function Detection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D1B25B-F3D9-5E47-940B-5CC2FE2677C5}"/>
              </a:ext>
            </a:extLst>
          </p:cNvPr>
          <p:cNvSpPr txBox="1"/>
          <p:nvPr/>
        </p:nvSpPr>
        <p:spPr>
          <a:xfrm>
            <a:off x="1173645" y="1158517"/>
            <a:ext cx="145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write(“new”)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6CA0E9-FC61-004E-8500-76CA9CC85715}"/>
              </a:ext>
            </a:extLst>
          </p:cNvPr>
          <p:cNvSpPr txBox="1"/>
          <p:nvPr/>
        </p:nvSpPr>
        <p:spPr>
          <a:xfrm>
            <a:off x="994221" y="1773248"/>
            <a:ext cx="18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SyS_write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(“new”)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2565A1-C4FA-684E-BB07-3A16D73FD599}"/>
              </a:ext>
            </a:extLst>
          </p:cNvPr>
          <p:cNvSpPr txBox="1"/>
          <p:nvPr/>
        </p:nvSpPr>
        <p:spPr>
          <a:xfrm>
            <a:off x="1383305" y="2427809"/>
            <a:ext cx="103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vfs_write</a:t>
            </a:r>
            <a:endParaRPr lang="en-US" sz="1600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59D9C7-820D-6548-BD93-FE43B4C60AAB}"/>
              </a:ext>
            </a:extLst>
          </p:cNvPr>
          <p:cNvSpPr txBox="1"/>
          <p:nvPr/>
        </p:nvSpPr>
        <p:spPr>
          <a:xfrm>
            <a:off x="1076447" y="3651652"/>
            <a:ext cx="1667089" cy="33855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accent6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  <a:cs typeface="Courier New" panose="02070309020205020404" pitchFamily="49" charset="0"/>
              </a:rPr>
              <a:t>-&gt;write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81134A-BFCD-2D4A-BA3F-556B84D8362E}"/>
              </a:ext>
            </a:extLst>
          </p:cNvPr>
          <p:cNvSpPr/>
          <p:nvPr/>
        </p:nvSpPr>
        <p:spPr>
          <a:xfrm>
            <a:off x="729427" y="2966366"/>
            <a:ext cx="2371162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security_file_permission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A5A4B54-399F-CE4C-9ADB-A2F45D1554CA}"/>
              </a:ext>
            </a:extLst>
          </p:cNvPr>
          <p:cNvSpPr txBox="1"/>
          <p:nvPr/>
        </p:nvSpPr>
        <p:spPr>
          <a:xfrm>
            <a:off x="2868246" y="4690740"/>
            <a:ext cx="2273379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set_task_comm</a:t>
            </a:r>
            <a:r>
              <a:rPr lang="en-US" sz="1600" dirty="0">
                <a:solidFill>
                  <a:srgbClr val="0432FF"/>
                </a:solidFill>
              </a:rPr>
              <a:t>(“new”)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B66E87-0331-8A48-B837-C4003CF8CFB2}"/>
              </a:ext>
            </a:extLst>
          </p:cNvPr>
          <p:cNvSpPr txBox="1"/>
          <p:nvPr/>
        </p:nvSpPr>
        <p:spPr>
          <a:xfrm>
            <a:off x="939212" y="4297372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comm_write</a:t>
            </a:r>
            <a:r>
              <a:rPr lang="en-US" sz="1600" dirty="0"/>
              <a:t>(“new”)</a:t>
            </a:r>
          </a:p>
        </p:txBody>
      </p: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AC7E6068-FAA9-094F-A985-751F314B3CA8}"/>
              </a:ext>
            </a:extLst>
          </p:cNvPr>
          <p:cNvCxnSpPr>
            <a:cxnSpLocks/>
            <a:stCxn id="34" idx="2"/>
            <a:endCxn id="35" idx="0"/>
          </p:cNvCxnSpPr>
          <p:nvPr/>
        </p:nvCxnSpPr>
        <p:spPr>
          <a:xfrm rot="16200000" flipH="1">
            <a:off x="1770603" y="1628841"/>
            <a:ext cx="276177" cy="1263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5F4C4184-DF16-5345-A2D7-70C534BEE180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 rot="5400000">
            <a:off x="1750687" y="2263486"/>
            <a:ext cx="316007" cy="1263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AF14AA05-6497-C34A-AC21-580019012603}"/>
              </a:ext>
            </a:extLst>
          </p:cNvPr>
          <p:cNvCxnSpPr>
            <a:cxnSpLocks/>
            <a:stCxn id="36" idx="2"/>
            <a:endCxn id="39" idx="0"/>
          </p:cNvCxnSpPr>
          <p:nvPr/>
        </p:nvCxnSpPr>
        <p:spPr>
          <a:xfrm rot="16200000" flipH="1">
            <a:off x="1808688" y="2860045"/>
            <a:ext cx="200003" cy="1263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F9637E08-8A38-D34A-B51A-A322E48B8D5D}"/>
              </a:ext>
            </a:extLst>
          </p:cNvPr>
          <p:cNvCxnSpPr>
            <a:cxnSpLocks/>
            <a:stCxn id="39" idx="2"/>
            <a:endCxn id="37" idx="0"/>
          </p:cNvCxnSpPr>
          <p:nvPr/>
        </p:nvCxnSpPr>
        <p:spPr>
          <a:xfrm rot="5400000">
            <a:off x="1739134" y="3475778"/>
            <a:ext cx="346732" cy="501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C2D7F9A8-4B5D-1E41-A82E-855B2D1FD613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 rot="5400000">
            <a:off x="1756409" y="4143789"/>
            <a:ext cx="30716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189F2C36-A2C2-044A-9AEC-FCDF22820D87}"/>
              </a:ext>
            </a:extLst>
          </p:cNvPr>
          <p:cNvCxnSpPr>
            <a:cxnSpLocks/>
            <a:stCxn id="41" idx="3"/>
            <a:endCxn id="40" idx="0"/>
          </p:cNvCxnSpPr>
          <p:nvPr/>
        </p:nvCxnSpPr>
        <p:spPr>
          <a:xfrm>
            <a:off x="2880769" y="4466649"/>
            <a:ext cx="1124167" cy="224091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D57F98F-35E7-384D-8542-FF10876D5F4E}"/>
              </a:ext>
            </a:extLst>
          </p:cNvPr>
          <p:cNvSpPr txBox="1"/>
          <p:nvPr/>
        </p:nvSpPr>
        <p:spPr>
          <a:xfrm>
            <a:off x="6568353" y="4620987"/>
            <a:ext cx="2222083" cy="33855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Privileged function call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477108-806B-284D-BCCE-4559364ABD00}"/>
              </a:ext>
            </a:extLst>
          </p:cNvPr>
          <p:cNvSpPr txBox="1"/>
          <p:nvPr/>
        </p:nvSpPr>
        <p:spPr>
          <a:xfrm>
            <a:off x="6566716" y="4191332"/>
            <a:ext cx="2566728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Permission check function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232DCE-17FD-BB49-BC86-43E785082EBE}"/>
              </a:ext>
            </a:extLst>
          </p:cNvPr>
          <p:cNvSpPr txBox="1"/>
          <p:nvPr/>
        </p:nvSpPr>
        <p:spPr>
          <a:xfrm>
            <a:off x="4217534" y="1092836"/>
            <a:ext cx="4591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User reachable path, starting from system call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87C75D-0419-8E40-8FE6-5FEC327573CC}"/>
              </a:ext>
            </a:extLst>
          </p:cNvPr>
          <p:cNvSpPr txBox="1"/>
          <p:nvPr/>
        </p:nvSpPr>
        <p:spPr>
          <a:xfrm>
            <a:off x="4225666" y="1476710"/>
            <a:ext cx="4463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 A </a:t>
            </a:r>
            <a:r>
              <a:rPr lang="en-US" sz="1600" dirty="0" err="1"/>
              <a:t>callsite</a:t>
            </a:r>
            <a:r>
              <a:rPr lang="en-US" sz="1600" dirty="0"/>
              <a:t> protected by the permission check</a:t>
            </a:r>
          </a:p>
          <a:p>
            <a:r>
              <a:rPr lang="en-US" sz="1600" dirty="0"/>
              <a:t> - the dominator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10DDD9-BE78-B046-83D1-315A4A42BDFA}"/>
              </a:ext>
            </a:extLst>
          </p:cNvPr>
          <p:cNvSpPr txBox="1"/>
          <p:nvPr/>
        </p:nvSpPr>
        <p:spPr>
          <a:xfrm>
            <a:off x="4217534" y="2103715"/>
            <a:ext cx="4875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Mark </a:t>
            </a:r>
            <a:r>
              <a:rPr lang="en-US" sz="1600" dirty="0" err="1"/>
              <a:t>callee</a:t>
            </a:r>
            <a:r>
              <a:rPr lang="en-US" sz="1600" dirty="0"/>
              <a:t> of the privileged function call as privileged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07410C-2384-8F48-8926-7A6BCDA56289}"/>
              </a:ext>
            </a:extLst>
          </p:cNvPr>
          <p:cNvSpPr txBox="1"/>
          <p:nvPr/>
        </p:nvSpPr>
        <p:spPr>
          <a:xfrm>
            <a:off x="3699443" y="374054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DDA941-B3F9-4A4C-A475-C735B5CF8D5C}"/>
              </a:ext>
            </a:extLst>
          </p:cNvPr>
          <p:cNvSpPr txBox="1"/>
          <p:nvPr/>
        </p:nvSpPr>
        <p:spPr>
          <a:xfrm>
            <a:off x="3699443" y="2884096"/>
            <a:ext cx="518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foo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5F3B2491-9CFD-EB41-B39D-FC421F8E86B0}"/>
              </a:ext>
            </a:extLst>
          </p:cNvPr>
          <p:cNvCxnSpPr>
            <a:cxnSpLocks/>
            <a:stCxn id="39" idx="3"/>
            <a:endCxn id="3" idx="1"/>
          </p:cNvCxnSpPr>
          <p:nvPr/>
        </p:nvCxnSpPr>
        <p:spPr>
          <a:xfrm>
            <a:off x="3100589" y="3135643"/>
            <a:ext cx="598854" cy="78956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6754993-E3A3-FC47-ACF9-FCFF99BF91B9}"/>
              </a:ext>
            </a:extLst>
          </p:cNvPr>
          <p:cNvCxnSpPr>
            <a:cxnSpLocks/>
            <a:stCxn id="31" idx="2"/>
            <a:endCxn id="3" idx="0"/>
          </p:cNvCxnSpPr>
          <p:nvPr/>
        </p:nvCxnSpPr>
        <p:spPr>
          <a:xfrm rot="5400000">
            <a:off x="3714931" y="3496986"/>
            <a:ext cx="487116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3E669D-B9AE-5F42-B686-3D011C260D10}"/>
              </a:ext>
            </a:extLst>
          </p:cNvPr>
          <p:cNvSpPr txBox="1"/>
          <p:nvPr/>
        </p:nvSpPr>
        <p:spPr>
          <a:xfrm>
            <a:off x="140757" y="428680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054C7D-20F4-6545-BE33-360CA7572970}"/>
              </a:ext>
            </a:extLst>
          </p:cNvPr>
          <p:cNvSpPr txBox="1"/>
          <p:nvPr/>
        </p:nvSpPr>
        <p:spPr>
          <a:xfrm>
            <a:off x="325262" y="3696329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callsite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9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4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4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C9E8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8C9E8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 animBg="1"/>
      <p:bldP spid="39" grpId="0" animBg="1"/>
      <p:bldP spid="7" grpId="0"/>
      <p:bldP spid="9" grpId="0"/>
      <p:bldP spid="10" grpId="0"/>
      <p:bldP spid="3" grpId="0"/>
      <p:bldP spid="3" grpId="1"/>
      <p:bldP spid="31" grpId="0"/>
      <p:bldP spid="3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7375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Traverse ICFG for Permission Check Error Detection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AA58A0F-7147-2F44-B789-875DBA205A1D}"/>
              </a:ext>
            </a:extLst>
          </p:cNvPr>
          <p:cNvGrpSpPr/>
          <p:nvPr/>
        </p:nvGrpSpPr>
        <p:grpSpPr>
          <a:xfrm>
            <a:off x="6441279" y="3486770"/>
            <a:ext cx="1764524" cy="338554"/>
            <a:chOff x="7033380" y="3446826"/>
            <a:chExt cx="1764524" cy="338554"/>
          </a:xfrm>
        </p:grpSpPr>
        <p:cxnSp>
          <p:nvCxnSpPr>
            <p:cNvPr id="45" name="Elbow Connector 27">
              <a:extLst>
                <a:ext uri="{FF2B5EF4-FFF2-40B4-BE49-F238E27FC236}">
                  <a16:creationId xmlns:a16="http://schemas.microsoft.com/office/drawing/2014/main" id="{24D755AD-BD1C-4049-90CF-3B761AF1C33C}"/>
                </a:ext>
              </a:extLst>
            </p:cNvPr>
            <p:cNvCxnSpPr>
              <a:cxnSpLocks/>
            </p:cNvCxnSpPr>
            <p:nvPr/>
          </p:nvCxnSpPr>
          <p:spPr>
            <a:xfrm>
              <a:off x="7033380" y="3600714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3C73FF7-F4B8-C045-AC48-03B2113E99FE}"/>
                </a:ext>
              </a:extLst>
            </p:cNvPr>
            <p:cNvSpPr txBox="1"/>
            <p:nvPr/>
          </p:nvSpPr>
          <p:spPr>
            <a:xfrm>
              <a:off x="7531211" y="3446826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Indirect Call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F06C87D-A350-B94D-ADFA-5BAE06D12553}"/>
              </a:ext>
            </a:extLst>
          </p:cNvPr>
          <p:cNvGrpSpPr/>
          <p:nvPr/>
        </p:nvGrpSpPr>
        <p:grpSpPr>
          <a:xfrm>
            <a:off x="6454128" y="3794547"/>
            <a:ext cx="1618109" cy="338554"/>
            <a:chOff x="7048273" y="3757522"/>
            <a:chExt cx="1618109" cy="338554"/>
          </a:xfrm>
        </p:grpSpPr>
        <p:cxnSp>
          <p:nvCxnSpPr>
            <p:cNvPr id="48" name="Elbow Connector 27">
              <a:extLst>
                <a:ext uri="{FF2B5EF4-FFF2-40B4-BE49-F238E27FC236}">
                  <a16:creationId xmlns:a16="http://schemas.microsoft.com/office/drawing/2014/main" id="{F3A27BCC-B50A-C742-AD6D-AAC2D1DF80E9}"/>
                </a:ext>
              </a:extLst>
            </p:cNvPr>
            <p:cNvCxnSpPr>
              <a:cxnSpLocks/>
            </p:cNvCxnSpPr>
            <p:nvPr/>
          </p:nvCxnSpPr>
          <p:spPr>
            <a:xfrm>
              <a:off x="7048273" y="3920446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922402B-1729-C242-A791-8D5D8AA7A9C3}"/>
                </a:ext>
              </a:extLst>
            </p:cNvPr>
            <p:cNvSpPr txBox="1"/>
            <p:nvPr/>
          </p:nvSpPr>
          <p:spPr>
            <a:xfrm>
              <a:off x="7537547" y="3757522"/>
              <a:ext cx="1128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Direct Call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0D6308F1-174C-9E48-81C3-FEC6B2E77056}"/>
              </a:ext>
            </a:extLst>
          </p:cNvPr>
          <p:cNvSpPr txBox="1"/>
          <p:nvPr/>
        </p:nvSpPr>
        <p:spPr>
          <a:xfrm>
            <a:off x="6184964" y="1104898"/>
            <a:ext cx="2693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Traverse ICFG for user </a:t>
            </a:r>
          </a:p>
          <a:p>
            <a:r>
              <a:rPr lang="en-US" sz="1600" dirty="0"/>
              <a:t>reachable path, </a:t>
            </a:r>
          </a:p>
          <a:p>
            <a:r>
              <a:rPr lang="en-US" sz="1600" dirty="0"/>
              <a:t>starting from system call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3E351C-2724-0A42-BB1F-08166E9823C3}"/>
              </a:ext>
            </a:extLst>
          </p:cNvPr>
          <p:cNvSpPr txBox="1"/>
          <p:nvPr/>
        </p:nvSpPr>
        <p:spPr>
          <a:xfrm>
            <a:off x="6194604" y="2155624"/>
            <a:ext cx="2588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Find a control flow path with no permission check in a backward search manner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36D2477-69D2-2F4E-860D-F56D0E1F9FEC}"/>
              </a:ext>
            </a:extLst>
          </p:cNvPr>
          <p:cNvGrpSpPr/>
          <p:nvPr/>
        </p:nvGrpSpPr>
        <p:grpSpPr>
          <a:xfrm>
            <a:off x="6443896" y="4146259"/>
            <a:ext cx="2661337" cy="307777"/>
            <a:chOff x="6462204" y="3939484"/>
            <a:chExt cx="2661337" cy="307777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0ADF407-21EC-5E44-82B5-ED13438A97B4}"/>
                </a:ext>
              </a:extLst>
            </p:cNvPr>
            <p:cNvSpPr/>
            <p:nvPr/>
          </p:nvSpPr>
          <p:spPr>
            <a:xfrm>
              <a:off x="6462204" y="3939484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510DCBD-9A20-6C43-AA27-DAE71BFB3D46}"/>
                </a:ext>
              </a:extLst>
            </p:cNvPr>
            <p:cNvSpPr txBox="1"/>
            <p:nvPr/>
          </p:nvSpPr>
          <p:spPr>
            <a:xfrm>
              <a:off x="6758791" y="3939484"/>
              <a:ext cx="2364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Permission Check Function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1B6ED7-B5EF-854D-A3E7-4136B5683CE9}"/>
              </a:ext>
            </a:extLst>
          </p:cNvPr>
          <p:cNvGrpSpPr/>
          <p:nvPr/>
        </p:nvGrpSpPr>
        <p:grpSpPr>
          <a:xfrm>
            <a:off x="6441279" y="4556580"/>
            <a:ext cx="2006723" cy="307777"/>
            <a:chOff x="6459587" y="4349805"/>
            <a:chExt cx="2006723" cy="307777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499980EB-0C77-154A-A392-812BC4ADCC03}"/>
                </a:ext>
              </a:extLst>
            </p:cNvPr>
            <p:cNvSpPr/>
            <p:nvPr/>
          </p:nvSpPr>
          <p:spPr>
            <a:xfrm>
              <a:off x="6459587" y="4366888"/>
              <a:ext cx="288000" cy="288000"/>
            </a:xfrm>
            <a:prstGeom prst="ellipse">
              <a:avLst/>
            </a:prstGeom>
            <a:solidFill>
              <a:srgbClr val="043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9FB7DFF-7507-1E46-AF1B-6459AC2791A8}"/>
                </a:ext>
              </a:extLst>
            </p:cNvPr>
            <p:cNvSpPr txBox="1"/>
            <p:nvPr/>
          </p:nvSpPr>
          <p:spPr>
            <a:xfrm>
              <a:off x="6758791" y="4349805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Privileged Function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22F64469-18FF-444C-ABD5-D7488A8E034F}"/>
              </a:ext>
            </a:extLst>
          </p:cNvPr>
          <p:cNvSpPr/>
          <p:nvPr/>
        </p:nvSpPr>
        <p:spPr>
          <a:xfrm>
            <a:off x="1107583" y="1580554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DD21382-00C5-F446-88DB-EADB11E14D22}"/>
              </a:ext>
            </a:extLst>
          </p:cNvPr>
          <p:cNvSpPr/>
          <p:nvPr/>
        </p:nvSpPr>
        <p:spPr>
          <a:xfrm>
            <a:off x="2006958" y="1575889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722C4DA-5479-9742-ADD9-62C1F21D6F7C}"/>
              </a:ext>
            </a:extLst>
          </p:cNvPr>
          <p:cNvSpPr/>
          <p:nvPr/>
        </p:nvSpPr>
        <p:spPr>
          <a:xfrm>
            <a:off x="1512137" y="2244046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AABFDC5-4C6F-7D49-8EE7-440CE2AA2DFD}"/>
              </a:ext>
            </a:extLst>
          </p:cNvPr>
          <p:cNvSpPr/>
          <p:nvPr/>
        </p:nvSpPr>
        <p:spPr>
          <a:xfrm>
            <a:off x="1546953" y="3049593"/>
            <a:ext cx="288000" cy="288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C5AE6B9-A566-B14F-BFA5-750EAA90F364}"/>
              </a:ext>
            </a:extLst>
          </p:cNvPr>
          <p:cNvSpPr/>
          <p:nvPr/>
        </p:nvSpPr>
        <p:spPr>
          <a:xfrm>
            <a:off x="2562424" y="4205104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53B9990-B663-7A4F-9F34-ABF03CCC7607}"/>
              </a:ext>
            </a:extLst>
          </p:cNvPr>
          <p:cNvSpPr/>
          <p:nvPr/>
        </p:nvSpPr>
        <p:spPr>
          <a:xfrm>
            <a:off x="2906333" y="2244046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F33AA46-9E2E-5D49-B2BE-6F71074AD61D}"/>
              </a:ext>
            </a:extLst>
          </p:cNvPr>
          <p:cNvSpPr/>
          <p:nvPr/>
        </p:nvSpPr>
        <p:spPr>
          <a:xfrm>
            <a:off x="2906333" y="1581880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8020FB2-9636-5043-8EB8-D5DF461DECD4}"/>
              </a:ext>
            </a:extLst>
          </p:cNvPr>
          <p:cNvSpPr/>
          <p:nvPr/>
        </p:nvSpPr>
        <p:spPr>
          <a:xfrm>
            <a:off x="3715556" y="2244046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1F8BC0EE-E906-AE49-94EA-0104BC41BEE2}"/>
              </a:ext>
            </a:extLst>
          </p:cNvPr>
          <p:cNvSpPr/>
          <p:nvPr/>
        </p:nvSpPr>
        <p:spPr>
          <a:xfrm>
            <a:off x="3194333" y="2927415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52BC332-C535-5047-97CA-128FCC990860}"/>
              </a:ext>
            </a:extLst>
          </p:cNvPr>
          <p:cNvSpPr/>
          <p:nvPr/>
        </p:nvSpPr>
        <p:spPr>
          <a:xfrm>
            <a:off x="3805708" y="1580554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6D4E1885-E498-EA42-9B5E-F18836B3036D}"/>
              </a:ext>
            </a:extLst>
          </p:cNvPr>
          <p:cNvSpPr/>
          <p:nvPr/>
        </p:nvSpPr>
        <p:spPr>
          <a:xfrm>
            <a:off x="1921049" y="3549644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1" name="Curved Connector 100">
            <a:extLst>
              <a:ext uri="{FF2B5EF4-FFF2-40B4-BE49-F238E27FC236}">
                <a16:creationId xmlns:a16="http://schemas.microsoft.com/office/drawing/2014/main" id="{B42F998B-4DAB-314B-80D7-FAD82232C3BA}"/>
              </a:ext>
            </a:extLst>
          </p:cNvPr>
          <p:cNvCxnSpPr>
            <a:stCxn id="90" idx="4"/>
            <a:endCxn id="92" idx="1"/>
          </p:cNvCxnSpPr>
          <p:nvPr/>
        </p:nvCxnSpPr>
        <p:spPr>
          <a:xfrm rot="16200000" flipH="1">
            <a:off x="1194114" y="1926022"/>
            <a:ext cx="417669" cy="302731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urved Connector 101">
            <a:extLst>
              <a:ext uri="{FF2B5EF4-FFF2-40B4-BE49-F238E27FC236}">
                <a16:creationId xmlns:a16="http://schemas.microsoft.com/office/drawing/2014/main" id="{AA797C74-C5BF-DE4E-A957-34B86D420765}"/>
              </a:ext>
            </a:extLst>
          </p:cNvPr>
          <p:cNvCxnSpPr>
            <a:cxnSpLocks/>
            <a:stCxn id="91" idx="3"/>
            <a:endCxn id="92" idx="7"/>
          </p:cNvCxnSpPr>
          <p:nvPr/>
        </p:nvCxnSpPr>
        <p:spPr>
          <a:xfrm rot="5400000">
            <a:off x="1671293" y="1908380"/>
            <a:ext cx="464511" cy="291175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urved Connector 102">
            <a:extLst>
              <a:ext uri="{FF2B5EF4-FFF2-40B4-BE49-F238E27FC236}">
                <a16:creationId xmlns:a16="http://schemas.microsoft.com/office/drawing/2014/main" id="{FF742941-C854-FA4B-9003-448D0AEA7B76}"/>
              </a:ext>
            </a:extLst>
          </p:cNvPr>
          <p:cNvCxnSpPr>
            <a:cxnSpLocks/>
            <a:stCxn id="92" idx="4"/>
            <a:endCxn id="93" idx="0"/>
          </p:cNvCxnSpPr>
          <p:nvPr/>
        </p:nvCxnSpPr>
        <p:spPr>
          <a:xfrm rot="16200000" flipH="1">
            <a:off x="1414772" y="2773411"/>
            <a:ext cx="517547" cy="3481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>
            <a:extLst>
              <a:ext uri="{FF2B5EF4-FFF2-40B4-BE49-F238E27FC236}">
                <a16:creationId xmlns:a16="http://schemas.microsoft.com/office/drawing/2014/main" id="{B2C0E7EF-B20D-924F-BBED-FCC062F34159}"/>
              </a:ext>
            </a:extLst>
          </p:cNvPr>
          <p:cNvCxnSpPr>
            <a:cxnSpLocks/>
            <a:stCxn id="96" idx="4"/>
            <a:endCxn id="95" idx="0"/>
          </p:cNvCxnSpPr>
          <p:nvPr/>
        </p:nvCxnSpPr>
        <p:spPr>
          <a:xfrm rot="5400000">
            <a:off x="2863250" y="2056963"/>
            <a:ext cx="374166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urved Connector 104">
            <a:extLst>
              <a:ext uri="{FF2B5EF4-FFF2-40B4-BE49-F238E27FC236}">
                <a16:creationId xmlns:a16="http://schemas.microsoft.com/office/drawing/2014/main" id="{97F9D258-0999-864A-9A85-327323A55D8D}"/>
              </a:ext>
            </a:extLst>
          </p:cNvPr>
          <p:cNvCxnSpPr>
            <a:cxnSpLocks/>
            <a:stCxn id="99" idx="4"/>
            <a:endCxn id="97" idx="0"/>
          </p:cNvCxnSpPr>
          <p:nvPr/>
        </p:nvCxnSpPr>
        <p:spPr>
          <a:xfrm rot="5400000">
            <a:off x="3716886" y="2011224"/>
            <a:ext cx="375492" cy="90152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>
            <a:extLst>
              <a:ext uri="{FF2B5EF4-FFF2-40B4-BE49-F238E27FC236}">
                <a16:creationId xmlns:a16="http://schemas.microsoft.com/office/drawing/2014/main" id="{A57F0B13-8F0C-7D45-86EC-C65F4D2C6F7F}"/>
              </a:ext>
            </a:extLst>
          </p:cNvPr>
          <p:cNvCxnSpPr>
            <a:cxnSpLocks/>
            <a:stCxn id="97" idx="4"/>
            <a:endCxn id="98" idx="7"/>
          </p:cNvCxnSpPr>
          <p:nvPr/>
        </p:nvCxnSpPr>
        <p:spPr>
          <a:xfrm rot="5400000">
            <a:off x="3431083" y="2541119"/>
            <a:ext cx="437546" cy="4194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urved Connector 106">
            <a:extLst>
              <a:ext uri="{FF2B5EF4-FFF2-40B4-BE49-F238E27FC236}">
                <a16:creationId xmlns:a16="http://schemas.microsoft.com/office/drawing/2014/main" id="{6F658574-B574-054A-AF5B-5D2B5207052B}"/>
              </a:ext>
            </a:extLst>
          </p:cNvPr>
          <p:cNvCxnSpPr>
            <a:cxnSpLocks/>
            <a:stCxn id="95" idx="4"/>
            <a:endCxn id="98" idx="0"/>
          </p:cNvCxnSpPr>
          <p:nvPr/>
        </p:nvCxnSpPr>
        <p:spPr>
          <a:xfrm rot="16200000" flipH="1">
            <a:off x="2996649" y="2585730"/>
            <a:ext cx="395369" cy="2880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urved Connector 107">
            <a:extLst>
              <a:ext uri="{FF2B5EF4-FFF2-40B4-BE49-F238E27FC236}">
                <a16:creationId xmlns:a16="http://schemas.microsoft.com/office/drawing/2014/main" id="{CEE99AF9-E1CD-9F45-9BE2-C3378EFB648B}"/>
              </a:ext>
            </a:extLst>
          </p:cNvPr>
          <p:cNvCxnSpPr>
            <a:cxnSpLocks/>
            <a:stCxn id="98" idx="4"/>
            <a:endCxn id="94" idx="6"/>
          </p:cNvCxnSpPr>
          <p:nvPr/>
        </p:nvCxnSpPr>
        <p:spPr>
          <a:xfrm rot="5400000">
            <a:off x="2527535" y="3538305"/>
            <a:ext cx="1133689" cy="487909"/>
          </a:xfrm>
          <a:prstGeom prst="curvedConnector2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urved Connector 108">
            <a:extLst>
              <a:ext uri="{FF2B5EF4-FFF2-40B4-BE49-F238E27FC236}">
                <a16:creationId xmlns:a16="http://schemas.microsoft.com/office/drawing/2014/main" id="{33DD148E-404B-844E-8B93-4A80A8253A89}"/>
              </a:ext>
            </a:extLst>
          </p:cNvPr>
          <p:cNvCxnSpPr>
            <a:cxnSpLocks/>
            <a:stCxn id="93" idx="4"/>
            <a:endCxn id="100" idx="0"/>
          </p:cNvCxnSpPr>
          <p:nvPr/>
        </p:nvCxnSpPr>
        <p:spPr>
          <a:xfrm rot="16200000" flipH="1">
            <a:off x="1771976" y="3256570"/>
            <a:ext cx="212051" cy="374096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urved Connector 109">
            <a:extLst>
              <a:ext uri="{FF2B5EF4-FFF2-40B4-BE49-F238E27FC236}">
                <a16:creationId xmlns:a16="http://schemas.microsoft.com/office/drawing/2014/main" id="{06E6D45E-5F1F-3A42-B3A4-8583534FC89D}"/>
              </a:ext>
            </a:extLst>
          </p:cNvPr>
          <p:cNvCxnSpPr>
            <a:cxnSpLocks/>
            <a:stCxn id="100" idx="4"/>
            <a:endCxn id="94" idx="2"/>
          </p:cNvCxnSpPr>
          <p:nvPr/>
        </p:nvCxnSpPr>
        <p:spPr>
          <a:xfrm rot="16200000" flipH="1">
            <a:off x="2058006" y="3844686"/>
            <a:ext cx="511460" cy="497375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2018CB87-1359-B144-9B8F-729EA8C4B991}"/>
              </a:ext>
            </a:extLst>
          </p:cNvPr>
          <p:cNvSpPr txBox="1"/>
          <p:nvPr/>
        </p:nvSpPr>
        <p:spPr>
          <a:xfrm>
            <a:off x="2166662" y="462917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ICFG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530A0D5A-D1DE-6147-B93D-23B182450619}"/>
              </a:ext>
            </a:extLst>
          </p:cNvPr>
          <p:cNvSpPr/>
          <p:nvPr/>
        </p:nvSpPr>
        <p:spPr>
          <a:xfrm>
            <a:off x="743164" y="1598590"/>
            <a:ext cx="1753875" cy="3030583"/>
          </a:xfrm>
          <a:custGeom>
            <a:avLst/>
            <a:gdLst>
              <a:gd name="connsiteX0" fmla="*/ 81829 w 1753875"/>
              <a:gd name="connsiteY0" fmla="*/ 0 h 3030583"/>
              <a:gd name="connsiteX1" fmla="*/ 68767 w 1753875"/>
              <a:gd name="connsiteY1" fmla="*/ 1267097 h 3030583"/>
              <a:gd name="connsiteX2" fmla="*/ 826412 w 1753875"/>
              <a:gd name="connsiteY2" fmla="*/ 2664823 h 3030583"/>
              <a:gd name="connsiteX3" fmla="*/ 1753875 w 1753875"/>
              <a:gd name="connsiteY3" fmla="*/ 3030583 h 303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875" h="3030583">
                <a:moveTo>
                  <a:pt x="81829" y="0"/>
                </a:moveTo>
                <a:cubicBezTo>
                  <a:pt x="13249" y="411480"/>
                  <a:pt x="-55330" y="822960"/>
                  <a:pt x="68767" y="1267097"/>
                </a:cubicBezTo>
                <a:cubicBezTo>
                  <a:pt x="192864" y="1711234"/>
                  <a:pt x="545561" y="2370909"/>
                  <a:pt x="826412" y="2664823"/>
                </a:cubicBezTo>
                <a:cubicBezTo>
                  <a:pt x="1107263" y="2958737"/>
                  <a:pt x="1560109" y="2945675"/>
                  <a:pt x="1753875" y="3030583"/>
                </a:cubicBezTo>
              </a:path>
            </a:pathLst>
          </a:custGeom>
          <a:noFill/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67D72C0-0F76-964E-BB32-92CAA4ED0548}"/>
              </a:ext>
            </a:extLst>
          </p:cNvPr>
          <p:cNvSpPr/>
          <p:nvPr/>
        </p:nvSpPr>
        <p:spPr>
          <a:xfrm>
            <a:off x="3148149" y="1724297"/>
            <a:ext cx="1097280" cy="2730137"/>
          </a:xfrm>
          <a:custGeom>
            <a:avLst/>
            <a:gdLst>
              <a:gd name="connsiteX0" fmla="*/ 0 w 1097280"/>
              <a:gd name="connsiteY0" fmla="*/ 2730137 h 2730137"/>
              <a:gd name="connsiteX1" fmla="*/ 522514 w 1097280"/>
              <a:gd name="connsiteY1" fmla="*/ 1515292 h 2730137"/>
              <a:gd name="connsiteX2" fmla="*/ 1005840 w 1097280"/>
              <a:gd name="connsiteY2" fmla="*/ 718457 h 2730137"/>
              <a:gd name="connsiteX3" fmla="*/ 1097280 w 1097280"/>
              <a:gd name="connsiteY3" fmla="*/ 0 h 2730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" h="2730137">
                <a:moveTo>
                  <a:pt x="0" y="2730137"/>
                </a:moveTo>
                <a:cubicBezTo>
                  <a:pt x="177437" y="2290354"/>
                  <a:pt x="354874" y="1850572"/>
                  <a:pt x="522514" y="1515292"/>
                </a:cubicBezTo>
                <a:cubicBezTo>
                  <a:pt x="690154" y="1180012"/>
                  <a:pt x="910046" y="971006"/>
                  <a:pt x="1005840" y="718457"/>
                </a:cubicBezTo>
                <a:cubicBezTo>
                  <a:pt x="1101634" y="465908"/>
                  <a:pt x="1060269" y="130628"/>
                  <a:pt x="109728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7F3CF-93C8-E04F-9FB6-D6B9C390F67E}"/>
              </a:ext>
            </a:extLst>
          </p:cNvPr>
          <p:cNvSpPr txBox="1"/>
          <p:nvPr/>
        </p:nvSpPr>
        <p:spPr>
          <a:xfrm>
            <a:off x="3488684" y="3734384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Path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937263-C0A0-8B4A-9C51-6609210A86E4}"/>
              </a:ext>
            </a:extLst>
          </p:cNvPr>
          <p:cNvSpPr txBox="1"/>
          <p:nvPr/>
        </p:nvSpPr>
        <p:spPr>
          <a:xfrm>
            <a:off x="0" y="486001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5B93ED4B-D59E-954A-8C39-C8D50755E84E}"/>
              </a:ext>
            </a:extLst>
          </p:cNvPr>
          <p:cNvCxnSpPr/>
          <p:nvPr/>
        </p:nvCxnSpPr>
        <p:spPr>
          <a:xfrm rot="16200000" flipV="1">
            <a:off x="1596200" y="2787937"/>
            <a:ext cx="2220449" cy="288000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>
            <a:extLst>
              <a:ext uri="{FF2B5EF4-FFF2-40B4-BE49-F238E27FC236}">
                <a16:creationId xmlns:a16="http://schemas.microsoft.com/office/drawing/2014/main" id="{C916C79C-E32C-5546-955C-BE95B8EFCC6E}"/>
              </a:ext>
            </a:extLst>
          </p:cNvPr>
          <p:cNvSpPr/>
          <p:nvPr/>
        </p:nvSpPr>
        <p:spPr>
          <a:xfrm>
            <a:off x="2024591" y="1724297"/>
            <a:ext cx="483478" cy="2272937"/>
          </a:xfrm>
          <a:custGeom>
            <a:avLst/>
            <a:gdLst>
              <a:gd name="connsiteX0" fmla="*/ 483478 w 483478"/>
              <a:gd name="connsiteY0" fmla="*/ 2272937 h 2272937"/>
              <a:gd name="connsiteX1" fmla="*/ 26278 w 483478"/>
              <a:gd name="connsiteY1" fmla="*/ 1397726 h 2272937"/>
              <a:gd name="connsiteX2" fmla="*/ 91592 w 483478"/>
              <a:gd name="connsiteY2" fmla="*/ 653143 h 2272937"/>
              <a:gd name="connsiteX3" fmla="*/ 392038 w 483478"/>
              <a:gd name="connsiteY3" fmla="*/ 0 h 227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478" h="2272937">
                <a:moveTo>
                  <a:pt x="483478" y="2272937"/>
                </a:moveTo>
                <a:cubicBezTo>
                  <a:pt x="287535" y="1970314"/>
                  <a:pt x="91592" y="1667692"/>
                  <a:pt x="26278" y="1397726"/>
                </a:cubicBezTo>
                <a:cubicBezTo>
                  <a:pt x="-39036" y="1127760"/>
                  <a:pt x="30632" y="886097"/>
                  <a:pt x="91592" y="653143"/>
                </a:cubicBezTo>
                <a:cubicBezTo>
                  <a:pt x="152552" y="420189"/>
                  <a:pt x="311484" y="141514"/>
                  <a:pt x="392038" y="0"/>
                </a:cubicBezTo>
              </a:path>
            </a:pathLst>
          </a:custGeom>
          <a:noFill/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530FF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" grpId="0" animBg="1"/>
      <p:bldP spid="8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768096" y="493776"/>
            <a:ext cx="4414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Implementation and Evaluation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B2BF9-B481-4346-A40F-32751AF8F076}"/>
              </a:ext>
            </a:extLst>
          </p:cNvPr>
          <p:cNvSpPr txBox="1"/>
          <p:nvPr/>
        </p:nvSpPr>
        <p:spPr>
          <a:xfrm>
            <a:off x="619760" y="1447617"/>
            <a:ext cx="7550367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LLVM/Clang-6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A0D2A-AFC5-E847-88AD-3E2DBDC890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31D1BB-F826-B649-819E-15F7C8CD89A5}"/>
              </a:ext>
            </a:extLst>
          </p:cNvPr>
          <p:cNvSpPr txBox="1"/>
          <p:nvPr/>
        </p:nvSpPr>
        <p:spPr>
          <a:xfrm>
            <a:off x="619757" y="1807186"/>
            <a:ext cx="7550367" cy="456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Generate a single-file </a:t>
            </a:r>
            <a:r>
              <a:rPr lang="en-US" sz="1800" dirty="0" err="1"/>
              <a:t>vmlinux.bc</a:t>
            </a:r>
            <a:r>
              <a:rPr lang="en-US" sz="1800" dirty="0"/>
              <a:t> using </a:t>
            </a:r>
            <a:r>
              <a:rPr lang="en-US" sz="1800" dirty="0" err="1"/>
              <a:t>wllvm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71E94-2BC9-C44D-97E4-94A35A68D1CB}"/>
              </a:ext>
            </a:extLst>
          </p:cNvPr>
          <p:cNvSpPr txBox="1"/>
          <p:nvPr/>
        </p:nvSpPr>
        <p:spPr>
          <a:xfrm>
            <a:off x="619757" y="246522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Evaluation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2A44DD-29FD-DE43-AE37-B4EBDD129907}"/>
              </a:ext>
            </a:extLst>
          </p:cNvPr>
          <p:cNvSpPr txBox="1"/>
          <p:nvPr/>
        </p:nvSpPr>
        <p:spPr>
          <a:xfrm>
            <a:off x="619758" y="2850500"/>
            <a:ext cx="6502561" cy="128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Linux-v4.18.5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   </a:t>
            </a:r>
            <a:r>
              <a:rPr lang="en-US" sz="1800" dirty="0" err="1"/>
              <a:t>defconfig</a:t>
            </a:r>
            <a:r>
              <a:rPr lang="en-US" sz="1800" dirty="0"/>
              <a:t>(2.4M LoC)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    </a:t>
            </a:r>
            <a:r>
              <a:rPr lang="en-US" sz="1800" dirty="0" err="1"/>
              <a:t>allyesconfig</a:t>
            </a:r>
            <a:r>
              <a:rPr lang="en-US" sz="1800" dirty="0"/>
              <a:t>(15.9MLoC)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C7ED50-3102-A849-ADC9-DACC72FBF4F9}"/>
              </a:ext>
            </a:extLst>
          </p:cNvPr>
          <p:cNvSpPr txBox="1"/>
          <p:nvPr/>
        </p:nvSpPr>
        <p:spPr>
          <a:xfrm>
            <a:off x="620046" y="115701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581372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5867E-4BEF-F94F-B0DD-FA0052B26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F8F409-1409-BF41-BE92-156D156B9F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876758"/>
              </p:ext>
            </p:extLst>
          </p:nvPr>
        </p:nvGraphicFramePr>
        <p:xfrm>
          <a:off x="768096" y="1045029"/>
          <a:ext cx="7592134" cy="344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4340358-947B-F44B-8D3D-E36D4FFFE560}"/>
              </a:ext>
            </a:extLst>
          </p:cNvPr>
          <p:cNvSpPr txBox="1"/>
          <p:nvPr/>
        </p:nvSpPr>
        <p:spPr>
          <a:xfrm>
            <a:off x="6101166" y="2675511"/>
            <a:ext cx="2259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ICFG generated by K-Miner is not sound, so it detects less bugs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D217E7-D244-6747-B8DB-BF960D35DD7F}"/>
              </a:ext>
            </a:extLst>
          </p:cNvPr>
          <p:cNvSpPr txBox="1"/>
          <p:nvPr/>
        </p:nvSpPr>
        <p:spPr>
          <a:xfrm>
            <a:off x="3744441" y="4334983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(Imprecise ICFG)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2C6E60-0192-2242-AFAA-7FD37E48F47B}"/>
              </a:ext>
            </a:extLst>
          </p:cNvPr>
          <p:cNvSpPr txBox="1"/>
          <p:nvPr/>
        </p:nvSpPr>
        <p:spPr>
          <a:xfrm>
            <a:off x="6166157" y="433498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(unsound ICFG)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C0F5E6-F5D4-5D41-8E73-F5E406A4642F}"/>
              </a:ext>
            </a:extLst>
          </p:cNvPr>
          <p:cNvSpPr txBox="1"/>
          <p:nvPr/>
        </p:nvSpPr>
        <p:spPr>
          <a:xfrm>
            <a:off x="112360" y="493002"/>
            <a:ext cx="903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Detection Capability – </a:t>
            </a:r>
            <a:r>
              <a:rPr lang="en-US" sz="2400" dirty="0" err="1">
                <a:latin typeface="+mj-lt"/>
              </a:rPr>
              <a:t>defconfig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/>
              <a:t>2.4M LoC</a:t>
            </a:r>
            <a:r>
              <a:rPr lang="en-US" sz="2400" dirty="0">
                <a:latin typeface="+mj-lt"/>
              </a:rPr>
              <a:t>), </a:t>
            </a:r>
            <a:r>
              <a:rPr lang="en-US" sz="2400" dirty="0" err="1">
                <a:latin typeface="+mj-lt"/>
              </a:rPr>
              <a:t>PeX</a:t>
            </a:r>
            <a:r>
              <a:rPr lang="en-US" sz="2400" dirty="0">
                <a:latin typeface="+mj-lt"/>
              </a:rPr>
              <a:t>-KIRIN is Better</a:t>
            </a:r>
          </a:p>
        </p:txBody>
      </p:sp>
    </p:spTree>
    <p:extLst>
      <p:ext uri="{BB962C8B-B14F-4D97-AF65-F5344CB8AC3E}">
        <p14:creationId xmlns:p14="http://schemas.microsoft.com/office/powerpoint/2010/main" val="35113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A74EA8-3823-E542-8578-FF7614176A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63AFB0-592E-CC45-9A25-0916F2DF64DF}"/>
              </a:ext>
            </a:extLst>
          </p:cNvPr>
          <p:cNvSpPr txBox="1"/>
          <p:nvPr/>
        </p:nvSpPr>
        <p:spPr>
          <a:xfrm>
            <a:off x="112360" y="493002"/>
            <a:ext cx="903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Detection Capability – </a:t>
            </a:r>
            <a:r>
              <a:rPr lang="en-US" sz="2400" dirty="0" err="1">
                <a:latin typeface="+mj-lt"/>
              </a:rPr>
              <a:t>defconfig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/>
              <a:t>2.4M LoC</a:t>
            </a:r>
            <a:r>
              <a:rPr lang="en-US" sz="2400" dirty="0">
                <a:latin typeface="+mj-lt"/>
              </a:rPr>
              <a:t>), </a:t>
            </a:r>
            <a:r>
              <a:rPr lang="en-US" sz="2400" dirty="0" err="1">
                <a:latin typeface="+mj-lt"/>
              </a:rPr>
              <a:t>PeX</a:t>
            </a:r>
            <a:r>
              <a:rPr lang="en-US" sz="2400" dirty="0">
                <a:latin typeface="+mj-lt"/>
              </a:rPr>
              <a:t>-KIRIN is Better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51F0233-591E-FE49-8C5F-B8FF3B4AA4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495278"/>
              </p:ext>
            </p:extLst>
          </p:nvPr>
        </p:nvGraphicFramePr>
        <p:xfrm>
          <a:off x="768096" y="955442"/>
          <a:ext cx="7704362" cy="3462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32783C6-9D0C-4B4F-B726-4634A3DE7E6A}"/>
              </a:ext>
            </a:extLst>
          </p:cNvPr>
          <p:cNvSpPr txBox="1"/>
          <p:nvPr/>
        </p:nvSpPr>
        <p:spPr>
          <a:xfrm>
            <a:off x="0" y="4725399"/>
            <a:ext cx="7210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ICFG generated by K-Miner-SVF is unsound, so it generates less warnings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33B56-BA7A-924F-85F9-4AB81272CBE6}"/>
              </a:ext>
            </a:extLst>
          </p:cNvPr>
          <p:cNvSpPr txBox="1"/>
          <p:nvPr/>
        </p:nvSpPr>
        <p:spPr>
          <a:xfrm>
            <a:off x="0" y="4417622"/>
            <a:ext cx="8787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ICFG generated by KIRIN is more precise than type approach, so it generates less warnings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A167DD-AD1A-CC42-BC54-C56A8EE1F608}"/>
              </a:ext>
            </a:extLst>
          </p:cNvPr>
          <p:cNvSpPr/>
          <p:nvPr/>
        </p:nvSpPr>
        <p:spPr>
          <a:xfrm>
            <a:off x="3847605" y="3043263"/>
            <a:ext cx="1306286" cy="984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408A82-4F0F-5A4C-B97C-9FCBFDEC0750}"/>
              </a:ext>
            </a:extLst>
          </p:cNvPr>
          <p:cNvSpPr/>
          <p:nvPr/>
        </p:nvSpPr>
        <p:spPr>
          <a:xfrm>
            <a:off x="1553816" y="3342409"/>
            <a:ext cx="1237014" cy="699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76DF03-F4C1-9D46-B77E-69BEF12EC6AC}"/>
              </a:ext>
            </a:extLst>
          </p:cNvPr>
          <p:cNvSpPr/>
          <p:nvPr/>
        </p:nvSpPr>
        <p:spPr>
          <a:xfrm>
            <a:off x="6142150" y="1340713"/>
            <a:ext cx="1322414" cy="26872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79E314-4764-1241-BD83-4C1733BF6F50}"/>
              </a:ext>
            </a:extLst>
          </p:cNvPr>
          <p:cNvSpPr/>
          <p:nvPr/>
        </p:nvSpPr>
        <p:spPr>
          <a:xfrm>
            <a:off x="2862875" y="3670479"/>
            <a:ext cx="592844" cy="360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1306D-D857-B746-B7A1-9FDA503ADE7C}"/>
              </a:ext>
            </a:extLst>
          </p:cNvPr>
          <p:cNvSpPr/>
          <p:nvPr/>
        </p:nvSpPr>
        <p:spPr>
          <a:xfrm>
            <a:off x="5185563" y="3387647"/>
            <a:ext cx="592844" cy="6447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42B610E-AF2C-B549-9CA1-35F98B47642A}"/>
              </a:ext>
            </a:extLst>
          </p:cNvPr>
          <p:cNvSpPr/>
          <p:nvPr/>
        </p:nvSpPr>
        <p:spPr>
          <a:xfrm>
            <a:off x="7505205" y="3292645"/>
            <a:ext cx="592844" cy="739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9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768096" y="493776"/>
            <a:ext cx="1864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Conclusions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B2BF9-B481-4346-A40F-32751AF8F076}"/>
              </a:ext>
            </a:extLst>
          </p:cNvPr>
          <p:cNvSpPr txBox="1"/>
          <p:nvPr/>
        </p:nvSpPr>
        <p:spPr>
          <a:xfrm>
            <a:off x="541064" y="780137"/>
            <a:ext cx="7696702" cy="2222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PeX</a:t>
            </a:r>
            <a:r>
              <a:rPr lang="en-US" sz="1800" dirty="0"/>
              <a:t>: a static permission check analysis framework for Linux kernel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KIRIN: kernel call graph analysis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Permission check functions/Privileged functions and their mappings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Evaluated Linux kernel v4.18.5 and found 36 permission </a:t>
            </a:r>
            <a:r>
              <a:rPr lang="en-US" sz="1800"/>
              <a:t>check bugs</a:t>
            </a:r>
            <a:endParaRPr lang="en-US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B74457-863B-8948-9221-380110439A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882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Permission Control in Linux Is Complex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3BCEEF-A52E-CA48-B9EC-ECC2796D8992}"/>
              </a:ext>
            </a:extLst>
          </p:cNvPr>
          <p:cNvSpPr txBox="1"/>
          <p:nvPr/>
        </p:nvSpPr>
        <p:spPr>
          <a:xfrm>
            <a:off x="772160" y="1158240"/>
            <a:ext cx="4385627" cy="4564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1.  DAC (Discretionary Access Controls)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5CDD88-7BFD-164E-90DE-9086AFF85821}"/>
              </a:ext>
            </a:extLst>
          </p:cNvPr>
          <p:cNvSpPr/>
          <p:nvPr/>
        </p:nvSpPr>
        <p:spPr>
          <a:xfrm>
            <a:off x="771399" y="3325938"/>
            <a:ext cx="3626982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3.  LSM (Linux Security Module)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EDD25E-C25D-3B49-96C3-A69058DBA4FC}"/>
              </a:ext>
            </a:extLst>
          </p:cNvPr>
          <p:cNvSpPr/>
          <p:nvPr/>
        </p:nvSpPr>
        <p:spPr>
          <a:xfrm>
            <a:off x="735918" y="3802944"/>
            <a:ext cx="4321336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        e.g., </a:t>
            </a:r>
            <a:r>
              <a:rPr lang="en-US" sz="1800" dirty="0" err="1"/>
              <a:t>SELinux</a:t>
            </a:r>
            <a:r>
              <a:rPr lang="en-US" sz="1800" dirty="0"/>
              <a:t>, </a:t>
            </a:r>
            <a:r>
              <a:rPr lang="en-US" sz="1800" dirty="0" err="1"/>
              <a:t>AppArmor</a:t>
            </a:r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2B18B5-CCBD-DE47-BA21-4CF0BBCFAF4C}"/>
              </a:ext>
            </a:extLst>
          </p:cNvPr>
          <p:cNvSpPr/>
          <p:nvPr/>
        </p:nvSpPr>
        <p:spPr>
          <a:xfrm>
            <a:off x="772156" y="2190508"/>
            <a:ext cx="1855298" cy="45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/>
              <a:t>2.  Capabilities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53C0F2-C469-AF43-9017-7580CE1D035F}"/>
              </a:ext>
            </a:extLst>
          </p:cNvPr>
          <p:cNvSpPr/>
          <p:nvPr/>
        </p:nvSpPr>
        <p:spPr>
          <a:xfrm>
            <a:off x="1243684" y="2765173"/>
            <a:ext cx="7228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/bin/ping only has </a:t>
            </a:r>
            <a:r>
              <a:rPr lang="en-US" sz="1800" dirty="0" err="1"/>
              <a:t>cap_net_raw</a:t>
            </a:r>
            <a:r>
              <a:rPr lang="en-US" sz="1800" dirty="0"/>
              <a:t> (no more </a:t>
            </a:r>
            <a:r>
              <a:rPr lang="en-US" sz="1800" dirty="0" err="1"/>
              <a:t>suid</a:t>
            </a:r>
            <a:r>
              <a:rPr lang="en-US" sz="1800" dirty="0"/>
              <a:t>, full root)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C7B309-2C79-6F47-B806-18A9113EEFA4}"/>
              </a:ext>
            </a:extLst>
          </p:cNvPr>
          <p:cNvSpPr txBox="1"/>
          <p:nvPr/>
        </p:nvSpPr>
        <p:spPr>
          <a:xfrm>
            <a:off x="1267590" y="1715230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e.g., </a:t>
            </a:r>
            <a:r>
              <a:rPr lang="en-US" sz="1800" dirty="0" err="1"/>
              <a:t>drwxr</a:t>
            </a:r>
            <a:r>
              <a:rPr lang="en-US" sz="1800" dirty="0"/>
              <a:t>-</a:t>
            </a:r>
            <a:r>
              <a:rPr lang="en-US" sz="1800" dirty="0" err="1"/>
              <a:t>xr</a:t>
            </a:r>
            <a:r>
              <a:rPr lang="en-US" sz="1800" dirty="0"/>
              <a:t>-x for /root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60ED9-E761-F347-9DBB-A8A2130DF771}"/>
              </a:ext>
            </a:extLst>
          </p:cNvPr>
          <p:cNvSpPr txBox="1"/>
          <p:nvPr/>
        </p:nvSpPr>
        <p:spPr>
          <a:xfrm>
            <a:off x="771399" y="4355440"/>
            <a:ext cx="608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Many permission checks are placed in an </a:t>
            </a:r>
            <a:r>
              <a:rPr lang="en-US" sz="1800" dirty="0">
                <a:solidFill>
                  <a:srgbClr val="FF0000"/>
                </a:solidFill>
              </a:rPr>
              <a:t>ad-hoc manner</a:t>
            </a:r>
            <a:r>
              <a:rPr lang="en-US" sz="1800" dirty="0"/>
              <a:t>,</a:t>
            </a:r>
          </a:p>
          <a:p>
            <a:r>
              <a:rPr lang="en-US" sz="1800" dirty="0"/>
              <a:t>hard to guarantee all of them are placed correctly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682730-4381-5B4C-966B-81E4E50D40BE}"/>
              </a:ext>
            </a:extLst>
          </p:cNvPr>
          <p:cNvSpPr txBox="1"/>
          <p:nvPr/>
        </p:nvSpPr>
        <p:spPr>
          <a:xfrm>
            <a:off x="5361182" y="2272207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38</a:t>
            </a:r>
            <a:r>
              <a:rPr lang="en-US" sz="1800" dirty="0"/>
              <a:t> in Linux Kernel v4.18.5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A729F-FA32-2A47-B4D1-89527D7D3293}"/>
              </a:ext>
            </a:extLst>
          </p:cNvPr>
          <p:cNvSpPr txBox="1"/>
          <p:nvPr/>
        </p:nvSpPr>
        <p:spPr>
          <a:xfrm>
            <a:off x="5361182" y="336950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190</a:t>
            </a:r>
            <a:r>
              <a:rPr lang="en-US" sz="1800" dirty="0"/>
              <a:t> hooks in Linux Kernel v4.18.5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502CB6-CE99-1942-B125-47659AE84200}"/>
              </a:ext>
            </a:extLst>
          </p:cNvPr>
          <p:cNvSpPr txBox="1"/>
          <p:nvPr/>
        </p:nvSpPr>
        <p:spPr>
          <a:xfrm>
            <a:off x="0" y="4847882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3763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  <p:bldP spid="6" grpId="0"/>
      <p:bldP spid="7" grpId="1"/>
      <p:bldP spid="8" grpId="0"/>
      <p:bldP spid="4" grpId="0"/>
      <p:bldP spid="5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5F03D4-80A4-ED47-8D73-AB19B2E0BAF2}"/>
              </a:ext>
            </a:extLst>
          </p:cNvPr>
          <p:cNvSpPr txBox="1"/>
          <p:nvPr/>
        </p:nvSpPr>
        <p:spPr>
          <a:xfrm>
            <a:off x="1007258" y="2394689"/>
            <a:ext cx="7304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en-US" sz="3200" b="1" dirty="0">
                <a:solidFill>
                  <a:schemeClr val="dk1"/>
                </a:solidFill>
              </a:rPr>
              <a:t>Thank you !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61AE11-DC10-7448-8846-990E4ECF3E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08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4"/>
    </mc:Choice>
    <mc:Fallback xmlns="">
      <p:transition spd="slow" advTm="923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8C656F-039E-7948-AAB5-18530271FA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F6FDF9-BD41-4440-B154-40D3B8DF8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4444"/>
              </p:ext>
            </p:extLst>
          </p:nvPr>
        </p:nvGraphicFramePr>
        <p:xfrm>
          <a:off x="571118" y="1353675"/>
          <a:ext cx="7901340" cy="2708001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580268">
                  <a:extLst>
                    <a:ext uri="{9D8B030D-6E8A-4147-A177-3AD203B41FA5}">
                      <a16:colId xmlns:a16="http://schemas.microsoft.com/office/drawing/2014/main" val="1877886285"/>
                    </a:ext>
                  </a:extLst>
                </a:gridCol>
                <a:gridCol w="1580268">
                  <a:extLst>
                    <a:ext uri="{9D8B030D-6E8A-4147-A177-3AD203B41FA5}">
                      <a16:colId xmlns:a16="http://schemas.microsoft.com/office/drawing/2014/main" val="3021203861"/>
                    </a:ext>
                  </a:extLst>
                </a:gridCol>
                <a:gridCol w="1580268">
                  <a:extLst>
                    <a:ext uri="{9D8B030D-6E8A-4147-A177-3AD203B41FA5}">
                      <a16:colId xmlns:a16="http://schemas.microsoft.com/office/drawing/2014/main" val="952753418"/>
                    </a:ext>
                  </a:extLst>
                </a:gridCol>
                <a:gridCol w="1580268">
                  <a:extLst>
                    <a:ext uri="{9D8B030D-6E8A-4147-A177-3AD203B41FA5}">
                      <a16:colId xmlns:a16="http://schemas.microsoft.com/office/drawing/2014/main" val="2443713555"/>
                    </a:ext>
                  </a:extLst>
                </a:gridCol>
                <a:gridCol w="1580268">
                  <a:extLst>
                    <a:ext uri="{9D8B030D-6E8A-4147-A177-3AD203B41FA5}">
                      <a16:colId xmlns:a16="http://schemas.microsoft.com/office/drawing/2014/main" val="1085141088"/>
                    </a:ext>
                  </a:extLst>
                </a:gridCol>
              </a:tblGrid>
              <a:tr h="445034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DAC(</a:t>
                      </a:r>
                      <a:r>
                        <a:rPr lang="en-US" sz="1600" u="none" strike="noStrike" dirty="0" err="1">
                          <a:effectLst/>
                        </a:rPr>
                        <a:t>warnnings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CAP(</a:t>
                      </a:r>
                      <a:r>
                        <a:rPr lang="en-US" sz="1600" u="none" strike="noStrike" dirty="0" err="1">
                          <a:effectLst/>
                        </a:rPr>
                        <a:t>warnnings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LSM(</a:t>
                      </a:r>
                      <a:r>
                        <a:rPr lang="en-US" sz="1600" u="none" strike="noStrike" dirty="0" err="1">
                          <a:effectLst/>
                        </a:rPr>
                        <a:t>warnnings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Bugs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3654315"/>
                  </a:ext>
                </a:extLst>
              </a:tr>
              <a:tr h="4450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PeX</a:t>
                      </a:r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KIRIN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850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1017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1458599"/>
                  </a:ext>
                </a:extLst>
              </a:tr>
              <a:tr h="821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PeX</a:t>
                      </a:r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TYPE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4364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</a:t>
                      </a:r>
                      <a:r>
                        <a:rPr lang="en-US" sz="1800" u="none" strike="noStrike" dirty="0" err="1">
                          <a:effectLst/>
                        </a:rPr>
                        <a:t>PeX</a:t>
                      </a:r>
                      <a:r>
                        <a:rPr lang="en-US" sz="1800" u="none" strike="noStrike" dirty="0">
                          <a:effectLst/>
                        </a:rPr>
                        <a:t> Timeout)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1794502"/>
                  </a:ext>
                </a:extLst>
              </a:tr>
              <a:tr h="8219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PeX</a:t>
                      </a:r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</a:p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K-Miner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N/A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N/A</a:t>
                      </a:r>
                    </a:p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(SVF Timeout)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6116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73945ED-D844-CC48-BF44-245FC868D459}"/>
              </a:ext>
            </a:extLst>
          </p:cNvPr>
          <p:cNvSpPr txBox="1"/>
          <p:nvPr/>
        </p:nvSpPr>
        <p:spPr>
          <a:xfrm>
            <a:off x="768096" y="493776"/>
            <a:ext cx="6365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Detection Capability</a:t>
            </a:r>
          </a:p>
          <a:p>
            <a:r>
              <a:rPr lang="en-US" sz="2400" dirty="0">
                <a:latin typeface="+mj-lt"/>
              </a:rPr>
              <a:t>– </a:t>
            </a:r>
            <a:r>
              <a:rPr lang="en-US" sz="2400" dirty="0" err="1">
                <a:latin typeface="+mj-lt"/>
              </a:rPr>
              <a:t>allyesconfig</a:t>
            </a:r>
            <a:r>
              <a:rPr lang="en-US" sz="2400" dirty="0">
                <a:latin typeface="+mj-lt"/>
              </a:rPr>
              <a:t>(15.9MLoC) Only </a:t>
            </a:r>
            <a:r>
              <a:rPr lang="en-US" sz="2400" dirty="0" err="1">
                <a:latin typeface="+mj-lt"/>
              </a:rPr>
              <a:t>PeX</a:t>
            </a:r>
            <a:r>
              <a:rPr lang="en-US" sz="2400" dirty="0">
                <a:latin typeface="+mj-lt"/>
              </a:rPr>
              <a:t> is Usable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75F308-0EDC-D048-B142-075908093799}"/>
              </a:ext>
            </a:extLst>
          </p:cNvPr>
          <p:cNvSpPr txBox="1"/>
          <p:nvPr/>
        </p:nvSpPr>
        <p:spPr>
          <a:xfrm>
            <a:off x="571118" y="4201259"/>
            <a:ext cx="7071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Type based approach generates lots of false warnings and is not scalable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57B4C4-C1D8-1644-B751-064E04CA8E1F}"/>
              </a:ext>
            </a:extLst>
          </p:cNvPr>
          <p:cNvSpPr txBox="1"/>
          <p:nvPr/>
        </p:nvSpPr>
        <p:spPr>
          <a:xfrm>
            <a:off x="571118" y="4539813"/>
            <a:ext cx="4015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K-Miner based approach is not scalable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023CA-300D-5244-956F-D2950F0FE45F}"/>
              </a:ext>
            </a:extLst>
          </p:cNvPr>
          <p:cNvSpPr/>
          <p:nvPr/>
        </p:nvSpPr>
        <p:spPr>
          <a:xfrm>
            <a:off x="571118" y="2512581"/>
            <a:ext cx="7901340" cy="720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61EDF4-C332-894B-9DC3-5038D3231055}"/>
              </a:ext>
            </a:extLst>
          </p:cNvPr>
          <p:cNvSpPr/>
          <p:nvPr/>
        </p:nvSpPr>
        <p:spPr>
          <a:xfrm>
            <a:off x="571118" y="3341360"/>
            <a:ext cx="7901340" cy="7203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8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768096" y="493776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j-lt"/>
              </a:rPr>
              <a:t>PeX</a:t>
            </a:r>
            <a:r>
              <a:rPr lang="en-US" sz="2400" b="1" dirty="0">
                <a:latin typeface="+mj-lt"/>
              </a:rPr>
              <a:t>: Running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5867E-4BEF-F94F-B0DD-FA0052B26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DE3FB1-2DC1-A947-A9F6-D44512F098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09176"/>
              </p:ext>
            </p:extLst>
          </p:nvPr>
        </p:nvGraphicFramePr>
        <p:xfrm>
          <a:off x="768095" y="1085849"/>
          <a:ext cx="7518655" cy="351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77C1A88-8676-AF44-BCEF-989CAF76A89E}"/>
              </a:ext>
            </a:extLst>
          </p:cNvPr>
          <p:cNvSpPr txBox="1"/>
          <p:nvPr/>
        </p:nvSpPr>
        <p:spPr>
          <a:xfrm>
            <a:off x="80577" y="108584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minutes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E7DF88-F9B9-9049-AC4C-8A8FF5094976}"/>
              </a:ext>
            </a:extLst>
          </p:cNvPr>
          <p:cNvCxnSpPr>
            <a:cxnSpLocks/>
          </p:cNvCxnSpPr>
          <p:nvPr/>
        </p:nvCxnSpPr>
        <p:spPr>
          <a:xfrm>
            <a:off x="4757737" y="1085849"/>
            <a:ext cx="0" cy="3466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10A5AC1-1B4D-8642-8C0C-8ADB585F4843}"/>
              </a:ext>
            </a:extLst>
          </p:cNvPr>
          <p:cNvSpPr txBox="1"/>
          <p:nvPr/>
        </p:nvSpPr>
        <p:spPr>
          <a:xfrm>
            <a:off x="2586037" y="4468316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2.4M LoC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ABD8C6-4639-C149-89F4-A35E41E04EB3}"/>
              </a:ext>
            </a:extLst>
          </p:cNvPr>
          <p:cNvSpPr txBox="1"/>
          <p:nvPr/>
        </p:nvSpPr>
        <p:spPr>
          <a:xfrm>
            <a:off x="5968919" y="4477279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15.9M LoC</a:t>
            </a:r>
          </a:p>
        </p:txBody>
      </p:sp>
    </p:spTree>
    <p:extLst>
      <p:ext uri="{BB962C8B-B14F-4D97-AF65-F5344CB8AC3E}">
        <p14:creationId xmlns:p14="http://schemas.microsoft.com/office/powerpoint/2010/main" val="3554160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768096" y="493776"/>
            <a:ext cx="5620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KIRIN: % of Indirect call site resolved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5867E-4BEF-F94F-B0DD-FA0052B26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F20B51F-CEB9-9341-85F9-172DBAD8EC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027425"/>
              </p:ext>
            </p:extLst>
          </p:nvPr>
        </p:nvGraphicFramePr>
        <p:xfrm>
          <a:off x="835819" y="955441"/>
          <a:ext cx="7486650" cy="352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4227AA4-9BFC-CF49-B013-87A338ADB83E}"/>
              </a:ext>
            </a:extLst>
          </p:cNvPr>
          <p:cNvSpPr txBox="1"/>
          <p:nvPr/>
        </p:nvSpPr>
        <p:spPr>
          <a:xfrm>
            <a:off x="7129464" y="362188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F6E068-E3D2-1742-926A-70BDE87E69EC}"/>
              </a:ext>
            </a:extLst>
          </p:cNvPr>
          <p:cNvCxnSpPr>
            <a:cxnSpLocks/>
          </p:cNvCxnSpPr>
          <p:nvPr/>
        </p:nvCxnSpPr>
        <p:spPr>
          <a:xfrm>
            <a:off x="4722019" y="955441"/>
            <a:ext cx="0" cy="3466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0CF361A-BE60-7743-A0FB-034FA2146DDD}"/>
              </a:ext>
            </a:extLst>
          </p:cNvPr>
          <p:cNvSpPr/>
          <p:nvPr/>
        </p:nvSpPr>
        <p:spPr>
          <a:xfrm>
            <a:off x="1678781" y="1250156"/>
            <a:ext cx="414338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884A58-4797-FD45-91EF-6C10BBB534E4}"/>
              </a:ext>
            </a:extLst>
          </p:cNvPr>
          <p:cNvSpPr/>
          <p:nvPr/>
        </p:nvSpPr>
        <p:spPr>
          <a:xfrm>
            <a:off x="5140944" y="1050131"/>
            <a:ext cx="414338" cy="200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F99017-6AD9-E342-8275-FD55A1681374}"/>
              </a:ext>
            </a:extLst>
          </p:cNvPr>
          <p:cNvSpPr txBox="1"/>
          <p:nvPr/>
        </p:nvSpPr>
        <p:spPr>
          <a:xfrm>
            <a:off x="2842771" y="1707356"/>
            <a:ext cx="1736373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High resolution rate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AD3EB1-47A8-9647-8F53-4CF871CCCF97}"/>
              </a:ext>
            </a:extLst>
          </p:cNvPr>
          <p:cNvCxnSpPr>
            <a:cxnSpLocks/>
            <a:stCxn id="15" idx="0"/>
          </p:cNvCxnSpPr>
          <p:nvPr/>
        </p:nvCxnSpPr>
        <p:spPr>
          <a:xfrm flipH="1" flipV="1">
            <a:off x="2159440" y="1350170"/>
            <a:ext cx="1551518" cy="357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BAF083-60A5-8449-8766-D0CBADFC8B60}"/>
              </a:ext>
            </a:extLst>
          </p:cNvPr>
          <p:cNvCxnSpPr>
            <a:cxnSpLocks/>
            <a:stCxn id="15" idx="0"/>
            <a:endCxn id="14" idx="1"/>
          </p:cNvCxnSpPr>
          <p:nvPr/>
        </p:nvCxnSpPr>
        <p:spPr>
          <a:xfrm flipV="1">
            <a:off x="3710958" y="1150144"/>
            <a:ext cx="1429986" cy="5572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3BD4F44A-150A-0749-A480-6268D0372EC8}"/>
              </a:ext>
            </a:extLst>
          </p:cNvPr>
          <p:cNvSpPr txBox="1"/>
          <p:nvPr/>
        </p:nvSpPr>
        <p:spPr>
          <a:xfrm>
            <a:off x="2575234" y="4402158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2.4M LoC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0A1A83-D67A-2C4D-9E03-8586C40BDDA5}"/>
              </a:ext>
            </a:extLst>
          </p:cNvPr>
          <p:cNvSpPr txBox="1"/>
          <p:nvPr/>
        </p:nvSpPr>
        <p:spPr>
          <a:xfrm>
            <a:off x="5908286" y="4355440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15.9M LoC</a:t>
            </a:r>
          </a:p>
        </p:txBody>
      </p:sp>
    </p:spTree>
    <p:extLst>
      <p:ext uri="{BB962C8B-B14F-4D97-AF65-F5344CB8AC3E}">
        <p14:creationId xmlns:p14="http://schemas.microsoft.com/office/powerpoint/2010/main" val="305180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768096" y="493776"/>
            <a:ext cx="3948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+mj-lt"/>
              </a:rPr>
              <a:t>KIRIN: # of average target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5867E-4BEF-F94F-B0DD-FA0052B26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A891B3-CC55-224F-A1B2-F6EC48EC0A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094680"/>
              </p:ext>
            </p:extLst>
          </p:nvPr>
        </p:nvGraphicFramePr>
        <p:xfrm>
          <a:off x="768096" y="1026317"/>
          <a:ext cx="7561516" cy="3531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0064DAF-1F8E-C44C-BEF1-C989CD9EE459}"/>
              </a:ext>
            </a:extLst>
          </p:cNvPr>
          <p:cNvSpPr txBox="1"/>
          <p:nvPr/>
        </p:nvSpPr>
        <p:spPr>
          <a:xfrm>
            <a:off x="2986088" y="1450182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22AEE-3B0B-E846-AEA6-60C18972A5CF}"/>
              </a:ext>
            </a:extLst>
          </p:cNvPr>
          <p:cNvSpPr txBox="1"/>
          <p:nvPr/>
        </p:nvSpPr>
        <p:spPr>
          <a:xfrm>
            <a:off x="6293643" y="971995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81k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55302-5850-6148-9DFF-F3D04E77EACB}"/>
              </a:ext>
            </a:extLst>
          </p:cNvPr>
          <p:cNvSpPr txBox="1"/>
          <p:nvPr/>
        </p:nvSpPr>
        <p:spPr>
          <a:xfrm>
            <a:off x="7220646" y="3629025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Timeout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34AC54-8679-1E41-9B50-C37160A1E32D}"/>
              </a:ext>
            </a:extLst>
          </p:cNvPr>
          <p:cNvCxnSpPr>
            <a:cxnSpLocks/>
          </p:cNvCxnSpPr>
          <p:nvPr/>
        </p:nvCxnSpPr>
        <p:spPr>
          <a:xfrm>
            <a:off x="4879181" y="1026317"/>
            <a:ext cx="0" cy="3466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07E3677-768F-4F46-B66A-331196C525E0}"/>
              </a:ext>
            </a:extLst>
          </p:cNvPr>
          <p:cNvSpPr txBox="1"/>
          <p:nvPr/>
        </p:nvSpPr>
        <p:spPr>
          <a:xfrm>
            <a:off x="1878806" y="332124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02DAE4-CC40-5349-BD9E-07943107224A}"/>
              </a:ext>
            </a:extLst>
          </p:cNvPr>
          <p:cNvSpPr txBox="1"/>
          <p:nvPr/>
        </p:nvSpPr>
        <p:spPr>
          <a:xfrm>
            <a:off x="5153280" y="316736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627122-EBAD-C141-91BA-2DE5751B03C5}"/>
              </a:ext>
            </a:extLst>
          </p:cNvPr>
          <p:cNvSpPr txBox="1"/>
          <p:nvPr/>
        </p:nvSpPr>
        <p:spPr>
          <a:xfrm>
            <a:off x="4092434" y="332124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8D9553-6C53-234C-AB80-342083E279D1}"/>
              </a:ext>
            </a:extLst>
          </p:cNvPr>
          <p:cNvSpPr/>
          <p:nvPr/>
        </p:nvSpPr>
        <p:spPr>
          <a:xfrm>
            <a:off x="1901555" y="3320652"/>
            <a:ext cx="468851" cy="263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62E594B-0D8B-9B46-B8A0-6BD044F13616}"/>
              </a:ext>
            </a:extLst>
          </p:cNvPr>
          <p:cNvSpPr/>
          <p:nvPr/>
        </p:nvSpPr>
        <p:spPr>
          <a:xfrm>
            <a:off x="4075495" y="3316485"/>
            <a:ext cx="468851" cy="263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966F46-308C-9E4A-A00F-852B9AB10944}"/>
              </a:ext>
            </a:extLst>
          </p:cNvPr>
          <p:cNvSpPr/>
          <p:nvPr/>
        </p:nvSpPr>
        <p:spPr>
          <a:xfrm>
            <a:off x="5143659" y="3171245"/>
            <a:ext cx="468851" cy="263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1E8C8D-E79E-3B47-98E6-8EC1EEA9C41C}"/>
              </a:ext>
            </a:extLst>
          </p:cNvPr>
          <p:cNvSpPr txBox="1"/>
          <p:nvPr/>
        </p:nvSpPr>
        <p:spPr>
          <a:xfrm>
            <a:off x="5153280" y="2460126"/>
            <a:ext cx="1026065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Still works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798CD6A-9D2B-5F42-B979-931E4CD6CB8F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5380843" y="2767903"/>
            <a:ext cx="285470" cy="4041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F323874C-1038-9548-B909-4D74BD3237D7}"/>
              </a:ext>
            </a:extLst>
          </p:cNvPr>
          <p:cNvSpPr/>
          <p:nvPr/>
        </p:nvSpPr>
        <p:spPr>
          <a:xfrm>
            <a:off x="7220646" y="3629025"/>
            <a:ext cx="830677" cy="263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0E54E5-2292-9E48-9407-3B6CE67F4FCC}"/>
              </a:ext>
            </a:extLst>
          </p:cNvPr>
          <p:cNvSpPr txBox="1"/>
          <p:nvPr/>
        </p:nvSpPr>
        <p:spPr>
          <a:xfrm>
            <a:off x="2742431" y="4477780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2.4M LoC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25A196-C22C-C748-BA38-82378C2BF482}"/>
              </a:ext>
            </a:extLst>
          </p:cNvPr>
          <p:cNvSpPr txBox="1"/>
          <p:nvPr/>
        </p:nvSpPr>
        <p:spPr>
          <a:xfrm>
            <a:off x="6000293" y="4458145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15.9M LoC</a:t>
            </a:r>
          </a:p>
        </p:txBody>
      </p:sp>
    </p:spTree>
    <p:extLst>
      <p:ext uri="{BB962C8B-B14F-4D97-AF65-F5344CB8AC3E}">
        <p14:creationId xmlns:p14="http://schemas.microsoft.com/office/powerpoint/2010/main" val="1038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53EB1D-2E1F-BD45-8931-3035D7BDFCDA}"/>
              </a:ext>
            </a:extLst>
          </p:cNvPr>
          <p:cNvSpPr txBox="1"/>
          <p:nvPr/>
        </p:nvSpPr>
        <p:spPr>
          <a:xfrm>
            <a:off x="768096" y="493776"/>
            <a:ext cx="328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KIRIN: Analysis Time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15867E-4BEF-F94F-B0DD-FA0052B269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E1EB4F5-68F1-654B-860D-1B5D4A507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993083"/>
              </p:ext>
            </p:extLst>
          </p:nvPr>
        </p:nvGraphicFramePr>
        <p:xfrm>
          <a:off x="768095" y="955441"/>
          <a:ext cx="7561517" cy="370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181D636-6E21-4E4C-AECE-1A0151D1FC20}"/>
              </a:ext>
            </a:extLst>
          </p:cNvPr>
          <p:cNvSpPr txBox="1"/>
          <p:nvPr/>
        </p:nvSpPr>
        <p:spPr>
          <a:xfrm>
            <a:off x="1857375" y="371475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70836-6876-A745-8A79-8FF409A09A03}"/>
              </a:ext>
            </a:extLst>
          </p:cNvPr>
          <p:cNvSpPr txBox="1"/>
          <p:nvPr/>
        </p:nvSpPr>
        <p:spPr>
          <a:xfrm>
            <a:off x="2946655" y="371474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4D10D-D9EC-7544-802D-34038F105A74}"/>
              </a:ext>
            </a:extLst>
          </p:cNvPr>
          <p:cNvSpPr txBox="1"/>
          <p:nvPr/>
        </p:nvSpPr>
        <p:spPr>
          <a:xfrm>
            <a:off x="5163599" y="316706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6F393D-1B15-DA41-80C7-0C690562D455}"/>
              </a:ext>
            </a:extLst>
          </p:cNvPr>
          <p:cNvSpPr txBox="1"/>
          <p:nvPr/>
        </p:nvSpPr>
        <p:spPr>
          <a:xfrm>
            <a:off x="4048161" y="80155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9869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8D8DF5-01ED-A44C-A4BA-AB139894FA02}"/>
              </a:ext>
            </a:extLst>
          </p:cNvPr>
          <p:cNvSpPr txBox="1"/>
          <p:nvPr/>
        </p:nvSpPr>
        <p:spPr>
          <a:xfrm>
            <a:off x="120321" y="955440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minutes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C9532A-BE2C-2D4E-9FC7-C5972B188ABA}"/>
              </a:ext>
            </a:extLst>
          </p:cNvPr>
          <p:cNvSpPr txBox="1"/>
          <p:nvPr/>
        </p:nvSpPr>
        <p:spPr>
          <a:xfrm>
            <a:off x="6399468" y="371861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D9BC06-1369-DD4E-B211-3F8479AE5482}"/>
              </a:ext>
            </a:extLst>
          </p:cNvPr>
          <p:cNvSpPr txBox="1"/>
          <p:nvPr/>
        </p:nvSpPr>
        <p:spPr>
          <a:xfrm>
            <a:off x="7155020" y="3714748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Timeout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EA66C9-E211-A941-A7B2-8AAF6CBD3325}"/>
              </a:ext>
            </a:extLst>
          </p:cNvPr>
          <p:cNvCxnSpPr>
            <a:cxnSpLocks/>
          </p:cNvCxnSpPr>
          <p:nvPr/>
        </p:nvCxnSpPr>
        <p:spPr>
          <a:xfrm>
            <a:off x="4807743" y="1109329"/>
            <a:ext cx="0" cy="346654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39BBB23-0F71-C141-A86B-FF3B801A1C15}"/>
              </a:ext>
            </a:extLst>
          </p:cNvPr>
          <p:cNvSpPr txBox="1"/>
          <p:nvPr/>
        </p:nvSpPr>
        <p:spPr>
          <a:xfrm>
            <a:off x="2674586" y="4575869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2.4M LoC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48FD5-0952-C84E-BF80-F5F2054603E5}"/>
              </a:ext>
            </a:extLst>
          </p:cNvPr>
          <p:cNvSpPr txBox="1"/>
          <p:nvPr/>
        </p:nvSpPr>
        <p:spPr>
          <a:xfrm>
            <a:off x="5986194" y="4574434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15.9M LoC</a:t>
            </a:r>
          </a:p>
        </p:txBody>
      </p:sp>
    </p:spTree>
    <p:extLst>
      <p:ext uri="{BB962C8B-B14F-4D97-AF65-F5344CB8AC3E}">
        <p14:creationId xmlns:p14="http://schemas.microsoft.com/office/powerpoint/2010/main" val="1416819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90B32-285B-3F41-A4B6-64EEC32DC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71F50-2F3A-B240-A2CE-A40AA5A61E9E}"/>
              </a:ext>
            </a:extLst>
          </p:cNvPr>
          <p:cNvSpPr txBox="1"/>
          <p:nvPr/>
        </p:nvSpPr>
        <p:spPr>
          <a:xfrm>
            <a:off x="772160" y="497840"/>
            <a:ext cx="812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Traverse </a:t>
            </a:r>
            <a:r>
              <a:rPr lang="en-US" sz="2400" b="1" dirty="0" err="1"/>
              <a:t>I</a:t>
            </a:r>
            <a:r>
              <a:rPr lang="en-US" sz="2400" dirty="0" err="1"/>
              <a:t>nterprocedural</a:t>
            </a:r>
            <a:r>
              <a:rPr lang="en-US" sz="2400" dirty="0"/>
              <a:t> </a:t>
            </a:r>
            <a:r>
              <a:rPr lang="en-US" sz="2400" b="1" dirty="0"/>
              <a:t>C</a:t>
            </a:r>
            <a:r>
              <a:rPr lang="en-US" sz="2400" dirty="0"/>
              <a:t>ontrol </a:t>
            </a:r>
            <a:r>
              <a:rPr lang="en-US" sz="2400" b="1" dirty="0"/>
              <a:t>F</a:t>
            </a:r>
            <a:r>
              <a:rPr lang="en-US" sz="2400" dirty="0"/>
              <a:t>low </a:t>
            </a:r>
            <a:r>
              <a:rPr lang="en-US" sz="2400" b="1" dirty="0"/>
              <a:t>G</a:t>
            </a:r>
            <a:r>
              <a:rPr lang="en-US" sz="2400" dirty="0"/>
              <a:t>raph to Find Bugs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5DF39-C660-9D49-8184-0451B1B7BF27}"/>
              </a:ext>
            </a:extLst>
          </p:cNvPr>
          <p:cNvSpPr txBox="1"/>
          <p:nvPr/>
        </p:nvSpPr>
        <p:spPr>
          <a:xfrm>
            <a:off x="5818031" y="1204495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prctl</a:t>
            </a:r>
            <a:r>
              <a:rPr lang="en-US" sz="1600" dirty="0">
                <a:latin typeface="+mn-lt"/>
              </a:rPr>
              <a:t>(“new”);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07BBA-BFBF-1343-AC90-D3CB13AD9A09}"/>
              </a:ext>
            </a:extLst>
          </p:cNvPr>
          <p:cNvSpPr txBox="1"/>
          <p:nvPr/>
        </p:nvSpPr>
        <p:spPr>
          <a:xfrm>
            <a:off x="1173645" y="1158517"/>
            <a:ext cx="145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write(“new”)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D175B-06F7-8B44-B225-CE250797D830}"/>
              </a:ext>
            </a:extLst>
          </p:cNvPr>
          <p:cNvSpPr txBox="1"/>
          <p:nvPr/>
        </p:nvSpPr>
        <p:spPr>
          <a:xfrm>
            <a:off x="994221" y="1773248"/>
            <a:ext cx="18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SyS_write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(“new”)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191B9-DF7C-974B-A84C-11B7C939E445}"/>
              </a:ext>
            </a:extLst>
          </p:cNvPr>
          <p:cNvSpPr txBox="1"/>
          <p:nvPr/>
        </p:nvSpPr>
        <p:spPr>
          <a:xfrm>
            <a:off x="1383305" y="2427809"/>
            <a:ext cx="103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vfs_write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D4700-C6D1-1F46-ABF0-C798A16BE7F6}"/>
              </a:ext>
            </a:extLst>
          </p:cNvPr>
          <p:cNvSpPr txBox="1"/>
          <p:nvPr/>
        </p:nvSpPr>
        <p:spPr>
          <a:xfrm>
            <a:off x="1061202" y="3540617"/>
            <a:ext cx="168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-&gt;write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6EFFB-9F50-BE4A-A2EF-3B7631E35D85}"/>
              </a:ext>
            </a:extLst>
          </p:cNvPr>
          <p:cNvSpPr txBox="1"/>
          <p:nvPr/>
        </p:nvSpPr>
        <p:spPr>
          <a:xfrm>
            <a:off x="5610672" y="1832115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SyS_prctl</a:t>
            </a:r>
            <a:r>
              <a:rPr lang="en-US" sz="1600" dirty="0">
                <a:latin typeface="+mn-lt"/>
              </a:rPr>
              <a:t>(“new”)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3ACB4C-E7B9-2C4C-BEF5-03BE2D0F77D0}"/>
              </a:ext>
            </a:extLst>
          </p:cNvPr>
          <p:cNvSpPr/>
          <p:nvPr/>
        </p:nvSpPr>
        <p:spPr>
          <a:xfrm>
            <a:off x="716788" y="3032786"/>
            <a:ext cx="2371162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security_file_permission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F5720-4F6B-3E48-BD46-A2BDA70C8D6D}"/>
              </a:ext>
            </a:extLst>
          </p:cNvPr>
          <p:cNvSpPr txBox="1"/>
          <p:nvPr/>
        </p:nvSpPr>
        <p:spPr>
          <a:xfrm>
            <a:off x="4185212" y="4493940"/>
            <a:ext cx="2273379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set_task_comm</a:t>
            </a:r>
            <a:r>
              <a:rPr lang="en-US" sz="1600" dirty="0">
                <a:solidFill>
                  <a:srgbClr val="0432FF"/>
                </a:solidFill>
              </a:rPr>
              <a:t>(“new”)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8D771-F55C-5545-BC7A-4329C774A19E}"/>
              </a:ext>
            </a:extLst>
          </p:cNvPr>
          <p:cNvSpPr txBox="1"/>
          <p:nvPr/>
        </p:nvSpPr>
        <p:spPr>
          <a:xfrm>
            <a:off x="3355701" y="3553844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comm_write</a:t>
            </a:r>
            <a:r>
              <a:rPr lang="en-US" sz="1600" dirty="0"/>
              <a:t>(“new”)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D9B14A5F-69A4-2F47-A286-D497E96E0E1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16200000" flipH="1">
            <a:off x="1770603" y="1628841"/>
            <a:ext cx="276177" cy="1263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88F7A1E-7203-EA47-A709-EDA455AA74FD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5400000">
            <a:off x="1750687" y="2263486"/>
            <a:ext cx="316007" cy="1263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FDEB9263-37BB-D94E-8BE7-47BA9D0747C7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rot="5400000">
            <a:off x="1769159" y="2899573"/>
            <a:ext cx="266423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16DE2439-68D9-A346-9EA7-4A56C44F447A}"/>
              </a:ext>
            </a:extLst>
          </p:cNvPr>
          <p:cNvCxnSpPr>
            <a:cxnSpLocks/>
            <a:stCxn id="19" idx="2"/>
            <a:endCxn id="12" idx="0"/>
          </p:cNvCxnSpPr>
          <p:nvPr/>
        </p:nvCxnSpPr>
        <p:spPr>
          <a:xfrm rot="5400000">
            <a:off x="1817731" y="3455978"/>
            <a:ext cx="169277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FE8E8DB-7D76-BF44-861F-78B619517424}"/>
              </a:ext>
            </a:extLst>
          </p:cNvPr>
          <p:cNvCxnSpPr>
            <a:cxnSpLocks/>
            <a:stCxn id="12" idx="3"/>
            <a:endCxn id="21" idx="1"/>
          </p:cNvCxnSpPr>
          <p:nvPr/>
        </p:nvCxnSpPr>
        <p:spPr>
          <a:xfrm>
            <a:off x="2743535" y="3709894"/>
            <a:ext cx="612166" cy="1322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F57CC961-1D14-FC49-92FE-094F414334AA}"/>
              </a:ext>
            </a:extLst>
          </p:cNvPr>
          <p:cNvCxnSpPr>
            <a:cxnSpLocks/>
            <a:stCxn id="21" idx="2"/>
            <a:endCxn id="20" idx="0"/>
          </p:cNvCxnSpPr>
          <p:nvPr/>
        </p:nvCxnSpPr>
        <p:spPr>
          <a:xfrm rot="16200000" flipH="1">
            <a:off x="4523420" y="3695458"/>
            <a:ext cx="601542" cy="99542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E0BC747F-1BA6-6640-A960-55D99A9031ED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16200000" flipH="1">
            <a:off x="6318982" y="1682658"/>
            <a:ext cx="289066" cy="984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C6E2122-018C-3146-928E-72CDDD0D6B00}"/>
              </a:ext>
            </a:extLst>
          </p:cNvPr>
          <p:cNvCxnSpPr>
            <a:cxnSpLocks/>
            <a:stCxn id="17" idx="2"/>
            <a:endCxn id="20" idx="0"/>
          </p:cNvCxnSpPr>
          <p:nvPr/>
        </p:nvCxnSpPr>
        <p:spPr>
          <a:xfrm rot="5400000">
            <a:off x="4733536" y="2759036"/>
            <a:ext cx="2323271" cy="1146537"/>
          </a:xfrm>
          <a:prstGeom prst="bentConnector3">
            <a:avLst>
              <a:gd name="adj1" fmla="val 86369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605A87D4-C0F0-014E-88FF-F60E50EE1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026" y="3939957"/>
            <a:ext cx="388883" cy="382139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2E24D92-E2D4-7C4E-8B24-CE5C24FE06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636" y="2827892"/>
            <a:ext cx="388883" cy="388883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9A95ECD-5484-2346-A3DF-16D089161488}"/>
              </a:ext>
            </a:extLst>
          </p:cNvPr>
          <p:cNvSpPr txBox="1"/>
          <p:nvPr/>
        </p:nvSpPr>
        <p:spPr>
          <a:xfrm>
            <a:off x="6880273" y="4651764"/>
            <a:ext cx="1648208" cy="307777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Privileged function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B63523-35A3-EC48-BDF2-BFC7FD88F10E}"/>
              </a:ext>
            </a:extLst>
          </p:cNvPr>
          <p:cNvSpPr txBox="1"/>
          <p:nvPr/>
        </p:nvSpPr>
        <p:spPr>
          <a:xfrm>
            <a:off x="6878636" y="4222109"/>
            <a:ext cx="2265364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Permission check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5741E-D8A6-8D49-AE82-A5F688AD6D06}"/>
              </a:ext>
            </a:extLst>
          </p:cNvPr>
          <p:cNvSpPr txBox="1"/>
          <p:nvPr/>
        </p:nvSpPr>
        <p:spPr>
          <a:xfrm>
            <a:off x="7200713" y="2827892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DC94F-E0A8-5B4A-92AC-912B1DC1F69E}"/>
              </a:ext>
            </a:extLst>
          </p:cNvPr>
          <p:cNvSpPr txBox="1"/>
          <p:nvPr/>
        </p:nvSpPr>
        <p:spPr>
          <a:xfrm>
            <a:off x="2008815" y="3984547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36FC8F-B2A7-3F4E-AE55-9D7681E3AA72}"/>
              </a:ext>
            </a:extLst>
          </p:cNvPr>
          <p:cNvGrpSpPr/>
          <p:nvPr/>
        </p:nvGrpSpPr>
        <p:grpSpPr>
          <a:xfrm>
            <a:off x="6865787" y="3491778"/>
            <a:ext cx="1628269" cy="307777"/>
            <a:chOff x="7033380" y="3446826"/>
            <a:chExt cx="1628269" cy="307777"/>
          </a:xfrm>
        </p:grpSpPr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D5F05954-1618-7746-9537-4A9A85671AA4}"/>
                </a:ext>
              </a:extLst>
            </p:cNvPr>
            <p:cNvCxnSpPr>
              <a:cxnSpLocks/>
            </p:cNvCxnSpPr>
            <p:nvPr/>
          </p:nvCxnSpPr>
          <p:spPr>
            <a:xfrm>
              <a:off x="7033380" y="3600714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51C2B3F-1AE0-934F-B5E6-83905A660FB7}"/>
                </a:ext>
              </a:extLst>
            </p:cNvPr>
            <p:cNvSpPr txBox="1"/>
            <p:nvPr/>
          </p:nvSpPr>
          <p:spPr>
            <a:xfrm>
              <a:off x="7531211" y="3446826"/>
              <a:ext cx="113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Indirect Call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B940D7-0D66-414D-9F2A-38C5ECEA20B0}"/>
              </a:ext>
            </a:extLst>
          </p:cNvPr>
          <p:cNvGrpSpPr/>
          <p:nvPr/>
        </p:nvGrpSpPr>
        <p:grpSpPr>
          <a:xfrm>
            <a:off x="6878636" y="3799555"/>
            <a:ext cx="1501089" cy="307777"/>
            <a:chOff x="7048273" y="3757522"/>
            <a:chExt cx="1501089" cy="307777"/>
          </a:xfrm>
        </p:grpSpPr>
        <p:cxnSp>
          <p:nvCxnSpPr>
            <p:cNvPr id="30" name="Elbow Connector 27">
              <a:extLst>
                <a:ext uri="{FF2B5EF4-FFF2-40B4-BE49-F238E27FC236}">
                  <a16:creationId xmlns:a16="http://schemas.microsoft.com/office/drawing/2014/main" id="{3632A01A-C442-6542-A06E-98035F232B06}"/>
                </a:ext>
              </a:extLst>
            </p:cNvPr>
            <p:cNvCxnSpPr>
              <a:cxnSpLocks/>
            </p:cNvCxnSpPr>
            <p:nvPr/>
          </p:nvCxnSpPr>
          <p:spPr>
            <a:xfrm>
              <a:off x="7048273" y="3920446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72F4DE-0749-444B-B69A-D1E18AC65300}"/>
                </a:ext>
              </a:extLst>
            </p:cNvPr>
            <p:cNvSpPr txBox="1"/>
            <p:nvPr/>
          </p:nvSpPr>
          <p:spPr>
            <a:xfrm>
              <a:off x="7537547" y="3757522"/>
              <a:ext cx="10118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Direct Call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087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98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99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0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1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0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7" grpId="0"/>
      <p:bldP spid="19" grpId="0" animBg="1"/>
      <p:bldP spid="20" grpId="0" animBg="1"/>
      <p:bldP spid="20" grpId="1" animBg="1"/>
      <p:bldP spid="21" grpId="0"/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619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KIRIN Step 1: </a:t>
            </a:r>
            <a:r>
              <a:rPr lang="en-US" sz="2400" dirty="0"/>
              <a:t>Indirect Call Target Collection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F0C78B-F3F8-EB42-9D6D-F75FC06F42EA}"/>
              </a:ext>
            </a:extLst>
          </p:cNvPr>
          <p:cNvSpPr txBox="1"/>
          <p:nvPr/>
        </p:nvSpPr>
        <p:spPr>
          <a:xfrm>
            <a:off x="772160" y="1267282"/>
            <a:ext cx="6946163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struct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file_operations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proc_pid_set_comm_operations</a:t>
            </a:r>
            <a:endParaRPr lang="en-US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comm_write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seq_read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CC2100-F121-4545-A7F4-5F73C88BF775}"/>
              </a:ext>
            </a:extLst>
          </p:cNvPr>
          <p:cNvSpPr txBox="1"/>
          <p:nvPr/>
        </p:nvSpPr>
        <p:spPr>
          <a:xfrm>
            <a:off x="772160" y="897950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Statically Initialized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5C04EC-002F-B84A-A248-3100F6129363}"/>
              </a:ext>
            </a:extLst>
          </p:cNvPr>
          <p:cNvSpPr txBox="1"/>
          <p:nvPr/>
        </p:nvSpPr>
        <p:spPr>
          <a:xfrm>
            <a:off x="772159" y="3049618"/>
            <a:ext cx="2198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Dynamically Initialized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5B3131-F1EB-7247-9ADE-05A098318CA7}"/>
              </a:ext>
            </a:extLst>
          </p:cNvPr>
          <p:cNvSpPr txBox="1"/>
          <p:nvPr/>
        </p:nvSpPr>
        <p:spPr>
          <a:xfrm>
            <a:off x="772160" y="3429766"/>
            <a:ext cx="6946164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fb_info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fbtft_framebuffer_alloc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if (display-&gt;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buswidth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8)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par-&gt;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fbtftops.write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fbtft_write_gpio8_wr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else if (display-&gt;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buswidth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== 16)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	par-&gt;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fbtftops.write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fbtft_write_gpio16_wr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58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EF95C20-FC25-B243-A0EA-B0CDADF68ECD}"/>
              </a:ext>
            </a:extLst>
          </p:cNvPr>
          <p:cNvSpPr txBox="1"/>
          <p:nvPr/>
        </p:nvSpPr>
        <p:spPr>
          <a:xfrm>
            <a:off x="521493" y="1086193"/>
            <a:ext cx="51299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rw_verify_area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read_write</a:t>
            </a:r>
            <a:r>
              <a:rPr lang="en-US" dirty="0"/>
              <a:t>, struct file *file, </a:t>
            </a:r>
          </a:p>
          <a:p>
            <a:r>
              <a:rPr lang="en-US" dirty="0"/>
              <a:t>                              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loff_t</a:t>
            </a:r>
            <a:r>
              <a:rPr lang="en-US" dirty="0"/>
              <a:t> *</a:t>
            </a:r>
            <a:r>
              <a:rPr lang="en-US" dirty="0" err="1"/>
              <a:t>ppos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count)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 ……</a:t>
            </a:r>
          </a:p>
          <a:p>
            <a:r>
              <a:rPr lang="en-US" dirty="0"/>
              <a:t>      return </a:t>
            </a:r>
            <a:r>
              <a:rPr lang="en-US" dirty="0" err="1"/>
              <a:t>security_file_permission</a:t>
            </a:r>
            <a:r>
              <a:rPr lang="en-US" dirty="0"/>
              <a:t>(file, </a:t>
            </a:r>
            <a:r>
              <a:rPr lang="en-US" dirty="0" err="1"/>
              <a:t>read_write</a:t>
            </a:r>
            <a:r>
              <a:rPr lang="en-US" dirty="0"/>
              <a:t>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static </a:t>
            </a:r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clone_verify_area</a:t>
            </a:r>
            <a:r>
              <a:rPr lang="en-US" dirty="0"/>
              <a:t>(struct file *file, </a:t>
            </a:r>
            <a:r>
              <a:rPr lang="en-US" dirty="0" err="1"/>
              <a:t>loff_t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,</a:t>
            </a:r>
          </a:p>
          <a:p>
            <a:r>
              <a:rPr lang="en-US" dirty="0"/>
              <a:t>                              u64 </a:t>
            </a:r>
            <a:r>
              <a:rPr lang="en-US" dirty="0" err="1"/>
              <a:t>len</a:t>
            </a:r>
            <a:r>
              <a:rPr lang="en-US" dirty="0"/>
              <a:t>, bool write)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 ……</a:t>
            </a:r>
          </a:p>
          <a:p>
            <a:r>
              <a:rPr lang="en-US" dirty="0"/>
              <a:t>     return </a:t>
            </a:r>
            <a:r>
              <a:rPr lang="en-US" dirty="0" err="1"/>
              <a:t>security_file_permission</a:t>
            </a:r>
            <a:r>
              <a:rPr lang="en-US" dirty="0"/>
              <a:t>(file, write);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 err="1"/>
              <a:t>int</a:t>
            </a:r>
            <a:r>
              <a:rPr lang="en-US" dirty="0"/>
              <a:t> </a:t>
            </a:r>
            <a:r>
              <a:rPr lang="en-US" dirty="0" err="1"/>
              <a:t>vfs_fallocate</a:t>
            </a:r>
            <a:r>
              <a:rPr lang="en-US" dirty="0"/>
              <a:t>(struct file *file, </a:t>
            </a:r>
            <a:r>
              <a:rPr lang="en-US" dirty="0" err="1"/>
              <a:t>int</a:t>
            </a:r>
            <a:r>
              <a:rPr lang="en-US" dirty="0"/>
              <a:t> mode, </a:t>
            </a:r>
            <a:r>
              <a:rPr lang="en-US" dirty="0" err="1"/>
              <a:t>loff_t</a:t>
            </a:r>
            <a:r>
              <a:rPr lang="en-US" dirty="0"/>
              <a:t> offset, </a:t>
            </a:r>
            <a:r>
              <a:rPr lang="en-US" dirty="0" err="1"/>
              <a:t>loff_t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ret = </a:t>
            </a:r>
            <a:r>
              <a:rPr lang="en-US" dirty="0" err="1"/>
              <a:t>security_file_permission</a:t>
            </a:r>
            <a:r>
              <a:rPr lang="en-US" dirty="0"/>
              <a:t>(file, MAY_WRITE);</a:t>
            </a:r>
          </a:p>
          <a:p>
            <a:r>
              <a:rPr lang="en-US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5405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Permission Check Wrapper Detection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2B37F3-C5D0-CE47-A4F2-5E3ADC1A183F}"/>
              </a:ext>
            </a:extLst>
          </p:cNvPr>
          <p:cNvSpPr txBox="1"/>
          <p:nvPr/>
        </p:nvSpPr>
        <p:spPr>
          <a:xfrm>
            <a:off x="4981034" y="1940924"/>
            <a:ext cx="2781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Permission Check Functions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FAFC58-F2BC-1040-A48F-F251325D74CE}"/>
              </a:ext>
            </a:extLst>
          </p:cNvPr>
          <p:cNvSpPr txBox="1"/>
          <p:nvPr/>
        </p:nvSpPr>
        <p:spPr>
          <a:xfrm>
            <a:off x="4981034" y="2248701"/>
            <a:ext cx="4144083" cy="338554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0432FF"/>
                </a:solidFill>
              </a:rPr>
              <a:t>security_file_permission</a:t>
            </a:r>
            <a:r>
              <a:rPr lang="en-US" sz="1600" b="1" dirty="0">
                <a:solidFill>
                  <a:srgbClr val="0432FF"/>
                </a:solidFill>
              </a:rPr>
              <a:t> (user provided)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B4DC9A-B937-FF4A-984C-F5B69A4D9F33}"/>
              </a:ext>
            </a:extLst>
          </p:cNvPr>
          <p:cNvSpPr txBox="1"/>
          <p:nvPr/>
        </p:nvSpPr>
        <p:spPr>
          <a:xfrm>
            <a:off x="4981034" y="2556478"/>
            <a:ext cx="230223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rw_verify_area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C446B8-EB9F-AC46-BA9C-D86DE1C66C21}"/>
              </a:ext>
            </a:extLst>
          </p:cNvPr>
          <p:cNvSpPr txBox="1"/>
          <p:nvPr/>
        </p:nvSpPr>
        <p:spPr>
          <a:xfrm>
            <a:off x="4975168" y="2876423"/>
            <a:ext cx="230809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clone_verify_area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508894-7876-EE41-B596-BD6882902AF2}"/>
              </a:ext>
            </a:extLst>
          </p:cNvPr>
          <p:cNvSpPr txBox="1"/>
          <p:nvPr/>
        </p:nvSpPr>
        <p:spPr>
          <a:xfrm>
            <a:off x="1310350" y="3427209"/>
            <a:ext cx="2831306" cy="307777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5C56BD-A6A3-A446-AB2E-CA94B247D343}"/>
              </a:ext>
            </a:extLst>
          </p:cNvPr>
          <p:cNvSpPr txBox="1"/>
          <p:nvPr/>
        </p:nvSpPr>
        <p:spPr>
          <a:xfrm>
            <a:off x="1388932" y="1942237"/>
            <a:ext cx="3240659" cy="307777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5FD3D8-5894-EB49-9E75-3820B4C441B7}"/>
              </a:ext>
            </a:extLst>
          </p:cNvPr>
          <p:cNvSpPr txBox="1"/>
          <p:nvPr/>
        </p:nvSpPr>
        <p:spPr>
          <a:xfrm>
            <a:off x="1244500" y="2568646"/>
            <a:ext cx="1468406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C529FD-15F6-B145-BE67-3642C704C114}"/>
              </a:ext>
            </a:extLst>
          </p:cNvPr>
          <p:cNvSpPr txBox="1"/>
          <p:nvPr/>
        </p:nvSpPr>
        <p:spPr>
          <a:xfrm>
            <a:off x="763298" y="1083674"/>
            <a:ext cx="1235234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0593F-D8EE-8D40-BC55-125AF864A9A5}"/>
              </a:ext>
            </a:extLst>
          </p:cNvPr>
          <p:cNvSpPr txBox="1"/>
          <p:nvPr/>
        </p:nvSpPr>
        <p:spPr>
          <a:xfrm>
            <a:off x="5995734" y="3997901"/>
            <a:ext cx="312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vfs_fallocate</a:t>
            </a:r>
            <a:r>
              <a:rPr lang="en-US" sz="1600" dirty="0"/>
              <a:t> is not a wrapper to </a:t>
            </a:r>
          </a:p>
          <a:p>
            <a:r>
              <a:rPr lang="en-US" sz="1600" dirty="0" err="1"/>
              <a:t>security_file_permission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98E523-DC56-EA49-AF8E-49AEB2A30C1E}"/>
              </a:ext>
            </a:extLst>
          </p:cNvPr>
          <p:cNvSpPr txBox="1"/>
          <p:nvPr/>
        </p:nvSpPr>
        <p:spPr>
          <a:xfrm>
            <a:off x="5068845" y="1036204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Permission check function parameters are </a:t>
            </a:r>
          </a:p>
          <a:p>
            <a:r>
              <a:rPr lang="en-US" sz="1600" dirty="0"/>
              <a:t>passed from wrapper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16A4F-6B4D-7E4F-AD78-9EFAA7FA8ED4}"/>
              </a:ext>
            </a:extLst>
          </p:cNvPr>
          <p:cNvSpPr txBox="1"/>
          <p:nvPr/>
        </p:nvSpPr>
        <p:spPr>
          <a:xfrm>
            <a:off x="6562846" y="405114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 function …. </a:t>
            </a:r>
          </a:p>
          <a:p>
            <a:pPr marL="400050" indent="-400050">
              <a:buAutoNum type="romanUcPeriod" startAt="30"/>
            </a:pPr>
            <a:r>
              <a:rPr lang="en-US" dirty="0"/>
              <a:t>Parameter /……</a:t>
            </a:r>
          </a:p>
        </p:txBody>
      </p:sp>
    </p:spTree>
    <p:extLst>
      <p:ext uri="{BB962C8B-B14F-4D97-AF65-F5344CB8AC3E}">
        <p14:creationId xmlns:p14="http://schemas.microsoft.com/office/powerpoint/2010/main" val="379256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4" grpId="0"/>
      <p:bldP spid="35" grpId="0" animBg="1"/>
      <p:bldP spid="36" grpId="0" animBg="1"/>
      <p:bldP spid="37" grpId="0" animBg="1"/>
      <p:bldP spid="9" grpId="0" animBg="1"/>
      <p:bldP spid="23" grpId="0" animBg="1"/>
      <p:bldP spid="24" grpId="0" animBg="1"/>
      <p:bldP spid="27" grpId="0" animBg="1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529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j-lt"/>
              </a:rPr>
              <a:t>PeX</a:t>
            </a:r>
            <a:r>
              <a:rPr lang="en-US" sz="2400" b="1" dirty="0">
                <a:latin typeface="+mj-lt"/>
              </a:rPr>
              <a:t>: Privileged Function Detection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258FCB-6932-5646-8C2C-755A1B5B2DC2}"/>
              </a:ext>
            </a:extLst>
          </p:cNvPr>
          <p:cNvSpPr txBox="1"/>
          <p:nvPr/>
        </p:nvSpPr>
        <p:spPr>
          <a:xfrm>
            <a:off x="772160" y="1101212"/>
            <a:ext cx="2961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 file system: set process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E8E00B-7F7E-324C-BE4E-E488C84906AD}"/>
              </a:ext>
            </a:extLst>
          </p:cNvPr>
          <p:cNvSpPr txBox="1"/>
          <p:nvPr/>
        </p:nvSpPr>
        <p:spPr>
          <a:xfrm>
            <a:off x="772160" y="1550696"/>
            <a:ext cx="2768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Method 1: write /proc/</a:t>
            </a:r>
            <a:r>
              <a:rPr lang="en-US" b="1" dirty="0" err="1"/>
              <a:t>pid</a:t>
            </a:r>
            <a:r>
              <a:rPr lang="en-US" b="1" dirty="0"/>
              <a:t>/com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8BF8F2-B2DA-A84D-955D-03F3DA653FD1}"/>
              </a:ext>
            </a:extLst>
          </p:cNvPr>
          <p:cNvSpPr txBox="1"/>
          <p:nvPr/>
        </p:nvSpPr>
        <p:spPr>
          <a:xfrm>
            <a:off x="772160" y="2812499"/>
            <a:ext cx="2468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Method 2: use </a:t>
            </a:r>
            <a:r>
              <a:rPr lang="en-US" b="1" dirty="0" err="1"/>
              <a:t>prctl</a:t>
            </a:r>
            <a:r>
              <a:rPr lang="en-US" b="1" dirty="0"/>
              <a:t> </a:t>
            </a:r>
            <a:r>
              <a:rPr lang="en-US" b="1" dirty="0" err="1"/>
              <a:t>syscall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3E9DEA-0047-2A41-B926-1CF805AF17C2}"/>
              </a:ext>
            </a:extLst>
          </p:cNvPr>
          <p:cNvSpPr txBox="1"/>
          <p:nvPr/>
        </p:nvSpPr>
        <p:spPr>
          <a:xfrm>
            <a:off x="612872" y="2067420"/>
            <a:ext cx="11817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Syscall</a:t>
            </a:r>
            <a:r>
              <a:rPr lang="en-US" dirty="0"/>
              <a:t> write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E214CE-7B80-CA42-857E-8BE7DCC2DD3E}"/>
              </a:ext>
            </a:extLst>
          </p:cNvPr>
          <p:cNvSpPr/>
          <p:nvPr/>
        </p:nvSpPr>
        <p:spPr>
          <a:xfrm>
            <a:off x="2063933" y="2088392"/>
            <a:ext cx="3642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993ABB-53D2-1044-A895-1047F505AF5B}"/>
              </a:ext>
            </a:extLst>
          </p:cNvPr>
          <p:cNvSpPr/>
          <p:nvPr/>
        </p:nvSpPr>
        <p:spPr>
          <a:xfrm>
            <a:off x="2698052" y="2075049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vfs_write</a:t>
            </a:r>
            <a:endParaRPr lang="en-US" dirty="0"/>
          </a:p>
        </p:txBody>
      </p:sp>
      <p:sp>
        <p:nvSpPr>
          <p:cNvPr id="36" name="Right Arrow 35">
            <a:extLst>
              <a:ext uri="{FF2B5EF4-FFF2-40B4-BE49-F238E27FC236}">
                <a16:creationId xmlns:a16="http://schemas.microsoft.com/office/drawing/2014/main" id="{9286C57E-1A2A-674B-A955-922DC56CAB40}"/>
              </a:ext>
            </a:extLst>
          </p:cNvPr>
          <p:cNvSpPr/>
          <p:nvPr/>
        </p:nvSpPr>
        <p:spPr>
          <a:xfrm>
            <a:off x="1764588" y="2088392"/>
            <a:ext cx="20289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3E8DFF8B-29FA-F042-89F8-74EEC4374DF7}"/>
              </a:ext>
            </a:extLst>
          </p:cNvPr>
          <p:cNvSpPr/>
          <p:nvPr/>
        </p:nvSpPr>
        <p:spPr>
          <a:xfrm>
            <a:off x="2495156" y="2092221"/>
            <a:ext cx="20289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085E69A-582C-FE47-8FBC-149D7D07E291}"/>
              </a:ext>
            </a:extLst>
          </p:cNvPr>
          <p:cNvSpPr/>
          <p:nvPr/>
        </p:nvSpPr>
        <p:spPr>
          <a:xfrm>
            <a:off x="3733227" y="2067420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__</a:t>
            </a:r>
            <a:r>
              <a:rPr lang="en-US" dirty="0" err="1"/>
              <a:t>vfs_write</a:t>
            </a:r>
            <a:endParaRPr lang="en-US" dirty="0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8214F597-DCBB-4F4C-B758-964C6B6A93A7}"/>
              </a:ext>
            </a:extLst>
          </p:cNvPr>
          <p:cNvSpPr/>
          <p:nvPr/>
        </p:nvSpPr>
        <p:spPr>
          <a:xfrm>
            <a:off x="3530331" y="2069445"/>
            <a:ext cx="20289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>
            <a:extLst>
              <a:ext uri="{FF2B5EF4-FFF2-40B4-BE49-F238E27FC236}">
                <a16:creationId xmlns:a16="http://schemas.microsoft.com/office/drawing/2014/main" id="{7687D51A-42CF-1B48-87FA-338931AA5B29}"/>
              </a:ext>
            </a:extLst>
          </p:cNvPr>
          <p:cNvSpPr/>
          <p:nvPr/>
        </p:nvSpPr>
        <p:spPr>
          <a:xfrm>
            <a:off x="4823590" y="2087314"/>
            <a:ext cx="20289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ACE3A0F-830A-2E46-9186-350F55BB9191}"/>
              </a:ext>
            </a:extLst>
          </p:cNvPr>
          <p:cNvSpPr/>
          <p:nvPr/>
        </p:nvSpPr>
        <p:spPr>
          <a:xfrm>
            <a:off x="5002209" y="2058420"/>
            <a:ext cx="25122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comm_write</a:t>
            </a:r>
            <a:r>
              <a:rPr lang="en-US" dirty="0"/>
              <a:t> (proc filesystem)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CF7840-B364-D846-85D0-1817968A2957}"/>
              </a:ext>
            </a:extLst>
          </p:cNvPr>
          <p:cNvSpPr txBox="1"/>
          <p:nvPr/>
        </p:nvSpPr>
        <p:spPr>
          <a:xfrm>
            <a:off x="612872" y="3474112"/>
            <a:ext cx="753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Syscall</a:t>
            </a:r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EF53160-1BFA-C14F-AEC0-11AC23EBD711}"/>
              </a:ext>
            </a:extLst>
          </p:cNvPr>
          <p:cNvSpPr/>
          <p:nvPr/>
        </p:nvSpPr>
        <p:spPr>
          <a:xfrm>
            <a:off x="1673636" y="3464290"/>
            <a:ext cx="522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prctl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EC03F05-6812-DE4F-86D6-769E0D67DAF8}"/>
              </a:ext>
            </a:extLst>
          </p:cNvPr>
          <p:cNvSpPr/>
          <p:nvPr/>
        </p:nvSpPr>
        <p:spPr>
          <a:xfrm>
            <a:off x="2521874" y="3448420"/>
            <a:ext cx="14382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set_task_comm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CFE470-B967-114C-8517-281DDDA505C2}"/>
              </a:ext>
            </a:extLst>
          </p:cNvPr>
          <p:cNvSpPr/>
          <p:nvPr/>
        </p:nvSpPr>
        <p:spPr>
          <a:xfrm>
            <a:off x="4213786" y="3464289"/>
            <a:ext cx="1149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comm_write</a:t>
            </a:r>
            <a:endParaRPr lang="en-US" dirty="0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AA3DEA46-C5E2-B44D-8FDA-F0379C4504F6}"/>
              </a:ext>
            </a:extLst>
          </p:cNvPr>
          <p:cNvSpPr/>
          <p:nvPr/>
        </p:nvSpPr>
        <p:spPr>
          <a:xfrm>
            <a:off x="1418672" y="3474112"/>
            <a:ext cx="20289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E09EF044-3DFD-EA46-B604-D711C9E7D2EF}"/>
              </a:ext>
            </a:extLst>
          </p:cNvPr>
          <p:cNvSpPr/>
          <p:nvPr/>
        </p:nvSpPr>
        <p:spPr>
          <a:xfrm>
            <a:off x="2282864" y="3474112"/>
            <a:ext cx="20289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E7D1C784-FD11-DB4A-BBDF-B4DE66281B06}"/>
              </a:ext>
            </a:extLst>
          </p:cNvPr>
          <p:cNvSpPr/>
          <p:nvPr/>
        </p:nvSpPr>
        <p:spPr>
          <a:xfrm>
            <a:off x="3925246" y="3471047"/>
            <a:ext cx="202896" cy="3077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87CE24-470E-E642-8FEF-5386AE777A75}"/>
              </a:ext>
            </a:extLst>
          </p:cNvPr>
          <p:cNvSpPr txBox="1"/>
          <p:nvPr/>
        </p:nvSpPr>
        <p:spPr>
          <a:xfrm>
            <a:off x="6189461" y="1288926"/>
            <a:ext cx="2282997" cy="307777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432FF"/>
                </a:solidFill>
              </a:rPr>
              <a:t>security_file_permission</a:t>
            </a:r>
            <a:endParaRPr lang="en-US" b="1" dirty="0">
              <a:solidFill>
                <a:srgbClr val="0432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7B0DFE-497F-7343-A133-AB222E557201}"/>
              </a:ext>
            </a:extLst>
          </p:cNvPr>
          <p:cNvSpPr/>
          <p:nvPr/>
        </p:nvSpPr>
        <p:spPr>
          <a:xfrm>
            <a:off x="3732569" y="1314318"/>
            <a:ext cx="25699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Permission check function: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33" grpId="0"/>
      <p:bldP spid="34" grpId="0"/>
      <p:bldP spid="35" grpId="0"/>
      <p:bldP spid="36" grpId="0" animBg="1"/>
      <p:bldP spid="37" grpId="0" animBg="1"/>
      <p:bldP spid="38" grpId="0"/>
      <p:bldP spid="39" grpId="0" animBg="1"/>
      <p:bldP spid="40" grpId="0" animBg="1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90B32-285B-3F41-A4B6-64EEC32DC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F5DF39-C660-9D49-8184-0451B1B7BF27}"/>
              </a:ext>
            </a:extLst>
          </p:cNvPr>
          <p:cNvSpPr txBox="1"/>
          <p:nvPr/>
        </p:nvSpPr>
        <p:spPr>
          <a:xfrm>
            <a:off x="3559493" y="1291528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prctl</a:t>
            </a:r>
            <a:r>
              <a:rPr lang="en-US" sz="1600" dirty="0">
                <a:latin typeface="+mn-lt"/>
              </a:rPr>
              <a:t>(“new”);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F07BBA-BFBF-1343-AC90-D3CB13AD9A09}"/>
              </a:ext>
            </a:extLst>
          </p:cNvPr>
          <p:cNvSpPr txBox="1"/>
          <p:nvPr/>
        </p:nvSpPr>
        <p:spPr>
          <a:xfrm>
            <a:off x="1173644" y="1271767"/>
            <a:ext cx="147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write(“new”)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0D175B-06F7-8B44-B225-CE250797D830}"/>
              </a:ext>
            </a:extLst>
          </p:cNvPr>
          <p:cNvSpPr txBox="1"/>
          <p:nvPr/>
        </p:nvSpPr>
        <p:spPr>
          <a:xfrm>
            <a:off x="994222" y="1773248"/>
            <a:ext cx="18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SyS_write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(“new”)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191B9-DF7C-974B-A84C-11B7C939E445}"/>
              </a:ext>
            </a:extLst>
          </p:cNvPr>
          <p:cNvSpPr txBox="1"/>
          <p:nvPr/>
        </p:nvSpPr>
        <p:spPr>
          <a:xfrm>
            <a:off x="1389654" y="2335238"/>
            <a:ext cx="103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vfs_write</a:t>
            </a:r>
            <a:endParaRPr lang="en-US" sz="160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D4700-C6D1-1F46-ABF0-C798A16BE7F6}"/>
              </a:ext>
            </a:extLst>
          </p:cNvPr>
          <p:cNvSpPr txBox="1"/>
          <p:nvPr/>
        </p:nvSpPr>
        <p:spPr>
          <a:xfrm>
            <a:off x="1061203" y="3476389"/>
            <a:ext cx="168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-&gt;write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96EFFB-9F50-BE4A-A2EF-3B7631E35D85}"/>
              </a:ext>
            </a:extLst>
          </p:cNvPr>
          <p:cNvSpPr txBox="1"/>
          <p:nvPr/>
        </p:nvSpPr>
        <p:spPr>
          <a:xfrm>
            <a:off x="3342285" y="1827406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SyS_prctl</a:t>
            </a:r>
            <a:r>
              <a:rPr lang="en-US" sz="1600" dirty="0">
                <a:latin typeface="+mn-lt"/>
              </a:rPr>
              <a:t>(“new”)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3ACB4C-E7B9-2C4C-BEF5-03BE2D0F77D0}"/>
              </a:ext>
            </a:extLst>
          </p:cNvPr>
          <p:cNvSpPr/>
          <p:nvPr/>
        </p:nvSpPr>
        <p:spPr>
          <a:xfrm>
            <a:off x="723139" y="2907087"/>
            <a:ext cx="2371162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security_file_permission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F5720-4F6B-3E48-BD46-A2BDA70C8D6D}"/>
              </a:ext>
            </a:extLst>
          </p:cNvPr>
          <p:cNvSpPr txBox="1"/>
          <p:nvPr/>
        </p:nvSpPr>
        <p:spPr>
          <a:xfrm>
            <a:off x="2465289" y="4591202"/>
            <a:ext cx="2273379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set_task_comm</a:t>
            </a:r>
            <a:r>
              <a:rPr lang="en-US" sz="1600" dirty="0">
                <a:solidFill>
                  <a:srgbClr val="0432FF"/>
                </a:solidFill>
              </a:rPr>
              <a:t>(“new”)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68D771-F55C-5545-BC7A-4329C774A19E}"/>
              </a:ext>
            </a:extLst>
          </p:cNvPr>
          <p:cNvSpPr txBox="1"/>
          <p:nvPr/>
        </p:nvSpPr>
        <p:spPr>
          <a:xfrm>
            <a:off x="931590" y="4113543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comm_write</a:t>
            </a:r>
            <a:r>
              <a:rPr lang="en-US" sz="1600" dirty="0"/>
              <a:t>(“new”)</a:t>
            </a:r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D9B14A5F-69A4-2F47-A286-D497E96E0E12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rot="16200000" flipH="1">
            <a:off x="1832715" y="1690952"/>
            <a:ext cx="162927" cy="166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988F7A1E-7203-EA47-A709-EDA455AA74FD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rot="5400000">
            <a:off x="1800147" y="2220375"/>
            <a:ext cx="223436" cy="629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FDEB9263-37BB-D94E-8BE7-47BA9D0747C7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 rot="5400000">
            <a:off x="1792073" y="2790439"/>
            <a:ext cx="233295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16DE2439-68D9-A346-9EA7-4A56C44F447A}"/>
              </a:ext>
            </a:extLst>
          </p:cNvPr>
          <p:cNvCxnSpPr>
            <a:cxnSpLocks/>
            <a:stCxn id="19" idx="2"/>
            <a:endCxn id="12" idx="0"/>
          </p:cNvCxnSpPr>
          <p:nvPr/>
        </p:nvCxnSpPr>
        <p:spPr>
          <a:xfrm rot="5400000">
            <a:off x="1790171" y="3357840"/>
            <a:ext cx="230748" cy="6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FFE8E8DB-7D76-BF44-861F-78B619517424}"/>
              </a:ext>
            </a:extLst>
          </p:cNvPr>
          <p:cNvCxnSpPr>
            <a:cxnSpLocks/>
            <a:stCxn id="12" idx="2"/>
            <a:endCxn id="21" idx="0"/>
          </p:cNvCxnSpPr>
          <p:nvPr/>
        </p:nvCxnSpPr>
        <p:spPr>
          <a:xfrm rot="5400000">
            <a:off x="1753070" y="3964243"/>
            <a:ext cx="298600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F57CC961-1D14-FC49-92FE-094F414334AA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873147" y="4282820"/>
            <a:ext cx="286238" cy="30838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E0BC747F-1BA6-6640-A960-55D99A9031ED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rot="5400000">
            <a:off x="4101391" y="1728744"/>
            <a:ext cx="19732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AC6E2122-018C-3146-928E-72CDDD0D6B00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4200052" y="2165960"/>
            <a:ext cx="30821" cy="2425242"/>
          </a:xfrm>
          <a:prstGeom prst="straightConnector1">
            <a:avLst/>
          </a:prstGeom>
          <a:ln w="38100">
            <a:solidFill>
              <a:srgbClr val="FF000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9A95ECD-5484-2346-A3DF-16D089161488}"/>
              </a:ext>
            </a:extLst>
          </p:cNvPr>
          <p:cNvSpPr txBox="1"/>
          <p:nvPr/>
        </p:nvSpPr>
        <p:spPr>
          <a:xfrm>
            <a:off x="7278575" y="4639949"/>
            <a:ext cx="1648208" cy="307777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Privileged function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B63523-35A3-EC48-BDF2-BFC7FD88F10E}"/>
              </a:ext>
            </a:extLst>
          </p:cNvPr>
          <p:cNvSpPr txBox="1"/>
          <p:nvPr/>
        </p:nvSpPr>
        <p:spPr>
          <a:xfrm>
            <a:off x="4925442" y="4651763"/>
            <a:ext cx="2265364" cy="307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Permission check function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A85BEA-C3A2-3340-99DE-55D930A9680B}"/>
              </a:ext>
            </a:extLst>
          </p:cNvPr>
          <p:cNvSpPr txBox="1"/>
          <p:nvPr/>
        </p:nvSpPr>
        <p:spPr>
          <a:xfrm>
            <a:off x="772160" y="497840"/>
            <a:ext cx="693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 </a:t>
            </a:r>
            <a:r>
              <a:rPr lang="en-US" sz="2400" dirty="0">
                <a:latin typeface="+mj-lt"/>
              </a:rPr>
              <a:t>Missing Permission Check is a Problem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07D209C-3DAC-7844-857C-7E40E23BD552}"/>
              </a:ext>
            </a:extLst>
          </p:cNvPr>
          <p:cNvSpPr txBox="1"/>
          <p:nvPr/>
        </p:nvSpPr>
        <p:spPr>
          <a:xfrm>
            <a:off x="772160" y="935976"/>
            <a:ext cx="3950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Two methods to change a process name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ABE1943-2185-5249-A795-8D88CD2EC442}"/>
              </a:ext>
            </a:extLst>
          </p:cNvPr>
          <p:cNvSpPr txBox="1"/>
          <p:nvPr/>
        </p:nvSpPr>
        <p:spPr>
          <a:xfrm>
            <a:off x="5329974" y="1271767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Method 1: Use /proc/</a:t>
            </a:r>
            <a:r>
              <a:rPr lang="en-US" b="1" dirty="0" err="1"/>
              <a:t>pid</a:t>
            </a:r>
            <a:r>
              <a:rPr lang="en-US" b="1" dirty="0"/>
              <a:t>/</a:t>
            </a:r>
            <a:r>
              <a:rPr lang="en-US" b="1" dirty="0" err="1"/>
              <a:t>comm</a:t>
            </a:r>
            <a:r>
              <a:rPr lang="en-US" b="1" dirty="0"/>
              <a:t> file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8E1721D-8D4C-3947-8BE0-3DC141642C22}"/>
              </a:ext>
            </a:extLst>
          </p:cNvPr>
          <p:cNvSpPr txBox="1"/>
          <p:nvPr/>
        </p:nvSpPr>
        <p:spPr>
          <a:xfrm>
            <a:off x="5329974" y="1610319"/>
            <a:ext cx="285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Method 2: Use </a:t>
            </a:r>
            <a:r>
              <a:rPr lang="en-US" b="1" dirty="0" err="1"/>
              <a:t>prctl</a:t>
            </a:r>
            <a:r>
              <a:rPr lang="en-US" b="1" dirty="0"/>
              <a:t> system call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9EA5A24-2930-0247-A62B-98F6591D84A3}"/>
              </a:ext>
            </a:extLst>
          </p:cNvPr>
          <p:cNvSpPr txBox="1"/>
          <p:nvPr/>
        </p:nvSpPr>
        <p:spPr>
          <a:xfrm>
            <a:off x="4482285" y="2615954"/>
            <a:ext cx="4553851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Goal: design a static analysis tool to find out permission check bugs</a:t>
            </a:r>
          </a:p>
          <a:p>
            <a:r>
              <a:rPr lang="en-US" sz="1600" b="1" dirty="0"/>
              <a:t>(missing, inconsistent and redundant permission checks)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587E81-A28A-C84C-9F26-7CA47F2DDCFE}"/>
              </a:ext>
            </a:extLst>
          </p:cNvPr>
          <p:cNvSpPr txBox="1"/>
          <p:nvPr/>
        </p:nvSpPr>
        <p:spPr>
          <a:xfrm>
            <a:off x="3357326" y="3540948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bypass</a:t>
            </a:r>
          </a:p>
        </p:txBody>
      </p:sp>
    </p:spTree>
    <p:extLst>
      <p:ext uri="{BB962C8B-B14F-4D97-AF65-F5344CB8AC3E}">
        <p14:creationId xmlns:p14="http://schemas.microsoft.com/office/powerpoint/2010/main" val="39647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7" grpId="0"/>
      <p:bldP spid="19" grpId="0" animBg="1"/>
      <p:bldP spid="20" grpId="0" animBg="1"/>
      <p:bldP spid="21" grpId="0"/>
      <p:bldP spid="66" grpId="0"/>
      <p:bldP spid="67" grpId="0"/>
      <p:bldP spid="68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6930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 </a:t>
            </a:r>
            <a:r>
              <a:rPr lang="en-US" sz="2400" dirty="0">
                <a:latin typeface="+mj-lt"/>
              </a:rPr>
              <a:t>Missing Permission Check is a Problem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044F3A-4CEB-D24B-855B-B0A3CE6CB9A5}"/>
              </a:ext>
            </a:extLst>
          </p:cNvPr>
          <p:cNvSpPr txBox="1"/>
          <p:nvPr/>
        </p:nvSpPr>
        <p:spPr>
          <a:xfrm>
            <a:off x="1150560" y="4475377"/>
            <a:ext cx="6896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Goal: design a static analysis tool to find out permission check bugs</a:t>
            </a:r>
          </a:p>
          <a:p>
            <a:r>
              <a:rPr lang="en-US" sz="1600" b="1" dirty="0"/>
              <a:t>(missing, inconsistent and redundant permission checks)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4E49F6-5BA7-DE4B-9AD9-16116848068C}"/>
              </a:ext>
            </a:extLst>
          </p:cNvPr>
          <p:cNvSpPr txBox="1"/>
          <p:nvPr/>
        </p:nvSpPr>
        <p:spPr>
          <a:xfrm>
            <a:off x="772160" y="1318114"/>
            <a:ext cx="3097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Method 1: Use /proc/</a:t>
            </a:r>
            <a:r>
              <a:rPr lang="en-US" b="1" dirty="0" err="1"/>
              <a:t>pid</a:t>
            </a:r>
            <a:r>
              <a:rPr lang="en-US" b="1" dirty="0"/>
              <a:t>/</a:t>
            </a:r>
            <a:r>
              <a:rPr lang="en-US" b="1" dirty="0" err="1"/>
              <a:t>comm</a:t>
            </a:r>
            <a:r>
              <a:rPr lang="en-US" b="1" dirty="0"/>
              <a:t> file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0703C-6F48-6545-BC9F-8E03609702CD}"/>
              </a:ext>
            </a:extLst>
          </p:cNvPr>
          <p:cNvSpPr txBox="1"/>
          <p:nvPr/>
        </p:nvSpPr>
        <p:spPr>
          <a:xfrm>
            <a:off x="2963396" y="1728369"/>
            <a:ext cx="16353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Write</a:t>
            </a:r>
          </a:p>
          <a:p>
            <a:pPr algn="ctr"/>
            <a:r>
              <a:rPr lang="en-US" dirty="0"/>
              <a:t>(”/proc/</a:t>
            </a:r>
            <a:r>
              <a:rPr lang="en-US" dirty="0" err="1"/>
              <a:t>pid</a:t>
            </a:r>
            <a:r>
              <a:rPr lang="en-US" dirty="0"/>
              <a:t>/</a:t>
            </a:r>
            <a:r>
              <a:rPr lang="en-US" dirty="0" err="1"/>
              <a:t>comm</a:t>
            </a:r>
            <a:r>
              <a:rPr lang="en-US" dirty="0"/>
              <a:t>”,</a:t>
            </a:r>
          </a:p>
          <a:p>
            <a:pPr algn="ctr"/>
            <a:r>
              <a:rPr lang="en-US" dirty="0"/>
              <a:t>“new”);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D441-A37E-B74C-AD40-93AB629AF039}"/>
              </a:ext>
            </a:extLst>
          </p:cNvPr>
          <p:cNvSpPr txBox="1"/>
          <p:nvPr/>
        </p:nvSpPr>
        <p:spPr>
          <a:xfrm>
            <a:off x="5332720" y="1303514"/>
            <a:ext cx="2858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Method 2: Use </a:t>
            </a:r>
            <a:r>
              <a:rPr lang="en-US" b="1" dirty="0" err="1"/>
              <a:t>prctl</a:t>
            </a:r>
            <a:r>
              <a:rPr lang="en-US" b="1" dirty="0"/>
              <a:t> system call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067C7F-DD53-C440-970A-FB663F7457C9}"/>
              </a:ext>
            </a:extLst>
          </p:cNvPr>
          <p:cNvSpPr txBox="1"/>
          <p:nvPr/>
        </p:nvSpPr>
        <p:spPr>
          <a:xfrm>
            <a:off x="3211859" y="2503471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prctl</a:t>
            </a:r>
            <a:r>
              <a:rPr lang="en-US" dirty="0"/>
              <a:t>(“new”);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E91A08-2F78-ED4D-9CA7-72517B6594CF}"/>
              </a:ext>
            </a:extLst>
          </p:cNvPr>
          <p:cNvSpPr txBox="1"/>
          <p:nvPr/>
        </p:nvSpPr>
        <p:spPr>
          <a:xfrm>
            <a:off x="2695630" y="2827044"/>
            <a:ext cx="217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security_file_permission</a:t>
            </a:r>
            <a:r>
              <a:rPr lang="en-US" dirty="0">
                <a:solidFill>
                  <a:schemeClr val="tx1"/>
                </a:solidFill>
              </a:rPr>
              <a:t> check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B436E-0E23-964E-8F14-2113A0A7123D}"/>
              </a:ext>
            </a:extLst>
          </p:cNvPr>
          <p:cNvSpPr txBox="1"/>
          <p:nvPr/>
        </p:nvSpPr>
        <p:spPr>
          <a:xfrm>
            <a:off x="772160" y="935976"/>
            <a:ext cx="3950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Two methods to change a process name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7B37C3-5CB4-E649-893E-888B792AEF84}"/>
              </a:ext>
            </a:extLst>
          </p:cNvPr>
          <p:cNvGrpSpPr/>
          <p:nvPr/>
        </p:nvGrpSpPr>
        <p:grpSpPr>
          <a:xfrm>
            <a:off x="1053375" y="1720377"/>
            <a:ext cx="829963" cy="1049616"/>
            <a:chOff x="5999100" y="903132"/>
            <a:chExt cx="829963" cy="10496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D03C2E7-F9F1-A640-8973-5F7286B26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99100" y="903132"/>
              <a:ext cx="829963" cy="82996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5446EC-DDB6-FF41-A19D-3012A7BFB2EB}"/>
                </a:ext>
              </a:extLst>
            </p:cNvPr>
            <p:cNvSpPr txBox="1"/>
            <p:nvPr/>
          </p:nvSpPr>
          <p:spPr>
            <a:xfrm>
              <a:off x="6202324" y="1644971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old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BD012-0698-D74C-BC57-AAA7BE9A36EB}"/>
              </a:ext>
            </a:extLst>
          </p:cNvPr>
          <p:cNvGrpSpPr/>
          <p:nvPr/>
        </p:nvGrpSpPr>
        <p:grpSpPr>
          <a:xfrm>
            <a:off x="6194394" y="3100493"/>
            <a:ext cx="829963" cy="1038352"/>
            <a:chOff x="7515674" y="1387592"/>
            <a:chExt cx="829963" cy="103835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48B32BF-6663-F24F-A68D-F3214FACA5E1}"/>
                </a:ext>
              </a:extLst>
            </p:cNvPr>
            <p:cNvSpPr txBox="1"/>
            <p:nvPr/>
          </p:nvSpPr>
          <p:spPr>
            <a:xfrm>
              <a:off x="7674015" y="2118167"/>
              <a:ext cx="5132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new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B45E641-F8A0-9C40-AA29-C1444975D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5674" y="1387592"/>
              <a:ext cx="829963" cy="829963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64E9AB1-659F-B840-9DB4-4FFD87C3EC1F}"/>
              </a:ext>
            </a:extLst>
          </p:cNvPr>
          <p:cNvSpPr txBox="1"/>
          <p:nvPr/>
        </p:nvSpPr>
        <p:spPr>
          <a:xfrm>
            <a:off x="2790958" y="3605764"/>
            <a:ext cx="200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set_task_comm</a:t>
            </a:r>
            <a:r>
              <a:rPr lang="en-US" dirty="0"/>
              <a:t>(“new”)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7064FF7F-B1CB-B743-B086-F9FCF7A1F84C}"/>
              </a:ext>
            </a:extLst>
          </p:cNvPr>
          <p:cNvCxnSpPr>
            <a:cxnSpLocks/>
            <a:stCxn id="9" idx="3"/>
            <a:endCxn id="5" idx="1"/>
          </p:cNvCxnSpPr>
          <p:nvPr/>
        </p:nvCxnSpPr>
        <p:spPr>
          <a:xfrm flipV="1">
            <a:off x="1883338" y="2097701"/>
            <a:ext cx="1080058" cy="3765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84FD5515-ED5A-F04B-8873-D0FD4227F24D}"/>
              </a:ext>
            </a:extLst>
          </p:cNvPr>
          <p:cNvCxnSpPr>
            <a:cxnSpLocks/>
            <a:stCxn id="5" idx="2"/>
            <a:endCxn id="26" idx="0"/>
          </p:cNvCxnSpPr>
          <p:nvPr/>
        </p:nvCxnSpPr>
        <p:spPr>
          <a:xfrm rot="5400000">
            <a:off x="3601083" y="2647038"/>
            <a:ext cx="360011" cy="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050A589E-E6F2-4842-966E-B515E68ED1F6}"/>
              </a:ext>
            </a:extLst>
          </p:cNvPr>
          <p:cNvCxnSpPr>
            <a:cxnSpLocks/>
            <a:stCxn id="26" idx="2"/>
            <a:endCxn id="20" idx="0"/>
          </p:cNvCxnSpPr>
          <p:nvPr/>
        </p:nvCxnSpPr>
        <p:spPr>
          <a:xfrm rot="16200000" flipH="1">
            <a:off x="3659291" y="3472059"/>
            <a:ext cx="255500" cy="11909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E1B2304F-1C95-064E-9649-7029BC819879}"/>
              </a:ext>
            </a:extLst>
          </p:cNvPr>
          <p:cNvCxnSpPr>
            <a:stCxn id="20" idx="3"/>
            <a:endCxn id="19" idx="1"/>
          </p:cNvCxnSpPr>
          <p:nvPr/>
        </p:nvCxnSpPr>
        <p:spPr>
          <a:xfrm flipV="1">
            <a:off x="4795033" y="3515475"/>
            <a:ext cx="1399361" cy="244178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7F08E8E0-9C64-3D4D-9A57-4299E657F4DA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1883338" y="2135359"/>
            <a:ext cx="1328521" cy="52200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BDDADFAE-350A-D94C-A1BE-7A6D5820E6DE}"/>
              </a:ext>
            </a:extLst>
          </p:cNvPr>
          <p:cNvCxnSpPr>
            <a:cxnSpLocks/>
            <a:stCxn id="10" idx="3"/>
            <a:endCxn id="19" idx="1"/>
          </p:cNvCxnSpPr>
          <p:nvPr/>
        </p:nvCxnSpPr>
        <p:spPr>
          <a:xfrm>
            <a:off x="4350312" y="2657360"/>
            <a:ext cx="1844082" cy="858115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0B3177-5685-8647-86B0-71D0926B1DEA}"/>
              </a:ext>
            </a:extLst>
          </p:cNvPr>
          <p:cNvSpPr txBox="1"/>
          <p:nvPr/>
        </p:nvSpPr>
        <p:spPr>
          <a:xfrm>
            <a:off x="797824" y="3895185"/>
            <a:ext cx="4685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Permission check are added in an ad-hoc manner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4FB66-764C-FA4F-9421-95CBBDA39AF6}"/>
              </a:ext>
            </a:extLst>
          </p:cNvPr>
          <p:cNvSpPr txBox="1"/>
          <p:nvPr/>
        </p:nvSpPr>
        <p:spPr>
          <a:xfrm>
            <a:off x="797824" y="4204312"/>
            <a:ext cx="7393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Permission check in one path may not protect privileged access in another path</a:t>
            </a:r>
          </a:p>
        </p:txBody>
      </p:sp>
    </p:spTree>
    <p:extLst>
      <p:ext uri="{BB962C8B-B14F-4D97-AF65-F5344CB8AC3E}">
        <p14:creationId xmlns:p14="http://schemas.microsoft.com/office/powerpoint/2010/main" val="14151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  <p:bldP spid="3" grpId="1"/>
      <p:bldP spid="5" grpId="0"/>
      <p:bldP spid="5" grpId="1"/>
      <p:bldP spid="8" grpId="0"/>
      <p:bldP spid="10" grpId="0"/>
      <p:bldP spid="26" grpId="0"/>
      <p:bldP spid="26" grpId="1"/>
      <p:bldP spid="20" grpId="0"/>
      <p:bldP spid="20" grpId="1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A5A2C2-2183-FA4E-91CB-B18E9B70FF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B834DE-9907-3245-AD9F-03002C595344}"/>
              </a:ext>
            </a:extLst>
          </p:cNvPr>
          <p:cNvSpPr txBox="1"/>
          <p:nvPr/>
        </p:nvSpPr>
        <p:spPr>
          <a:xfrm>
            <a:off x="3559493" y="1291528"/>
            <a:ext cx="12811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prctl</a:t>
            </a:r>
            <a:r>
              <a:rPr lang="en-US" sz="1600" dirty="0">
                <a:latin typeface="+mn-lt"/>
              </a:rPr>
              <a:t>(“new”);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656DB-E124-D74B-8071-D6C32FE5D0AD}"/>
              </a:ext>
            </a:extLst>
          </p:cNvPr>
          <p:cNvSpPr txBox="1"/>
          <p:nvPr/>
        </p:nvSpPr>
        <p:spPr>
          <a:xfrm>
            <a:off x="1173644" y="1271767"/>
            <a:ext cx="1479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write(“new”)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FCC8D-42B2-F34D-8C4D-D2563A422EBA}"/>
              </a:ext>
            </a:extLst>
          </p:cNvPr>
          <p:cNvSpPr txBox="1"/>
          <p:nvPr/>
        </p:nvSpPr>
        <p:spPr>
          <a:xfrm>
            <a:off x="994222" y="1773248"/>
            <a:ext cx="18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SyS_write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(“new”)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882FD9-9F85-E348-9417-A3D42BDFD21F}"/>
              </a:ext>
            </a:extLst>
          </p:cNvPr>
          <p:cNvSpPr txBox="1"/>
          <p:nvPr/>
        </p:nvSpPr>
        <p:spPr>
          <a:xfrm>
            <a:off x="1389654" y="2335238"/>
            <a:ext cx="103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vfs_write</a:t>
            </a:r>
            <a:endParaRPr lang="en-US" sz="16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93747-C995-8C46-AB78-565B2CA1BB8C}"/>
              </a:ext>
            </a:extLst>
          </p:cNvPr>
          <p:cNvSpPr txBox="1"/>
          <p:nvPr/>
        </p:nvSpPr>
        <p:spPr>
          <a:xfrm>
            <a:off x="1061203" y="3476389"/>
            <a:ext cx="168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-&gt;write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1EFE4-E486-4243-AD30-484347D5BA62}"/>
              </a:ext>
            </a:extLst>
          </p:cNvPr>
          <p:cNvSpPr txBox="1"/>
          <p:nvPr/>
        </p:nvSpPr>
        <p:spPr>
          <a:xfrm>
            <a:off x="3342285" y="1827406"/>
            <a:ext cx="1715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+mn-lt"/>
              </a:rPr>
              <a:t>SyS_prctl</a:t>
            </a:r>
            <a:r>
              <a:rPr lang="en-US" sz="1600" dirty="0">
                <a:latin typeface="+mn-lt"/>
              </a:rPr>
              <a:t>(“new”)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EA6FD1-9799-4B4D-943F-983CBD1E34EF}"/>
              </a:ext>
            </a:extLst>
          </p:cNvPr>
          <p:cNvSpPr/>
          <p:nvPr/>
        </p:nvSpPr>
        <p:spPr>
          <a:xfrm>
            <a:off x="723139" y="2907087"/>
            <a:ext cx="2371162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security_file_permission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1EDAC-D440-E746-84DD-CD2FBE181A45}"/>
              </a:ext>
            </a:extLst>
          </p:cNvPr>
          <p:cNvSpPr txBox="1"/>
          <p:nvPr/>
        </p:nvSpPr>
        <p:spPr>
          <a:xfrm>
            <a:off x="2465289" y="4591202"/>
            <a:ext cx="2273379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set_task_comm</a:t>
            </a:r>
            <a:r>
              <a:rPr lang="en-US" sz="1600" dirty="0">
                <a:solidFill>
                  <a:srgbClr val="0432FF"/>
                </a:solidFill>
              </a:rPr>
              <a:t>(“new”)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8BCC80-2A6C-2F4B-8F52-D9DCD772B5D2}"/>
              </a:ext>
            </a:extLst>
          </p:cNvPr>
          <p:cNvSpPr txBox="1"/>
          <p:nvPr/>
        </p:nvSpPr>
        <p:spPr>
          <a:xfrm>
            <a:off x="931590" y="4113543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comm_write</a:t>
            </a:r>
            <a:r>
              <a:rPr lang="en-US" sz="1600" dirty="0"/>
              <a:t>(“new”)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86FB4F35-F956-A54C-A773-EFC2785127EE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rot="16200000" flipH="1">
            <a:off x="1832715" y="1690952"/>
            <a:ext cx="162927" cy="166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6093C5DD-685D-3042-94B6-F4C4F376EA1A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rot="5400000">
            <a:off x="1800147" y="2220375"/>
            <a:ext cx="223436" cy="629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40E1AC88-9CB7-234E-96BB-42D95D8A5624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rot="5400000">
            <a:off x="1792073" y="2790439"/>
            <a:ext cx="233295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44D69725-A994-5742-9A5E-01CDA33BA511}"/>
              </a:ext>
            </a:extLst>
          </p:cNvPr>
          <p:cNvCxnSpPr>
            <a:cxnSpLocks/>
            <a:stCxn id="9" idx="2"/>
            <a:endCxn id="7" idx="0"/>
          </p:cNvCxnSpPr>
          <p:nvPr/>
        </p:nvCxnSpPr>
        <p:spPr>
          <a:xfrm rot="5400000">
            <a:off x="1790171" y="3357840"/>
            <a:ext cx="230748" cy="6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1438277-CBF7-A244-8949-6104F0FCB82E}"/>
              </a:ext>
            </a:extLst>
          </p:cNvPr>
          <p:cNvCxnSpPr>
            <a:cxnSpLocks/>
            <a:stCxn id="7" idx="2"/>
            <a:endCxn id="11" idx="0"/>
          </p:cNvCxnSpPr>
          <p:nvPr/>
        </p:nvCxnSpPr>
        <p:spPr>
          <a:xfrm rot="5400000">
            <a:off x="1753070" y="3964243"/>
            <a:ext cx="298600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3402F17-251D-6C41-919D-7277A70E4A8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873147" y="4282820"/>
            <a:ext cx="286238" cy="30838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094023AF-5A20-2642-AD36-85C53A9CE1CF}"/>
              </a:ext>
            </a:extLst>
          </p:cNvPr>
          <p:cNvCxnSpPr>
            <a:cxnSpLocks/>
            <a:stCxn id="3" idx="2"/>
            <a:endCxn id="8" idx="0"/>
          </p:cNvCxnSpPr>
          <p:nvPr/>
        </p:nvCxnSpPr>
        <p:spPr>
          <a:xfrm rot="5400000">
            <a:off x="4101391" y="1728744"/>
            <a:ext cx="197324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48">
            <a:extLst>
              <a:ext uri="{FF2B5EF4-FFF2-40B4-BE49-F238E27FC236}">
                <a16:creationId xmlns:a16="http://schemas.microsoft.com/office/drawing/2014/main" id="{1F623131-F69D-A749-A040-BB77EC2B6D15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4200052" y="2165960"/>
            <a:ext cx="30821" cy="2425242"/>
          </a:xfrm>
          <a:prstGeom prst="straightConnector1">
            <a:avLst/>
          </a:prstGeom>
          <a:ln w="38100">
            <a:solidFill>
              <a:srgbClr val="FF0000">
                <a:alpha val="99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0C13256-896D-AC46-BE9C-2CA2EAE34F3E}"/>
              </a:ext>
            </a:extLst>
          </p:cNvPr>
          <p:cNvSpPr/>
          <p:nvPr/>
        </p:nvSpPr>
        <p:spPr>
          <a:xfrm>
            <a:off x="6079079" y="1977755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AC2509-D26A-8A47-9739-A99CD2F919C9}"/>
              </a:ext>
            </a:extLst>
          </p:cNvPr>
          <p:cNvSpPr/>
          <p:nvPr/>
        </p:nvSpPr>
        <p:spPr>
          <a:xfrm>
            <a:off x="6194348" y="2560608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C4086D2-F891-D44C-B0CD-2E441F87ED59}"/>
              </a:ext>
            </a:extLst>
          </p:cNvPr>
          <p:cNvSpPr/>
          <p:nvPr/>
        </p:nvSpPr>
        <p:spPr>
          <a:xfrm>
            <a:off x="6518247" y="3052157"/>
            <a:ext cx="288000" cy="288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0EAE25-BD3D-084F-A93B-6781BD8B43C1}"/>
              </a:ext>
            </a:extLst>
          </p:cNvPr>
          <p:cNvSpPr/>
          <p:nvPr/>
        </p:nvSpPr>
        <p:spPr>
          <a:xfrm>
            <a:off x="7533718" y="4207668"/>
            <a:ext cx="288000" cy="288000"/>
          </a:xfrm>
          <a:prstGeom prst="ellipse">
            <a:avLst/>
          </a:prstGeom>
          <a:solidFill>
            <a:srgbClr val="0432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7870100-1B0E-6847-BE7D-4762864562EF}"/>
              </a:ext>
            </a:extLst>
          </p:cNvPr>
          <p:cNvSpPr/>
          <p:nvPr/>
        </p:nvSpPr>
        <p:spPr>
          <a:xfrm>
            <a:off x="8165627" y="1683406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C3CF7AF-9357-5645-96A5-06822D11815B}"/>
              </a:ext>
            </a:extLst>
          </p:cNvPr>
          <p:cNvSpPr/>
          <p:nvPr/>
        </p:nvSpPr>
        <p:spPr>
          <a:xfrm>
            <a:off x="8165627" y="2929979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37257E6-2423-1545-BBFC-F923AD3319B5}"/>
              </a:ext>
            </a:extLst>
          </p:cNvPr>
          <p:cNvSpPr/>
          <p:nvPr/>
        </p:nvSpPr>
        <p:spPr>
          <a:xfrm>
            <a:off x="6880194" y="3718533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79BEABBE-9F96-7844-B8B1-0D1D0F17D9C5}"/>
              </a:ext>
            </a:extLst>
          </p:cNvPr>
          <p:cNvCxnSpPr>
            <a:stCxn id="21" idx="4"/>
            <a:endCxn id="22" idx="1"/>
          </p:cNvCxnSpPr>
          <p:nvPr/>
        </p:nvCxnSpPr>
        <p:spPr>
          <a:xfrm rot="16200000" flipH="1">
            <a:off x="6061287" y="2427547"/>
            <a:ext cx="337030" cy="1344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814E1CF1-1181-2344-A877-7BB3DF3B79BC}"/>
              </a:ext>
            </a:extLst>
          </p:cNvPr>
          <p:cNvCxnSpPr>
            <a:cxnSpLocks/>
            <a:stCxn id="22" idx="4"/>
            <a:endCxn id="23" idx="0"/>
          </p:cNvCxnSpPr>
          <p:nvPr/>
        </p:nvCxnSpPr>
        <p:spPr>
          <a:xfrm rot="16200000" flipH="1">
            <a:off x="6398523" y="2788432"/>
            <a:ext cx="203549" cy="32389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A8E2366A-D31C-364C-950D-93E6BF7C891F}"/>
              </a:ext>
            </a:extLst>
          </p:cNvPr>
          <p:cNvCxnSpPr>
            <a:cxnSpLocks/>
            <a:stCxn id="25" idx="4"/>
            <a:endCxn id="27" idx="0"/>
          </p:cNvCxnSpPr>
          <p:nvPr/>
        </p:nvCxnSpPr>
        <p:spPr>
          <a:xfrm rot="5400000">
            <a:off x="7830341" y="2450692"/>
            <a:ext cx="958573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>
            <a:extLst>
              <a:ext uri="{FF2B5EF4-FFF2-40B4-BE49-F238E27FC236}">
                <a16:creationId xmlns:a16="http://schemas.microsoft.com/office/drawing/2014/main" id="{3F3167E7-B74B-AC45-9E1A-E3C2C0FCAF12}"/>
              </a:ext>
            </a:extLst>
          </p:cNvPr>
          <p:cNvCxnSpPr>
            <a:cxnSpLocks/>
            <a:stCxn id="27" idx="4"/>
            <a:endCxn id="24" idx="6"/>
          </p:cNvCxnSpPr>
          <p:nvPr/>
        </p:nvCxnSpPr>
        <p:spPr>
          <a:xfrm rot="5400000">
            <a:off x="7498829" y="3540869"/>
            <a:ext cx="1133689" cy="487909"/>
          </a:xfrm>
          <a:prstGeom prst="curvedConnector2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9402DABA-ED6D-204A-BE59-6F57AC141661}"/>
              </a:ext>
            </a:extLst>
          </p:cNvPr>
          <p:cNvCxnSpPr>
            <a:cxnSpLocks/>
            <a:stCxn id="23" idx="4"/>
            <a:endCxn id="28" idx="0"/>
          </p:cNvCxnSpPr>
          <p:nvPr/>
        </p:nvCxnSpPr>
        <p:spPr>
          <a:xfrm rot="16200000" flipH="1">
            <a:off x="6654032" y="3348371"/>
            <a:ext cx="378376" cy="36194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CDC81523-7DE6-DF40-8E3A-FFE3DDE997C8}"/>
              </a:ext>
            </a:extLst>
          </p:cNvPr>
          <p:cNvCxnSpPr>
            <a:cxnSpLocks/>
            <a:stCxn id="28" idx="4"/>
            <a:endCxn id="24" idx="2"/>
          </p:cNvCxnSpPr>
          <p:nvPr/>
        </p:nvCxnSpPr>
        <p:spPr>
          <a:xfrm rot="16200000" flipH="1">
            <a:off x="7106389" y="3924338"/>
            <a:ext cx="345135" cy="50952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20B9910-6E10-394C-87BC-B6EB362B06CB}"/>
              </a:ext>
            </a:extLst>
          </p:cNvPr>
          <p:cNvSpPr txBox="1"/>
          <p:nvPr/>
        </p:nvSpPr>
        <p:spPr>
          <a:xfrm>
            <a:off x="7137956" y="4631737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ICFG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0B1D2FA-1121-1947-A9A4-1DE6400D139D}"/>
              </a:ext>
            </a:extLst>
          </p:cNvPr>
          <p:cNvSpPr/>
          <p:nvPr/>
        </p:nvSpPr>
        <p:spPr>
          <a:xfrm>
            <a:off x="6092525" y="1439249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07CAE34B-6732-4249-9DF9-717BFFE2F5F1}"/>
              </a:ext>
            </a:extLst>
          </p:cNvPr>
          <p:cNvCxnSpPr>
            <a:cxnSpLocks/>
            <a:stCxn id="40" idx="4"/>
            <a:endCxn id="21" idx="0"/>
          </p:cNvCxnSpPr>
          <p:nvPr/>
        </p:nvCxnSpPr>
        <p:spPr>
          <a:xfrm rot="5400000">
            <a:off x="6104549" y="1845779"/>
            <a:ext cx="250506" cy="1344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B3B8D41-C0E4-B74F-9B29-591E9006D91F}"/>
              </a:ext>
            </a:extLst>
          </p:cNvPr>
          <p:cNvSpPr txBox="1"/>
          <p:nvPr/>
        </p:nvSpPr>
        <p:spPr>
          <a:xfrm>
            <a:off x="229260" y="441711"/>
            <a:ext cx="901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Path Can Be Represented in </a:t>
            </a:r>
            <a:r>
              <a:rPr lang="en-US" sz="2400" b="1" dirty="0" err="1"/>
              <a:t>I</a:t>
            </a:r>
            <a:r>
              <a:rPr lang="en-US" sz="2400" dirty="0" err="1"/>
              <a:t>nterprocedural</a:t>
            </a:r>
            <a:r>
              <a:rPr lang="en-US" sz="2400" dirty="0"/>
              <a:t> </a:t>
            </a:r>
            <a:r>
              <a:rPr lang="en-US" sz="2400" b="1" dirty="0"/>
              <a:t>C</a:t>
            </a:r>
            <a:r>
              <a:rPr lang="en-US" sz="2400" dirty="0"/>
              <a:t>ontrol </a:t>
            </a:r>
            <a:r>
              <a:rPr lang="en-US" sz="2400" b="1" dirty="0"/>
              <a:t>F</a:t>
            </a:r>
            <a:r>
              <a:rPr lang="en-US" sz="2400" dirty="0"/>
              <a:t>low </a:t>
            </a:r>
            <a:r>
              <a:rPr lang="en-US" sz="2400" b="1" dirty="0"/>
              <a:t>G</a:t>
            </a:r>
            <a:r>
              <a:rPr lang="en-US" sz="2400" dirty="0"/>
              <a:t>raph</a:t>
            </a:r>
          </a:p>
        </p:txBody>
      </p:sp>
    </p:spTree>
    <p:extLst>
      <p:ext uri="{BB962C8B-B14F-4D97-AF65-F5344CB8AC3E}">
        <p14:creationId xmlns:p14="http://schemas.microsoft.com/office/powerpoint/2010/main" val="115127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7284E-6 L 0.47292 0.021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46" y="10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274 0.03086 " pathEditMode="relative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455 0.03858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066 0.01543 " pathEditMode="relative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1528 -0.04939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6024 -0.07253 " pathEditMode="relative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5833 -0.07963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601 0.07531 " pathEditMode="relative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4202 0.21019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90B32-285B-3F41-A4B6-64EEC32DC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71F50-2F3A-B240-A2CE-A40AA5A61E9E}"/>
              </a:ext>
            </a:extLst>
          </p:cNvPr>
          <p:cNvSpPr txBox="1"/>
          <p:nvPr/>
        </p:nvSpPr>
        <p:spPr>
          <a:xfrm>
            <a:off x="772160" y="497840"/>
            <a:ext cx="8125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Traverse </a:t>
            </a:r>
            <a:r>
              <a:rPr lang="en-US" sz="2400" b="1" dirty="0" err="1"/>
              <a:t>I</a:t>
            </a:r>
            <a:r>
              <a:rPr lang="en-US" sz="2400" dirty="0" err="1"/>
              <a:t>nterprocedural</a:t>
            </a:r>
            <a:r>
              <a:rPr lang="en-US" sz="2400" dirty="0"/>
              <a:t> </a:t>
            </a:r>
            <a:r>
              <a:rPr lang="en-US" sz="2400" b="1" dirty="0"/>
              <a:t>C</a:t>
            </a:r>
            <a:r>
              <a:rPr lang="en-US" sz="2400" dirty="0"/>
              <a:t>ontrol </a:t>
            </a:r>
            <a:r>
              <a:rPr lang="en-US" sz="2400" b="1" dirty="0"/>
              <a:t>F</a:t>
            </a:r>
            <a:r>
              <a:rPr lang="en-US" sz="2400" dirty="0"/>
              <a:t>low </a:t>
            </a:r>
            <a:r>
              <a:rPr lang="en-US" sz="2400" b="1" dirty="0"/>
              <a:t>G</a:t>
            </a:r>
            <a:r>
              <a:rPr lang="en-US" sz="2400" dirty="0"/>
              <a:t>raph to Find Bugs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9319594-3D66-154F-A871-0361D7E1F62F}"/>
              </a:ext>
            </a:extLst>
          </p:cNvPr>
          <p:cNvGrpSpPr/>
          <p:nvPr/>
        </p:nvGrpSpPr>
        <p:grpSpPr>
          <a:xfrm>
            <a:off x="6462204" y="3939484"/>
            <a:ext cx="2661337" cy="307777"/>
            <a:chOff x="6462204" y="3939484"/>
            <a:chExt cx="2661337" cy="307777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9B94B6-3061-934E-8DA9-915B5ED7C9BD}"/>
                </a:ext>
              </a:extLst>
            </p:cNvPr>
            <p:cNvSpPr/>
            <p:nvPr/>
          </p:nvSpPr>
          <p:spPr>
            <a:xfrm>
              <a:off x="6462204" y="3939484"/>
              <a:ext cx="288000" cy="28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2D318B5-F5F0-8E42-B7FA-99AA1F1A5C21}"/>
                </a:ext>
              </a:extLst>
            </p:cNvPr>
            <p:cNvSpPr txBox="1"/>
            <p:nvPr/>
          </p:nvSpPr>
          <p:spPr>
            <a:xfrm>
              <a:off x="6758791" y="3939484"/>
              <a:ext cx="23647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Permission Check Function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A77B65B-75FF-194C-A53E-77752387A975}"/>
              </a:ext>
            </a:extLst>
          </p:cNvPr>
          <p:cNvGrpSpPr/>
          <p:nvPr/>
        </p:nvGrpSpPr>
        <p:grpSpPr>
          <a:xfrm>
            <a:off x="6459587" y="4349805"/>
            <a:ext cx="2006723" cy="307777"/>
            <a:chOff x="6459587" y="4349805"/>
            <a:chExt cx="2006723" cy="307777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3E72187C-F96A-0743-8CC7-3DF09EBC5957}"/>
                </a:ext>
              </a:extLst>
            </p:cNvPr>
            <p:cNvSpPr/>
            <p:nvPr/>
          </p:nvSpPr>
          <p:spPr>
            <a:xfrm>
              <a:off x="6459587" y="4366888"/>
              <a:ext cx="288000" cy="288000"/>
            </a:xfrm>
            <a:prstGeom prst="ellipse">
              <a:avLst/>
            </a:prstGeom>
            <a:solidFill>
              <a:srgbClr val="0432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71E0720-E0CE-834A-AACF-19F8427ABA95}"/>
                </a:ext>
              </a:extLst>
            </p:cNvPr>
            <p:cNvSpPr txBox="1"/>
            <p:nvPr/>
          </p:nvSpPr>
          <p:spPr>
            <a:xfrm>
              <a:off x="6758791" y="4349805"/>
              <a:ext cx="17075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Privileged Function</a:t>
              </a: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4C91D0ED-DC9E-5A4E-AC62-E2B1C2C750C7}"/>
              </a:ext>
            </a:extLst>
          </p:cNvPr>
          <p:cNvSpPr txBox="1"/>
          <p:nvPr/>
        </p:nvSpPr>
        <p:spPr>
          <a:xfrm>
            <a:off x="5148753" y="2165153"/>
            <a:ext cx="3554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Explore ICFG for all user reachable path to find out bugs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6762BE7-249B-A440-97FE-D612A0097731}"/>
              </a:ext>
            </a:extLst>
          </p:cNvPr>
          <p:cNvSpPr txBox="1"/>
          <p:nvPr/>
        </p:nvSpPr>
        <p:spPr>
          <a:xfrm>
            <a:off x="4955997" y="3227440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First thing: we need to build an ICFG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CCEE2F2-2599-414B-981C-CFDE3AD8BD13}"/>
              </a:ext>
            </a:extLst>
          </p:cNvPr>
          <p:cNvSpPr/>
          <p:nvPr/>
        </p:nvSpPr>
        <p:spPr>
          <a:xfrm>
            <a:off x="1183075" y="2165153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9E590FB-8EDE-CB48-A487-86BC51981465}"/>
              </a:ext>
            </a:extLst>
          </p:cNvPr>
          <p:cNvSpPr/>
          <p:nvPr/>
        </p:nvSpPr>
        <p:spPr>
          <a:xfrm>
            <a:off x="1298344" y="2748006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7B471AE-3255-3548-A366-520E68313EAE}"/>
              </a:ext>
            </a:extLst>
          </p:cNvPr>
          <p:cNvSpPr/>
          <p:nvPr/>
        </p:nvSpPr>
        <p:spPr>
          <a:xfrm>
            <a:off x="1622243" y="3239555"/>
            <a:ext cx="288000" cy="2880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8872037-F092-F04D-853D-4052C1335880}"/>
              </a:ext>
            </a:extLst>
          </p:cNvPr>
          <p:cNvSpPr/>
          <p:nvPr/>
        </p:nvSpPr>
        <p:spPr>
          <a:xfrm>
            <a:off x="2637714" y="4395066"/>
            <a:ext cx="288000" cy="288000"/>
          </a:xfrm>
          <a:prstGeom prst="ellipse">
            <a:avLst/>
          </a:prstGeom>
          <a:solidFill>
            <a:srgbClr val="0432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4BBFCED-357E-D248-BBA3-C7308D31DFF2}"/>
              </a:ext>
            </a:extLst>
          </p:cNvPr>
          <p:cNvSpPr/>
          <p:nvPr/>
        </p:nvSpPr>
        <p:spPr>
          <a:xfrm>
            <a:off x="3269623" y="1870804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F95EE62-6146-124F-9558-FC5507EF4162}"/>
              </a:ext>
            </a:extLst>
          </p:cNvPr>
          <p:cNvSpPr/>
          <p:nvPr/>
        </p:nvSpPr>
        <p:spPr>
          <a:xfrm>
            <a:off x="3269623" y="3117377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69712C9-30CB-2C43-90A4-BFFB327C75D4}"/>
              </a:ext>
            </a:extLst>
          </p:cNvPr>
          <p:cNvSpPr/>
          <p:nvPr/>
        </p:nvSpPr>
        <p:spPr>
          <a:xfrm>
            <a:off x="1984190" y="3905931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6" name="Curved Connector 55">
            <a:extLst>
              <a:ext uri="{FF2B5EF4-FFF2-40B4-BE49-F238E27FC236}">
                <a16:creationId xmlns:a16="http://schemas.microsoft.com/office/drawing/2014/main" id="{B2C263F6-F7BC-874B-8335-F13E62C001CF}"/>
              </a:ext>
            </a:extLst>
          </p:cNvPr>
          <p:cNvCxnSpPr>
            <a:stCxn id="46" idx="4"/>
            <a:endCxn id="48" idx="1"/>
          </p:cNvCxnSpPr>
          <p:nvPr/>
        </p:nvCxnSpPr>
        <p:spPr>
          <a:xfrm rot="16200000" flipH="1">
            <a:off x="1165283" y="2614945"/>
            <a:ext cx="337030" cy="1344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urved Connector 56">
            <a:extLst>
              <a:ext uri="{FF2B5EF4-FFF2-40B4-BE49-F238E27FC236}">
                <a16:creationId xmlns:a16="http://schemas.microsoft.com/office/drawing/2014/main" id="{5A5C4F23-4915-9D4F-B144-C2E8E1C50F76}"/>
              </a:ext>
            </a:extLst>
          </p:cNvPr>
          <p:cNvCxnSpPr>
            <a:cxnSpLocks/>
            <a:stCxn id="48" idx="4"/>
            <a:endCxn id="49" idx="0"/>
          </p:cNvCxnSpPr>
          <p:nvPr/>
        </p:nvCxnSpPr>
        <p:spPr>
          <a:xfrm rot="16200000" flipH="1">
            <a:off x="1502519" y="2975830"/>
            <a:ext cx="203549" cy="323899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64AC1BB4-5534-BF48-9868-C0F461118EF8}"/>
              </a:ext>
            </a:extLst>
          </p:cNvPr>
          <p:cNvCxnSpPr>
            <a:cxnSpLocks/>
            <a:stCxn id="52" idx="4"/>
            <a:endCxn id="53" idx="0"/>
          </p:cNvCxnSpPr>
          <p:nvPr/>
        </p:nvCxnSpPr>
        <p:spPr>
          <a:xfrm rot="5400000">
            <a:off x="2934337" y="2638090"/>
            <a:ext cx="958573" cy="12700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0B21407C-FD86-FF40-9DE0-C1038903150A}"/>
              </a:ext>
            </a:extLst>
          </p:cNvPr>
          <p:cNvCxnSpPr>
            <a:cxnSpLocks/>
            <a:stCxn id="53" idx="4"/>
            <a:endCxn id="50" idx="6"/>
          </p:cNvCxnSpPr>
          <p:nvPr/>
        </p:nvCxnSpPr>
        <p:spPr>
          <a:xfrm rot="5400000">
            <a:off x="2602825" y="3728267"/>
            <a:ext cx="1133689" cy="487909"/>
          </a:xfrm>
          <a:prstGeom prst="curvedConnector2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>
            <a:extLst>
              <a:ext uri="{FF2B5EF4-FFF2-40B4-BE49-F238E27FC236}">
                <a16:creationId xmlns:a16="http://schemas.microsoft.com/office/drawing/2014/main" id="{F531206A-7164-A24F-8157-EAECEB8355D9}"/>
              </a:ext>
            </a:extLst>
          </p:cNvPr>
          <p:cNvCxnSpPr>
            <a:cxnSpLocks/>
            <a:stCxn id="49" idx="4"/>
            <a:endCxn id="55" idx="0"/>
          </p:cNvCxnSpPr>
          <p:nvPr/>
        </p:nvCxnSpPr>
        <p:spPr>
          <a:xfrm rot="16200000" flipH="1">
            <a:off x="1758028" y="3535769"/>
            <a:ext cx="378376" cy="36194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DCF313F0-C3A1-954D-8514-F90BCCDE1E2F}"/>
              </a:ext>
            </a:extLst>
          </p:cNvPr>
          <p:cNvCxnSpPr>
            <a:cxnSpLocks/>
            <a:stCxn id="55" idx="4"/>
            <a:endCxn id="50" idx="2"/>
          </p:cNvCxnSpPr>
          <p:nvPr/>
        </p:nvCxnSpPr>
        <p:spPr>
          <a:xfrm rot="16200000" flipH="1">
            <a:off x="2210385" y="4111736"/>
            <a:ext cx="345135" cy="509524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CC31129D-B19B-D443-92C3-64712E3A3DA9}"/>
              </a:ext>
            </a:extLst>
          </p:cNvPr>
          <p:cNvSpPr/>
          <p:nvPr/>
        </p:nvSpPr>
        <p:spPr>
          <a:xfrm>
            <a:off x="1196521" y="1626647"/>
            <a:ext cx="288000" cy="288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6" name="Curved Connector 65">
            <a:extLst>
              <a:ext uri="{FF2B5EF4-FFF2-40B4-BE49-F238E27FC236}">
                <a16:creationId xmlns:a16="http://schemas.microsoft.com/office/drawing/2014/main" id="{4DC804C6-37D5-C44C-82B5-DB5EA086C81F}"/>
              </a:ext>
            </a:extLst>
          </p:cNvPr>
          <p:cNvCxnSpPr>
            <a:cxnSpLocks/>
            <a:stCxn id="65" idx="4"/>
            <a:endCxn id="46" idx="0"/>
          </p:cNvCxnSpPr>
          <p:nvPr/>
        </p:nvCxnSpPr>
        <p:spPr>
          <a:xfrm rot="5400000">
            <a:off x="1208545" y="2033177"/>
            <a:ext cx="250506" cy="13446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AEDEA9A4-C195-BE49-966C-ECB594EEDAE5}"/>
              </a:ext>
            </a:extLst>
          </p:cNvPr>
          <p:cNvSpPr/>
          <p:nvPr/>
        </p:nvSpPr>
        <p:spPr>
          <a:xfrm>
            <a:off x="936077" y="1622487"/>
            <a:ext cx="1753875" cy="3030583"/>
          </a:xfrm>
          <a:custGeom>
            <a:avLst/>
            <a:gdLst>
              <a:gd name="connsiteX0" fmla="*/ 81829 w 1753875"/>
              <a:gd name="connsiteY0" fmla="*/ 0 h 3030583"/>
              <a:gd name="connsiteX1" fmla="*/ 68767 w 1753875"/>
              <a:gd name="connsiteY1" fmla="*/ 1267097 h 3030583"/>
              <a:gd name="connsiteX2" fmla="*/ 826412 w 1753875"/>
              <a:gd name="connsiteY2" fmla="*/ 2664823 h 3030583"/>
              <a:gd name="connsiteX3" fmla="*/ 1753875 w 1753875"/>
              <a:gd name="connsiteY3" fmla="*/ 3030583 h 303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3875" h="3030583">
                <a:moveTo>
                  <a:pt x="81829" y="0"/>
                </a:moveTo>
                <a:cubicBezTo>
                  <a:pt x="13249" y="411480"/>
                  <a:pt x="-55330" y="822960"/>
                  <a:pt x="68767" y="1267097"/>
                </a:cubicBezTo>
                <a:cubicBezTo>
                  <a:pt x="192864" y="1711234"/>
                  <a:pt x="545561" y="2370909"/>
                  <a:pt x="826412" y="2664823"/>
                </a:cubicBezTo>
                <a:cubicBezTo>
                  <a:pt x="1107263" y="2958737"/>
                  <a:pt x="1560109" y="2945675"/>
                  <a:pt x="1753875" y="3030583"/>
                </a:cubicBezTo>
              </a:path>
            </a:pathLst>
          </a:custGeom>
          <a:noFill/>
          <a:ln w="38100">
            <a:solidFill>
              <a:srgbClr val="92D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13127B5-0F4C-D449-A1D3-7EC6BF282736}"/>
              </a:ext>
            </a:extLst>
          </p:cNvPr>
          <p:cNvSpPr/>
          <p:nvPr/>
        </p:nvSpPr>
        <p:spPr>
          <a:xfrm>
            <a:off x="2925714" y="1900677"/>
            <a:ext cx="732880" cy="2754211"/>
          </a:xfrm>
          <a:custGeom>
            <a:avLst/>
            <a:gdLst>
              <a:gd name="connsiteX0" fmla="*/ 666206 w 666206"/>
              <a:gd name="connsiteY0" fmla="*/ 0 h 2782389"/>
              <a:gd name="connsiteX1" fmla="*/ 535577 w 666206"/>
              <a:gd name="connsiteY1" fmla="*/ 2272937 h 2782389"/>
              <a:gd name="connsiteX2" fmla="*/ 0 w 666206"/>
              <a:gd name="connsiteY2" fmla="*/ 2782389 h 2782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206" h="2782389">
                <a:moveTo>
                  <a:pt x="666206" y="0"/>
                </a:moveTo>
                <a:cubicBezTo>
                  <a:pt x="656408" y="904603"/>
                  <a:pt x="646611" y="1809206"/>
                  <a:pt x="535577" y="2272937"/>
                </a:cubicBezTo>
                <a:cubicBezTo>
                  <a:pt x="424543" y="2736668"/>
                  <a:pt x="89263" y="2673532"/>
                  <a:pt x="0" y="2782389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34476-6602-2645-9E2D-5A537FEAE8E7}"/>
              </a:ext>
            </a:extLst>
          </p:cNvPr>
          <p:cNvSpPr txBox="1"/>
          <p:nvPr/>
        </p:nvSpPr>
        <p:spPr>
          <a:xfrm>
            <a:off x="457200" y="3840480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Path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F5616-FB8D-A34F-BFA6-D46416550714}"/>
              </a:ext>
            </a:extLst>
          </p:cNvPr>
          <p:cNvSpPr txBox="1"/>
          <p:nvPr/>
        </p:nvSpPr>
        <p:spPr>
          <a:xfrm>
            <a:off x="3526418" y="4073595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Path</a:t>
            </a:r>
          </a:p>
        </p:txBody>
      </p:sp>
    </p:spTree>
    <p:extLst>
      <p:ext uri="{BB962C8B-B14F-4D97-AF65-F5344CB8AC3E}">
        <p14:creationId xmlns:p14="http://schemas.microsoft.com/office/powerpoint/2010/main" val="238517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3" grpId="0" animBg="1"/>
      <p:bldP spid="7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935666-435A-8D4A-B57A-B01AA5C44AFA}"/>
              </a:ext>
            </a:extLst>
          </p:cNvPr>
          <p:cNvSpPr txBox="1"/>
          <p:nvPr/>
        </p:nvSpPr>
        <p:spPr>
          <a:xfrm>
            <a:off x="449581" y="494907"/>
            <a:ext cx="8571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Challenge 1: Indirect Calls Makes Precise ICFG Hard to Build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D1D85D-F334-0941-865F-6AA5D725A7B9}"/>
              </a:ext>
            </a:extLst>
          </p:cNvPr>
          <p:cNvSpPr txBox="1"/>
          <p:nvPr/>
        </p:nvSpPr>
        <p:spPr>
          <a:xfrm>
            <a:off x="791432" y="1504071"/>
            <a:ext cx="7183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Kernel frequently uses function pointer to call real driver implementation</a:t>
            </a:r>
            <a:endParaRPr lang="en-US" sz="1600" dirty="0">
              <a:solidFill>
                <a:srgbClr val="80008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41A8B-AF25-F74A-B411-DF0DB5335844}"/>
              </a:ext>
            </a:extLst>
          </p:cNvPr>
          <p:cNvSpPr txBox="1"/>
          <p:nvPr/>
        </p:nvSpPr>
        <p:spPr>
          <a:xfrm>
            <a:off x="791432" y="1083175"/>
            <a:ext cx="482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115K</a:t>
            </a:r>
            <a:r>
              <a:rPr lang="en-US" sz="1800" dirty="0"/>
              <a:t> indirect </a:t>
            </a:r>
            <a:r>
              <a:rPr lang="en-US" sz="1800" dirty="0" err="1"/>
              <a:t>callsites</a:t>
            </a:r>
            <a:r>
              <a:rPr lang="en-US" sz="1800" dirty="0"/>
              <a:t> in Linux Kernel v4.18.5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BB2EC9-6CB1-D34F-9BED-AA098E41D47C}"/>
              </a:ext>
            </a:extLst>
          </p:cNvPr>
          <p:cNvSpPr txBox="1"/>
          <p:nvPr/>
        </p:nvSpPr>
        <p:spPr>
          <a:xfrm>
            <a:off x="1300884" y="2470772"/>
            <a:ext cx="2387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write_iter</a:t>
            </a:r>
            <a:endParaRPr lang="en-US" sz="1600" dirty="0">
              <a:solidFill>
                <a:schemeClr val="tx1"/>
              </a:solidFill>
              <a:latin typeface="+mn-lt"/>
              <a:cs typeface="Courier New" panose="02070309020205020404" pitchFamily="49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7F654A-CA38-EB42-835C-0CFB973BE397}"/>
              </a:ext>
            </a:extLst>
          </p:cNvPr>
          <p:cNvSpPr txBox="1"/>
          <p:nvPr/>
        </p:nvSpPr>
        <p:spPr>
          <a:xfrm>
            <a:off x="1281612" y="3388172"/>
            <a:ext cx="24262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ext4_file_write_iter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btrfs_file_write_iter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cifs_file_write_iter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nfs_file_write</a:t>
            </a:r>
            <a:endParaRPr lang="en-US" sz="1600" dirty="0"/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CABBC90E-EC89-6C4B-A898-AD295AA1FE7A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 rot="5400000">
            <a:off x="2205327" y="3098749"/>
            <a:ext cx="578846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19DA9F-16F7-0A42-B26C-71739CBD5172}"/>
              </a:ext>
            </a:extLst>
          </p:cNvPr>
          <p:cNvGrpSpPr/>
          <p:nvPr/>
        </p:nvGrpSpPr>
        <p:grpSpPr>
          <a:xfrm>
            <a:off x="6863463" y="4749040"/>
            <a:ext cx="1628269" cy="307777"/>
            <a:chOff x="7033380" y="3446826"/>
            <a:chExt cx="1628269" cy="307777"/>
          </a:xfrm>
        </p:grpSpPr>
        <p:cxnSp>
          <p:nvCxnSpPr>
            <p:cNvPr id="18" name="Elbow Connector 27">
              <a:extLst>
                <a:ext uri="{FF2B5EF4-FFF2-40B4-BE49-F238E27FC236}">
                  <a16:creationId xmlns:a16="http://schemas.microsoft.com/office/drawing/2014/main" id="{5BD3F3E7-A69F-7B48-8885-D93374E3A2C5}"/>
                </a:ext>
              </a:extLst>
            </p:cNvPr>
            <p:cNvCxnSpPr>
              <a:cxnSpLocks/>
            </p:cNvCxnSpPr>
            <p:nvPr/>
          </p:nvCxnSpPr>
          <p:spPr>
            <a:xfrm>
              <a:off x="7033380" y="3600714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F891DE-FAB7-FF45-897E-ADB99541F171}"/>
                </a:ext>
              </a:extLst>
            </p:cNvPr>
            <p:cNvSpPr txBox="1"/>
            <p:nvPr/>
          </p:nvSpPr>
          <p:spPr>
            <a:xfrm>
              <a:off x="7531211" y="3446826"/>
              <a:ext cx="113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Indirect Call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CC2E9E3-127C-B34B-8DEC-B42487D1B006}"/>
              </a:ext>
            </a:extLst>
          </p:cNvPr>
          <p:cNvSpPr txBox="1"/>
          <p:nvPr/>
        </p:nvSpPr>
        <p:spPr>
          <a:xfrm>
            <a:off x="1300884" y="2067782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VFS layer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6E7A54-9753-314B-BE17-1BEEE9571DCB}"/>
              </a:ext>
            </a:extLst>
          </p:cNvPr>
          <p:cNvSpPr txBox="1"/>
          <p:nvPr/>
        </p:nvSpPr>
        <p:spPr>
          <a:xfrm>
            <a:off x="5295512" y="2062095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Network Layer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22835B-33B5-C747-BB9E-7CCF6298E32A}"/>
              </a:ext>
            </a:extLst>
          </p:cNvPr>
          <p:cNvSpPr txBox="1"/>
          <p:nvPr/>
        </p:nvSpPr>
        <p:spPr>
          <a:xfrm>
            <a:off x="5295512" y="2442648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sk</a:t>
            </a:r>
            <a:r>
              <a:rPr lang="en-US" sz="1600" dirty="0"/>
              <a:t>-&gt;</a:t>
            </a:r>
            <a:r>
              <a:rPr lang="en-US" sz="1600" dirty="0" err="1"/>
              <a:t>sk_prot</a:t>
            </a:r>
            <a:r>
              <a:rPr lang="en-US" sz="1600" dirty="0"/>
              <a:t>-&gt;</a:t>
            </a:r>
            <a:r>
              <a:rPr lang="en-US" sz="1600" dirty="0" err="1"/>
              <a:t>sendmsg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4B46DA-28A3-D94B-B384-1EA824C5DC82}"/>
              </a:ext>
            </a:extLst>
          </p:cNvPr>
          <p:cNvSpPr txBox="1"/>
          <p:nvPr/>
        </p:nvSpPr>
        <p:spPr>
          <a:xfrm>
            <a:off x="5284290" y="3367097"/>
            <a:ext cx="2295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ipv4 </a:t>
            </a:r>
            <a:r>
              <a:rPr lang="en-US" sz="1600" dirty="0" err="1"/>
              <a:t>inet_send_msg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ipv6 </a:t>
            </a:r>
            <a:r>
              <a:rPr lang="en-US" sz="1600" dirty="0" err="1"/>
              <a:t>inet_send_msg</a:t>
            </a:r>
            <a:endParaRPr lang="en-US" sz="1600" dirty="0"/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6D91165A-6E5F-A745-85E4-3A795BA42099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rot="5400000">
            <a:off x="6139255" y="3074149"/>
            <a:ext cx="585895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35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40F6DD8-3B72-1D40-81F7-02334E73D72D}"/>
              </a:ext>
            </a:extLst>
          </p:cNvPr>
          <p:cNvSpPr/>
          <p:nvPr/>
        </p:nvSpPr>
        <p:spPr>
          <a:xfrm>
            <a:off x="1259251" y="2457445"/>
            <a:ext cx="57683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432FF"/>
                </a:solidFill>
              </a:rPr>
              <a:t>ssize_t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Write </a:t>
            </a:r>
            <a:r>
              <a:rPr lang="en-US" sz="1600" dirty="0">
                <a:solidFill>
                  <a:schemeClr val="tx1"/>
                </a:solidFill>
              </a:rPr>
              <a:t>(</a:t>
            </a:r>
            <a:r>
              <a:rPr lang="en-US" sz="1600" b="1" dirty="0">
                <a:solidFill>
                  <a:srgbClr val="FF0000"/>
                </a:solidFill>
              </a:rPr>
              <a:t>struct file *, char __user *, </a:t>
            </a:r>
            <a:r>
              <a:rPr lang="en-US" sz="1600" b="1" dirty="0" err="1">
                <a:solidFill>
                  <a:srgbClr val="FF0000"/>
                </a:solidFill>
              </a:rPr>
              <a:t>size_t</a:t>
            </a:r>
            <a:r>
              <a:rPr lang="en-US" sz="1600" b="1" dirty="0">
                <a:solidFill>
                  <a:srgbClr val="FF0000"/>
                </a:solidFill>
              </a:rPr>
              <a:t> , </a:t>
            </a:r>
            <a:r>
              <a:rPr lang="en-US" sz="1600" b="1" dirty="0" err="1">
                <a:solidFill>
                  <a:srgbClr val="FF0000"/>
                </a:solidFill>
              </a:rPr>
              <a:t>loff_t</a:t>
            </a:r>
            <a:r>
              <a:rPr lang="en-US" sz="1600" b="1" dirty="0">
                <a:solidFill>
                  <a:srgbClr val="FF0000"/>
                </a:solidFill>
              </a:rPr>
              <a:t> *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A650EC-050D-0641-88BB-70D7913ABE7B}"/>
              </a:ext>
            </a:extLst>
          </p:cNvPr>
          <p:cNvSpPr/>
          <p:nvPr/>
        </p:nvSpPr>
        <p:spPr>
          <a:xfrm>
            <a:off x="1259251" y="2795999"/>
            <a:ext cx="60871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0432FF"/>
                </a:solidFill>
              </a:rPr>
              <a:t>ssize_t</a:t>
            </a:r>
            <a:r>
              <a:rPr lang="en-US" sz="1600" dirty="0"/>
              <a:t> </a:t>
            </a:r>
            <a:r>
              <a:rPr lang="en-US" sz="1600" b="1" dirty="0"/>
              <a:t>Read</a:t>
            </a:r>
            <a:r>
              <a:rPr lang="en-US" sz="1600" dirty="0"/>
              <a:t> (</a:t>
            </a:r>
            <a:r>
              <a:rPr lang="en-US" sz="1600" b="1" dirty="0">
                <a:solidFill>
                  <a:srgbClr val="FF0000"/>
                </a:solidFill>
              </a:rPr>
              <a:t>struct file *, char __user *, </a:t>
            </a:r>
            <a:r>
              <a:rPr lang="en-US" sz="1600" b="1" dirty="0" err="1">
                <a:solidFill>
                  <a:srgbClr val="FF0000"/>
                </a:solidFill>
              </a:rPr>
              <a:t>size_t</a:t>
            </a:r>
            <a:r>
              <a:rPr lang="en-US" sz="1600" b="1" dirty="0">
                <a:solidFill>
                  <a:srgbClr val="FF0000"/>
                </a:solidFill>
              </a:rPr>
              <a:t> , </a:t>
            </a:r>
            <a:r>
              <a:rPr lang="en-US" sz="1600" b="1" dirty="0" err="1">
                <a:solidFill>
                  <a:srgbClr val="FF0000"/>
                </a:solidFill>
              </a:rPr>
              <a:t>loff_t</a:t>
            </a:r>
            <a:r>
              <a:rPr lang="en-US" sz="1600" b="1" dirty="0">
                <a:solidFill>
                  <a:srgbClr val="FF0000"/>
                </a:solidFill>
              </a:rPr>
              <a:t> *</a:t>
            </a:r>
            <a:r>
              <a:rPr lang="en-US" sz="1600" dirty="0"/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935666-435A-8D4A-B57A-B01AA5C44AFA}"/>
              </a:ext>
            </a:extLst>
          </p:cNvPr>
          <p:cNvSpPr txBox="1"/>
          <p:nvPr/>
        </p:nvSpPr>
        <p:spPr>
          <a:xfrm>
            <a:off x="772160" y="497840"/>
            <a:ext cx="6574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Challenge 1: No Precise and Scalable Solution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24373-96AE-7D43-9A46-8463BB6A728F}"/>
              </a:ext>
            </a:extLst>
          </p:cNvPr>
          <p:cNvSpPr txBox="1"/>
          <p:nvPr/>
        </p:nvSpPr>
        <p:spPr>
          <a:xfrm>
            <a:off x="772160" y="982309"/>
            <a:ext cx="5878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Typed based approach (function signature) – imprecise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AAC6F9-561E-FD45-8F87-FF3D5F39DA76}"/>
              </a:ext>
            </a:extLst>
          </p:cNvPr>
          <p:cNvSpPr txBox="1"/>
          <p:nvPr/>
        </p:nvSpPr>
        <p:spPr>
          <a:xfrm>
            <a:off x="772160" y="1286411"/>
            <a:ext cx="36359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ssize_t</a:t>
            </a:r>
            <a:r>
              <a:rPr lang="en-US" sz="1600" dirty="0"/>
              <a:t> __</a:t>
            </a:r>
            <a:r>
              <a:rPr lang="en-US" sz="1600" dirty="0" err="1"/>
              <a:t>vfs_write</a:t>
            </a:r>
            <a:r>
              <a:rPr lang="en-US" sz="1600" dirty="0"/>
              <a:t>(struct file* file,…)</a:t>
            </a:r>
          </a:p>
          <a:p>
            <a:r>
              <a:rPr lang="en-US" sz="1600" dirty="0"/>
              <a:t>{</a:t>
            </a:r>
          </a:p>
          <a:p>
            <a:r>
              <a:rPr lang="en-US" sz="1600" dirty="0"/>
              <a:t>    file-&gt;</a:t>
            </a:r>
            <a:r>
              <a:rPr lang="en-US" sz="1600" dirty="0" err="1"/>
              <a:t>f_op</a:t>
            </a:r>
            <a:r>
              <a:rPr lang="en-US" sz="1600" dirty="0"/>
              <a:t>-&gt;write(file, p, count, </a:t>
            </a:r>
            <a:r>
              <a:rPr lang="en-US" sz="1600" dirty="0" err="1"/>
              <a:t>pos</a:t>
            </a:r>
            <a:r>
              <a:rPr lang="en-US" sz="1600" dirty="0"/>
              <a:t>);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91CF9-A07C-6E47-AE39-645EDFA4C1F6}"/>
              </a:ext>
            </a:extLst>
          </p:cNvPr>
          <p:cNvSpPr txBox="1"/>
          <p:nvPr/>
        </p:nvSpPr>
        <p:spPr>
          <a:xfrm>
            <a:off x="772160" y="3484095"/>
            <a:ext cx="44999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Advanced pointer analysis: not scalable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1A7897-9AF9-C148-814D-517AD1C29A1C}"/>
              </a:ext>
            </a:extLst>
          </p:cNvPr>
          <p:cNvSpPr txBox="1"/>
          <p:nvPr/>
        </p:nvSpPr>
        <p:spPr>
          <a:xfrm>
            <a:off x="1064076" y="4067586"/>
            <a:ext cx="4411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They do not scale for Linux kernel (~16 </a:t>
            </a:r>
            <a:r>
              <a:rPr lang="en-US" sz="1600" dirty="0" err="1"/>
              <a:t>MLoC</a:t>
            </a:r>
            <a:r>
              <a:rPr lang="en-US" sz="1600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2643D4-8E2F-084E-BD38-52639D736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68" y="2448831"/>
            <a:ext cx="388883" cy="396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AEBC5A-F9CF-CE4D-8A2C-0F523E3B04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14" y="2808261"/>
            <a:ext cx="388883" cy="4038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B06C816-87AE-9945-9DCD-03F60931F46B}"/>
              </a:ext>
            </a:extLst>
          </p:cNvPr>
          <p:cNvSpPr/>
          <p:nvPr/>
        </p:nvSpPr>
        <p:spPr>
          <a:xfrm>
            <a:off x="2109620" y="1798062"/>
            <a:ext cx="2298471" cy="3269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DC833D-A5DD-6E43-A036-AC91A64E099E}"/>
              </a:ext>
            </a:extLst>
          </p:cNvPr>
          <p:cNvSpPr txBox="1"/>
          <p:nvPr/>
        </p:nvSpPr>
        <p:spPr>
          <a:xfrm>
            <a:off x="1064076" y="3770110"/>
            <a:ext cx="5197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SVF</a:t>
            </a:r>
            <a:r>
              <a:rPr lang="en-US" sz="1600" b="1" baseline="30000" dirty="0"/>
              <a:t>2</a:t>
            </a:r>
            <a:r>
              <a:rPr lang="en-US" sz="1600" b="1" dirty="0"/>
              <a:t>(used by K-Miner</a:t>
            </a:r>
            <a:r>
              <a:rPr lang="en-US" sz="1600" b="1" baseline="30000" dirty="0"/>
              <a:t>1</a:t>
            </a:r>
            <a:r>
              <a:rPr lang="en-US" sz="1600" b="1" dirty="0"/>
              <a:t>,a static tool kernel analysis)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18CD78-2E94-D748-ADAE-4A1518B8B347}"/>
              </a:ext>
            </a:extLst>
          </p:cNvPr>
          <p:cNvSpPr txBox="1"/>
          <p:nvPr/>
        </p:nvSpPr>
        <p:spPr>
          <a:xfrm>
            <a:off x="4988379" y="4812290"/>
            <a:ext cx="39830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/>
              <a:t>K-Miner: Gens, David, et al. "K-Miner: Uncovering Memory Corruption in Linux." NDSS. 2018.</a:t>
            </a:r>
          </a:p>
          <a:p>
            <a:r>
              <a:rPr lang="en-US" sz="500" dirty="0"/>
              <a:t>SVF: Sui, </a:t>
            </a:r>
            <a:r>
              <a:rPr lang="en-US" sz="500" dirty="0" err="1"/>
              <a:t>Yulei</a:t>
            </a:r>
            <a:r>
              <a:rPr lang="en-US" sz="500" dirty="0"/>
              <a:t>, and Jingling </a:t>
            </a:r>
            <a:r>
              <a:rPr lang="en-US" sz="500" dirty="0" err="1"/>
              <a:t>Xue</a:t>
            </a:r>
            <a:r>
              <a:rPr lang="en-US" sz="500" dirty="0"/>
              <a:t>. "On-demand strong update analysis via value-flow refinement." Proceedings of the 2016 24th ACM SIGSOFT international symposium on foundations of software engineering. ACM, 2016.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E3F0B-95E4-A541-9587-EAA7A83E57F6}"/>
              </a:ext>
            </a:extLst>
          </p:cNvPr>
          <p:cNvSpPr txBox="1"/>
          <p:nvPr/>
        </p:nvSpPr>
        <p:spPr>
          <a:xfrm>
            <a:off x="1064076" y="4375363"/>
            <a:ext cx="5963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Can be applied to a smaller codebase, which harms soundness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6E723-B236-C84F-B35E-8CFAF365ED5B}"/>
              </a:ext>
            </a:extLst>
          </p:cNvPr>
          <p:cNvSpPr txBox="1"/>
          <p:nvPr/>
        </p:nvSpPr>
        <p:spPr>
          <a:xfrm>
            <a:off x="0" y="3913697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769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3" grpId="0"/>
      <p:bldP spid="31" grpId="0"/>
      <p:bldP spid="5" grpId="0"/>
      <p:bldP spid="6" grpId="0"/>
      <p:bldP spid="17" grpId="0" animBg="1"/>
      <p:bldP spid="1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687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Challenge 2: Three Other Things We Don’t Know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D689CE-E675-5B42-B507-E34B7B47246C}"/>
              </a:ext>
            </a:extLst>
          </p:cNvPr>
          <p:cNvSpPr txBox="1"/>
          <p:nvPr/>
        </p:nvSpPr>
        <p:spPr>
          <a:xfrm>
            <a:off x="1173645" y="1158517"/>
            <a:ext cx="1457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write(“new”)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F0BEB6-81B8-184E-9DDF-BF522348850C}"/>
              </a:ext>
            </a:extLst>
          </p:cNvPr>
          <p:cNvSpPr txBox="1"/>
          <p:nvPr/>
        </p:nvSpPr>
        <p:spPr>
          <a:xfrm>
            <a:off x="994221" y="1773248"/>
            <a:ext cx="1841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SyS_write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(“new”)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EFFE4-0F3D-9E46-A483-AC1C94B7F861}"/>
              </a:ext>
            </a:extLst>
          </p:cNvPr>
          <p:cNvSpPr txBox="1"/>
          <p:nvPr/>
        </p:nvSpPr>
        <p:spPr>
          <a:xfrm>
            <a:off x="1383305" y="2427809"/>
            <a:ext cx="103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vfs_write</a:t>
            </a:r>
            <a:endParaRPr lang="en-US" sz="16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EABA56-9B20-4F4A-88D3-52802CA4EBCC}"/>
              </a:ext>
            </a:extLst>
          </p:cNvPr>
          <p:cNvSpPr txBox="1"/>
          <p:nvPr/>
        </p:nvSpPr>
        <p:spPr>
          <a:xfrm>
            <a:off x="1061202" y="3540617"/>
            <a:ext cx="1682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file-&gt;</a:t>
            </a:r>
            <a:r>
              <a:rPr lang="en-US" sz="1600" dirty="0" err="1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f_op</a:t>
            </a:r>
            <a:r>
              <a:rPr lang="en-US" sz="1600" dirty="0">
                <a:solidFill>
                  <a:schemeClr val="tx1"/>
                </a:solidFill>
                <a:latin typeface="+mn-lt"/>
                <a:cs typeface="Courier New" panose="02070309020205020404" pitchFamily="49" charset="0"/>
              </a:rPr>
              <a:t>-&gt;write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C9E4A5-9D22-7041-9380-C7B1E5A51C41}"/>
              </a:ext>
            </a:extLst>
          </p:cNvPr>
          <p:cNvSpPr/>
          <p:nvPr/>
        </p:nvSpPr>
        <p:spPr>
          <a:xfrm>
            <a:off x="716788" y="3032786"/>
            <a:ext cx="2371162" cy="338554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security_file_permission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3DF214-E224-B046-B7C6-8A6B9DCCBFBA}"/>
              </a:ext>
            </a:extLst>
          </p:cNvPr>
          <p:cNvSpPr txBox="1"/>
          <p:nvPr/>
        </p:nvSpPr>
        <p:spPr>
          <a:xfrm>
            <a:off x="3189789" y="4691068"/>
            <a:ext cx="2273379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432FF"/>
                </a:solidFill>
              </a:rPr>
              <a:t>set_task_comm</a:t>
            </a:r>
            <a:r>
              <a:rPr lang="en-US" sz="1600" dirty="0">
                <a:solidFill>
                  <a:srgbClr val="0432FF"/>
                </a:solidFill>
              </a:rPr>
              <a:t>(“new”)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760D78-84D3-AB4B-9CB3-577850B6655F}"/>
              </a:ext>
            </a:extLst>
          </p:cNvPr>
          <p:cNvSpPr txBox="1"/>
          <p:nvPr/>
        </p:nvSpPr>
        <p:spPr>
          <a:xfrm>
            <a:off x="925240" y="4233562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comm_write</a:t>
            </a:r>
            <a:r>
              <a:rPr lang="en-US" sz="1600" dirty="0"/>
              <a:t>(“new”)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156A1A7C-7E37-AD4B-BD74-2BA3D3D6B342}"/>
              </a:ext>
            </a:extLst>
          </p:cNvPr>
          <p:cNvCxnSpPr>
            <a:cxnSpLocks/>
            <a:stCxn id="12" idx="2"/>
            <a:endCxn id="13" idx="0"/>
          </p:cNvCxnSpPr>
          <p:nvPr/>
        </p:nvCxnSpPr>
        <p:spPr>
          <a:xfrm rot="16200000" flipH="1">
            <a:off x="1770603" y="1628841"/>
            <a:ext cx="276177" cy="1263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50142812-88C8-844B-9AE5-910AE69D6904}"/>
              </a:ext>
            </a:extLst>
          </p:cNvPr>
          <p:cNvCxnSpPr>
            <a:cxnSpLocks/>
            <a:stCxn id="13" idx="2"/>
            <a:endCxn id="14" idx="0"/>
          </p:cNvCxnSpPr>
          <p:nvPr/>
        </p:nvCxnSpPr>
        <p:spPr>
          <a:xfrm rot="5400000">
            <a:off x="1750687" y="2263486"/>
            <a:ext cx="316007" cy="1263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B2F519D3-2D96-9044-9EA6-F9B876215848}"/>
              </a:ext>
            </a:extLst>
          </p:cNvPr>
          <p:cNvCxnSpPr>
            <a:cxnSpLocks/>
            <a:stCxn id="14" idx="2"/>
            <a:endCxn id="19" idx="0"/>
          </p:cNvCxnSpPr>
          <p:nvPr/>
        </p:nvCxnSpPr>
        <p:spPr>
          <a:xfrm rot="5400000">
            <a:off x="1769159" y="2899573"/>
            <a:ext cx="266423" cy="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17F837C4-FB9B-8748-A52D-F8ACCD000EA6}"/>
              </a:ext>
            </a:extLst>
          </p:cNvPr>
          <p:cNvCxnSpPr>
            <a:cxnSpLocks/>
            <a:stCxn id="19" idx="2"/>
            <a:endCxn id="15" idx="0"/>
          </p:cNvCxnSpPr>
          <p:nvPr/>
        </p:nvCxnSpPr>
        <p:spPr>
          <a:xfrm rot="5400000">
            <a:off x="1817731" y="3455978"/>
            <a:ext cx="169277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485ACBF1-FEE7-A64E-A5D1-A36D9EDF57CF}"/>
              </a:ext>
            </a:extLst>
          </p:cNvPr>
          <p:cNvCxnSpPr>
            <a:cxnSpLocks/>
            <a:stCxn id="15" idx="2"/>
            <a:endCxn id="21" idx="0"/>
          </p:cNvCxnSpPr>
          <p:nvPr/>
        </p:nvCxnSpPr>
        <p:spPr>
          <a:xfrm rot="5400000">
            <a:off x="1721999" y="4053191"/>
            <a:ext cx="354391" cy="63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114082B9-4A71-A347-A02D-B8F79B2CF0FC}"/>
              </a:ext>
            </a:extLst>
          </p:cNvPr>
          <p:cNvCxnSpPr>
            <a:cxnSpLocks/>
            <a:stCxn id="21" idx="3"/>
            <a:endCxn id="20" idx="0"/>
          </p:cNvCxnSpPr>
          <p:nvPr/>
        </p:nvCxnSpPr>
        <p:spPr>
          <a:xfrm>
            <a:off x="2866797" y="4402839"/>
            <a:ext cx="1459682" cy="28822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5E06820-8828-3E44-AE04-F9F7A7A24DF5}"/>
              </a:ext>
            </a:extLst>
          </p:cNvPr>
          <p:cNvSpPr txBox="1"/>
          <p:nvPr/>
        </p:nvSpPr>
        <p:spPr>
          <a:xfrm>
            <a:off x="6456067" y="4663217"/>
            <a:ext cx="1858201" cy="33855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432FF"/>
                </a:solidFill>
              </a:rPr>
              <a:t>Privileged function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CD500C-893D-4D4E-B335-494C7C2E99E2}"/>
              </a:ext>
            </a:extLst>
          </p:cNvPr>
          <p:cNvSpPr txBox="1"/>
          <p:nvPr/>
        </p:nvSpPr>
        <p:spPr>
          <a:xfrm>
            <a:off x="6454430" y="4233562"/>
            <a:ext cx="2566728" cy="338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Permission check function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D5E78F3-328C-284E-9804-68ECA32AA160}"/>
              </a:ext>
            </a:extLst>
          </p:cNvPr>
          <p:cNvGrpSpPr/>
          <p:nvPr/>
        </p:nvGrpSpPr>
        <p:grpSpPr>
          <a:xfrm>
            <a:off x="6441581" y="3503231"/>
            <a:ext cx="1764524" cy="338554"/>
            <a:chOff x="7033380" y="3446826"/>
            <a:chExt cx="1764524" cy="338554"/>
          </a:xfrm>
        </p:grpSpPr>
        <p:cxnSp>
          <p:nvCxnSpPr>
            <p:cNvPr id="37" name="Elbow Connector 27">
              <a:extLst>
                <a:ext uri="{FF2B5EF4-FFF2-40B4-BE49-F238E27FC236}">
                  <a16:creationId xmlns:a16="http://schemas.microsoft.com/office/drawing/2014/main" id="{A6ECC383-4534-E042-B403-71A47B9B5BE6}"/>
                </a:ext>
              </a:extLst>
            </p:cNvPr>
            <p:cNvCxnSpPr>
              <a:cxnSpLocks/>
            </p:cNvCxnSpPr>
            <p:nvPr/>
          </p:nvCxnSpPr>
          <p:spPr>
            <a:xfrm>
              <a:off x="7033380" y="3600714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7CCCA83-03F8-054D-975C-605E5D2537E7}"/>
                </a:ext>
              </a:extLst>
            </p:cNvPr>
            <p:cNvSpPr txBox="1"/>
            <p:nvPr/>
          </p:nvSpPr>
          <p:spPr>
            <a:xfrm>
              <a:off x="7531211" y="3446826"/>
              <a:ext cx="12666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Indirect Call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5C77B86-F53B-124F-B9F2-911D351DD2B4}"/>
              </a:ext>
            </a:extLst>
          </p:cNvPr>
          <p:cNvGrpSpPr/>
          <p:nvPr/>
        </p:nvGrpSpPr>
        <p:grpSpPr>
          <a:xfrm>
            <a:off x="6454430" y="3811008"/>
            <a:ext cx="1618109" cy="338554"/>
            <a:chOff x="7048273" y="3757522"/>
            <a:chExt cx="1618109" cy="338554"/>
          </a:xfrm>
        </p:grpSpPr>
        <p:cxnSp>
          <p:nvCxnSpPr>
            <p:cNvPr id="40" name="Elbow Connector 27">
              <a:extLst>
                <a:ext uri="{FF2B5EF4-FFF2-40B4-BE49-F238E27FC236}">
                  <a16:creationId xmlns:a16="http://schemas.microsoft.com/office/drawing/2014/main" id="{7B5E3ABA-8605-4740-9E39-AD99ABDB3D8C}"/>
                </a:ext>
              </a:extLst>
            </p:cNvPr>
            <p:cNvCxnSpPr>
              <a:cxnSpLocks/>
            </p:cNvCxnSpPr>
            <p:nvPr/>
          </p:nvCxnSpPr>
          <p:spPr>
            <a:xfrm>
              <a:off x="7048273" y="3920446"/>
              <a:ext cx="55749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6F267E-81C7-1A47-8F2C-4302CE9E391F}"/>
                </a:ext>
              </a:extLst>
            </p:cNvPr>
            <p:cNvSpPr txBox="1"/>
            <p:nvPr/>
          </p:nvSpPr>
          <p:spPr>
            <a:xfrm>
              <a:off x="7537547" y="3757522"/>
              <a:ext cx="11288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Direct Call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CC15488-8F26-2348-BAF2-477BD94B8E26}"/>
              </a:ext>
            </a:extLst>
          </p:cNvPr>
          <p:cNvSpPr txBox="1"/>
          <p:nvPr/>
        </p:nvSpPr>
        <p:spPr>
          <a:xfrm>
            <a:off x="3189789" y="1537758"/>
            <a:ext cx="4334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which function is permission check function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E332541-A197-4947-AD65-8B5586C055AD}"/>
              </a:ext>
            </a:extLst>
          </p:cNvPr>
          <p:cNvSpPr txBox="1"/>
          <p:nvPr/>
        </p:nvSpPr>
        <p:spPr>
          <a:xfrm>
            <a:off x="3189789" y="1899619"/>
            <a:ext cx="36263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which function is privileged function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002E72-05D4-9542-8762-D9DAEAF8B311}"/>
              </a:ext>
            </a:extLst>
          </p:cNvPr>
          <p:cNvSpPr txBox="1"/>
          <p:nvPr/>
        </p:nvSpPr>
        <p:spPr>
          <a:xfrm>
            <a:off x="3189789" y="2202023"/>
            <a:ext cx="433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which permission check function is needed for a privileged function</a:t>
            </a:r>
          </a:p>
        </p:txBody>
      </p:sp>
    </p:spTree>
    <p:extLst>
      <p:ext uri="{BB962C8B-B14F-4D97-AF65-F5344CB8AC3E}">
        <p14:creationId xmlns:p14="http://schemas.microsoft.com/office/powerpoint/2010/main" val="425268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set>
                                      <p:cBhvr>
                                        <p:cTn id="2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repeatCount="4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1FF86"/>
                                      </p:to>
                                    </p:animClr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6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5B77-0326-BF42-9B64-508C72A56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chemeClr val="tx1"/>
                </a:solidFill>
              </a:rPr>
              <a:t>9</a:t>
            </a:fld>
            <a:endParaRPr lang="en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30C-1223-A544-95E7-71942BB739D0}"/>
              </a:ext>
            </a:extLst>
          </p:cNvPr>
          <p:cNvSpPr txBox="1"/>
          <p:nvPr/>
        </p:nvSpPr>
        <p:spPr>
          <a:xfrm>
            <a:off x="772160" y="497840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tx1"/>
                </a:solidFill>
                <a:latin typeface="+mj-lt"/>
              </a:rPr>
              <a:t>PeX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Workflow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568F66-83AC-2F4A-ABB5-78FB9E3B0BD7}"/>
              </a:ext>
            </a:extLst>
          </p:cNvPr>
          <p:cNvSpPr/>
          <p:nvPr/>
        </p:nvSpPr>
        <p:spPr>
          <a:xfrm>
            <a:off x="1176517" y="1899219"/>
            <a:ext cx="1798487" cy="92699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KIRIN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Indirect Call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Pointer Analysis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322A7B-5DD1-C442-B6B8-FAD6EDE0B84D}"/>
              </a:ext>
            </a:extLst>
          </p:cNvPr>
          <p:cNvSpPr/>
          <p:nvPr/>
        </p:nvSpPr>
        <p:spPr>
          <a:xfrm>
            <a:off x="3775166" y="2148712"/>
            <a:ext cx="692332" cy="41967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ICFG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BA0956-CF4E-7244-999F-5BECDC9E7807}"/>
              </a:ext>
            </a:extLst>
          </p:cNvPr>
          <p:cNvSpPr/>
          <p:nvPr/>
        </p:nvSpPr>
        <p:spPr>
          <a:xfrm>
            <a:off x="5445699" y="1220374"/>
            <a:ext cx="1346367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Privileged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Function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58819C-F231-C140-929C-2A729643C52C}"/>
              </a:ext>
            </a:extLst>
          </p:cNvPr>
          <p:cNvSpPr/>
          <p:nvPr/>
        </p:nvSpPr>
        <p:spPr>
          <a:xfrm>
            <a:off x="5440935" y="2956869"/>
            <a:ext cx="1351131" cy="9889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Permission Check Wrapper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A2E8B8-9C86-0E45-89BD-3D74026C28AF}"/>
              </a:ext>
            </a:extLst>
          </p:cNvPr>
          <p:cNvSpPr/>
          <p:nvPr/>
        </p:nvSpPr>
        <p:spPr>
          <a:xfrm>
            <a:off x="7305117" y="2094698"/>
            <a:ext cx="1441691" cy="7315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Permission Check Error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cs typeface="times" panose="02020603050405020304" pitchFamily="18" charset="0"/>
              </a:rPr>
              <a:t>Detection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9FC68-4523-4C44-B2C8-7124A87FF47B}"/>
              </a:ext>
            </a:extLst>
          </p:cNvPr>
          <p:cNvSpPr txBox="1"/>
          <p:nvPr/>
        </p:nvSpPr>
        <p:spPr>
          <a:xfrm>
            <a:off x="38732" y="1943048"/>
            <a:ext cx="833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Kernel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Source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(IR)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25E381-E505-494A-8A5C-095136283F73}"/>
              </a:ext>
            </a:extLst>
          </p:cNvPr>
          <p:cNvCxnSpPr>
            <a:cxnSpLocks/>
            <a:stCxn id="13" idx="3"/>
            <a:endCxn id="6" idx="1"/>
          </p:cNvCxnSpPr>
          <p:nvPr/>
        </p:nvCxnSpPr>
        <p:spPr>
          <a:xfrm>
            <a:off x="872615" y="2358547"/>
            <a:ext cx="303902" cy="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CE3FF990-45D7-094B-A77D-D12CBCC40F03}"/>
              </a:ext>
            </a:extLst>
          </p:cNvPr>
          <p:cNvSpPr txBox="1"/>
          <p:nvPr/>
        </p:nvSpPr>
        <p:spPr>
          <a:xfrm>
            <a:off x="1437606" y="2981981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Challenge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97AE8AB-4F87-D949-A34B-48E39AC5C39A}"/>
              </a:ext>
            </a:extLst>
          </p:cNvPr>
          <p:cNvSpPr txBox="1"/>
          <p:nvPr/>
        </p:nvSpPr>
        <p:spPr>
          <a:xfrm>
            <a:off x="5440935" y="4184407"/>
            <a:ext cx="1276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+mn-lt"/>
              </a:rPr>
              <a:t>Challenge 2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D5AC40-4032-4445-935A-C94F88F2A1AB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2975004" y="2358547"/>
            <a:ext cx="800162" cy="41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510E5888-54F1-484D-A209-84AAC1CCF8F8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4467498" y="1586134"/>
            <a:ext cx="978201" cy="77241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0BC7EDA5-67F1-334F-ADAA-128B3DD6FD4A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4467498" y="2358547"/>
            <a:ext cx="973437" cy="1092793"/>
          </a:xfrm>
          <a:prstGeom prst="bent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7120E949-1351-764D-82CB-2465B1F6CE0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>
            <a:off x="6792066" y="1586134"/>
            <a:ext cx="513051" cy="87432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F6B4F23A-9CDE-C441-AD56-96C9F47F57F8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6792066" y="2460458"/>
            <a:ext cx="513051" cy="99088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371650F-3C98-1442-BFB6-4953BD1B8326}"/>
              </a:ext>
            </a:extLst>
          </p:cNvPr>
          <p:cNvCxnSpPr>
            <a:cxnSpLocks/>
            <a:stCxn id="59" idx="3"/>
          </p:cNvCxnSpPr>
          <p:nvPr/>
        </p:nvCxnSpPr>
        <p:spPr>
          <a:xfrm>
            <a:off x="5102478" y="3698575"/>
            <a:ext cx="33715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1E6581F1-1EF9-1447-94B6-4DA701676978}"/>
              </a:ext>
            </a:extLst>
          </p:cNvPr>
          <p:cNvSpPr txBox="1"/>
          <p:nvPr/>
        </p:nvSpPr>
        <p:spPr>
          <a:xfrm>
            <a:off x="2747346" y="3436965"/>
            <a:ext cx="23551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Permission check functions</a:t>
            </a:r>
          </a:p>
          <a:p>
            <a:pPr algn="ctr"/>
            <a:r>
              <a:rPr lang="en-US" dirty="0"/>
              <a:t>provided by user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B02F372E-91B3-B547-BEEB-0CDB65775462}"/>
              </a:ext>
            </a:extLst>
          </p:cNvPr>
          <p:cNvCxnSpPr/>
          <p:nvPr/>
        </p:nvCxnSpPr>
        <p:spPr>
          <a:xfrm>
            <a:off x="8025962" y="2838878"/>
            <a:ext cx="0" cy="12249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F3F1110-F6B0-1547-9F30-3CAD2DC93E96}"/>
              </a:ext>
            </a:extLst>
          </p:cNvPr>
          <p:cNvSpPr txBox="1"/>
          <p:nvPr/>
        </p:nvSpPr>
        <p:spPr>
          <a:xfrm>
            <a:off x="7480780" y="4063799"/>
            <a:ext cx="1090363" cy="307777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Bug Report</a:t>
            </a:r>
          </a:p>
        </p:txBody>
      </p:sp>
    </p:spTree>
    <p:extLst>
      <p:ext uri="{BB962C8B-B14F-4D97-AF65-F5344CB8AC3E}">
        <p14:creationId xmlns:p14="http://schemas.microsoft.com/office/powerpoint/2010/main" val="27765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3A8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F0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{4398E3B0-5CB5-5346-BEAC-5F554D863A3A}tf10001072</Template>
  <TotalTime>12649</TotalTime>
  <Words>3501</Words>
  <Application>Microsoft Macintosh PowerPoint</Application>
  <PresentationFormat>On-screen Show (16:9)</PresentationFormat>
  <Paragraphs>571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Courier New</vt:lpstr>
      <vt:lpstr>times</vt:lpstr>
      <vt:lpstr>Times New Roman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2465</cp:revision>
  <dcterms:modified xsi:type="dcterms:W3CDTF">2019-08-15T23:17:16Z</dcterms:modified>
</cp:coreProperties>
</file>