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95" r:id="rId3"/>
    <p:sldId id="265" r:id="rId4"/>
    <p:sldId id="296" r:id="rId5"/>
    <p:sldId id="261" r:id="rId6"/>
    <p:sldId id="298" r:id="rId7"/>
    <p:sldId id="260" r:id="rId8"/>
    <p:sldId id="297" r:id="rId9"/>
    <p:sldId id="288" r:id="rId10"/>
    <p:sldId id="299" r:id="rId11"/>
    <p:sldId id="300" r:id="rId12"/>
    <p:sldId id="303" r:id="rId13"/>
    <p:sldId id="301" r:id="rId14"/>
    <p:sldId id="270" r:id="rId15"/>
    <p:sldId id="272" r:id="rId16"/>
    <p:sldId id="287" r:id="rId17"/>
    <p:sldId id="275" r:id="rId18"/>
    <p:sldId id="273" r:id="rId19"/>
    <p:sldId id="274" r:id="rId20"/>
    <p:sldId id="262" r:id="rId21"/>
    <p:sldId id="302" r:id="rId22"/>
    <p:sldId id="286" r:id="rId23"/>
    <p:sldId id="284" r:id="rId24"/>
    <p:sldId id="285" r:id="rId25"/>
    <p:sldId id="294" r:id="rId26"/>
    <p:sldId id="258" r:id="rId27"/>
    <p:sldId id="276" r:id="rId28"/>
    <p:sldId id="278" r:id="rId29"/>
    <p:sldId id="283" r:id="rId30"/>
    <p:sldId id="289" r:id="rId31"/>
    <p:sldId id="290" r:id="rId32"/>
    <p:sldId id="281" r:id="rId33"/>
    <p:sldId id="282" r:id="rId34"/>
    <p:sldId id="291" r:id="rId35"/>
    <p:sldId id="292" r:id="rId36"/>
    <p:sldId id="293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96FF"/>
    <a:srgbClr val="FFC200"/>
    <a:srgbClr val="FFC100"/>
    <a:srgbClr val="ED7D31"/>
    <a:srgbClr val="FC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/>
    <p:restoredTop sz="84135"/>
  </p:normalViewPr>
  <p:slideViewPr>
    <p:cSldViewPr snapToGrid="0" snapToObjects="1">
      <p:cViewPr varScale="1">
        <p:scale>
          <a:sx n="119" d="100"/>
          <a:sy n="119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zto\Desktop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zto\work\bogo\data\data-figure-ex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zto\work\bogo\data\data-figure-ex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501-E849-A0A7-D98B1087C4E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01-E849-A0A7-D98B1087C4EF}"/>
              </c:ext>
            </c:extLst>
          </c:dPt>
          <c:dLbls>
            <c:dLbl>
              <c:idx val="1"/>
              <c:layout>
                <c:manualLayout>
                  <c:x val="0.27921324133613323"/>
                  <c:y val="-4.741464178440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01-E849-A0A7-D98B1087C4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Sheet2!$L$19:$L$20</c:f>
              <c:strCache>
                <c:ptCount val="2"/>
                <c:pt idx="0">
                  <c:v>Other</c:v>
                </c:pt>
                <c:pt idx="1">
                  <c:v>Use After Free</c:v>
                </c:pt>
              </c:strCache>
            </c:strRef>
          </c:cat>
          <c:val>
            <c:numRef>
              <c:f>Sheet2!$M$19:$M$20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01-E849-A0A7-D98B1087C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1984469141457"/>
          <c:y val="7.4953703703703703E-2"/>
          <c:w val="0.88609249768287257"/>
          <c:h val="0.4310094907407406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Overhead!$E$32</c:f>
              <c:strCache>
                <c:ptCount val="1"/>
                <c:pt idx="0">
                  <c:v>DangSan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Overhead!$A$33:$A$52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Overhead!$E$33:$E$52</c:f>
              <c:numCache>
                <c:formatCode>General</c:formatCode>
                <c:ptCount val="20"/>
                <c:pt idx="0">
                  <c:v>1.67</c:v>
                </c:pt>
                <c:pt idx="1">
                  <c:v>1.03</c:v>
                </c:pt>
                <c:pt idx="2">
                  <c:v>1.87</c:v>
                </c:pt>
                <c:pt idx="3">
                  <c:v>1.25</c:v>
                </c:pt>
                <c:pt idx="4">
                  <c:v>1.2</c:v>
                </c:pt>
                <c:pt idx="5">
                  <c:v>1.1000000000000001</c:v>
                </c:pt>
                <c:pt idx="6">
                  <c:v>1.07</c:v>
                </c:pt>
                <c:pt idx="7">
                  <c:v>1.01</c:v>
                </c:pt>
                <c:pt idx="8">
                  <c:v>0.99</c:v>
                </c:pt>
                <c:pt idx="9">
                  <c:v>1.01</c:v>
                </c:pt>
                <c:pt idx="10">
                  <c:v>2.2400000000000002</c:v>
                </c:pt>
                <c:pt idx="11">
                  <c:v>1.01</c:v>
                </c:pt>
                <c:pt idx="12">
                  <c:v>1.3</c:v>
                </c:pt>
                <c:pt idx="13">
                  <c:v>1.1100000000000001</c:v>
                </c:pt>
                <c:pt idx="14">
                  <c:v>1.39</c:v>
                </c:pt>
                <c:pt idx="15">
                  <c:v>7.72</c:v>
                </c:pt>
                <c:pt idx="16">
                  <c:v>1.51</c:v>
                </c:pt>
                <c:pt idx="17">
                  <c:v>1.03</c:v>
                </c:pt>
                <c:pt idx="18">
                  <c:v>2.19</c:v>
                </c:pt>
                <c:pt idx="19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A8-D647-8040-66DD2C96ED84}"/>
            </c:ext>
          </c:extLst>
        </c:ser>
        <c:ser>
          <c:idx val="0"/>
          <c:order val="1"/>
          <c:tx>
            <c:strRef>
              <c:f>Overhead!$B$32</c:f>
              <c:strCache>
                <c:ptCount val="1"/>
                <c:pt idx="0">
                  <c:v>llvm-mpx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Overhead!$A$33:$A$52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Overhead!$B$33:$B$52</c:f>
              <c:numCache>
                <c:formatCode>General</c:formatCode>
                <c:ptCount val="20"/>
                <c:pt idx="0">
                  <c:v>1.95</c:v>
                </c:pt>
                <c:pt idx="1">
                  <c:v>1.38</c:v>
                </c:pt>
                <c:pt idx="2">
                  <c:v>1.43</c:v>
                </c:pt>
                <c:pt idx="3">
                  <c:v>1.44</c:v>
                </c:pt>
                <c:pt idx="4">
                  <c:v>1.18</c:v>
                </c:pt>
                <c:pt idx="5">
                  <c:v>1.1399999999999999</c:v>
                </c:pt>
                <c:pt idx="6">
                  <c:v>1.01</c:v>
                </c:pt>
                <c:pt idx="7">
                  <c:v>1.1200000000000001</c:v>
                </c:pt>
                <c:pt idx="8">
                  <c:v>1</c:v>
                </c:pt>
                <c:pt idx="9">
                  <c:v>1.1599999999999999</c:v>
                </c:pt>
                <c:pt idx="10">
                  <c:v>1.2</c:v>
                </c:pt>
                <c:pt idx="11">
                  <c:v>1.21</c:v>
                </c:pt>
                <c:pt idx="12">
                  <c:v>1.05</c:v>
                </c:pt>
                <c:pt idx="13">
                  <c:v>1.1599999999999999</c:v>
                </c:pt>
                <c:pt idx="14">
                  <c:v>1.5</c:v>
                </c:pt>
                <c:pt idx="15">
                  <c:v>1.29</c:v>
                </c:pt>
                <c:pt idx="16">
                  <c:v>1.26</c:v>
                </c:pt>
                <c:pt idx="17">
                  <c:v>1.1399999999999999</c:v>
                </c:pt>
                <c:pt idx="18">
                  <c:v>1.58</c:v>
                </c:pt>
                <c:pt idx="19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A8-D647-8040-66DD2C96ED84}"/>
            </c:ext>
          </c:extLst>
        </c:ser>
        <c:ser>
          <c:idx val="2"/>
          <c:order val="2"/>
          <c:tx>
            <c:strRef>
              <c:f>Overhead!$D$32</c:f>
              <c:strCache>
                <c:ptCount val="1"/>
                <c:pt idx="0">
                  <c:v>BOGO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Overhead!$A$33:$A$52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Overhead!$D$33:$D$52</c:f>
              <c:numCache>
                <c:formatCode>General</c:formatCode>
                <c:ptCount val="20"/>
                <c:pt idx="0">
                  <c:v>2.35</c:v>
                </c:pt>
                <c:pt idx="1">
                  <c:v>1.39</c:v>
                </c:pt>
                <c:pt idx="2">
                  <c:v>6.76</c:v>
                </c:pt>
                <c:pt idx="3">
                  <c:v>1.47</c:v>
                </c:pt>
                <c:pt idx="4">
                  <c:v>1.19</c:v>
                </c:pt>
                <c:pt idx="5">
                  <c:v>1.1499999999999999</c:v>
                </c:pt>
                <c:pt idx="6">
                  <c:v>1.02</c:v>
                </c:pt>
                <c:pt idx="7">
                  <c:v>1.1200000000000001</c:v>
                </c:pt>
                <c:pt idx="8">
                  <c:v>1.02</c:v>
                </c:pt>
                <c:pt idx="9">
                  <c:v>1.1599999999999999</c:v>
                </c:pt>
                <c:pt idx="10">
                  <c:v>1.2</c:v>
                </c:pt>
                <c:pt idx="11">
                  <c:v>1.22</c:v>
                </c:pt>
                <c:pt idx="12">
                  <c:v>1.1000000000000001</c:v>
                </c:pt>
                <c:pt idx="13">
                  <c:v>1.17</c:v>
                </c:pt>
                <c:pt idx="14">
                  <c:v>1.56</c:v>
                </c:pt>
                <c:pt idx="15">
                  <c:v>16.16</c:v>
                </c:pt>
                <c:pt idx="16">
                  <c:v>1.28</c:v>
                </c:pt>
                <c:pt idx="17">
                  <c:v>1.19</c:v>
                </c:pt>
                <c:pt idx="18">
                  <c:v>1.69</c:v>
                </c:pt>
                <c:pt idx="19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A8-D647-8040-66DD2C96E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1413216"/>
        <c:axId val="-1851410464"/>
      </c:barChart>
      <c:catAx>
        <c:axId val="-18514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1410464"/>
        <c:crosses val="autoZero"/>
        <c:auto val="1"/>
        <c:lblAlgn val="ctr"/>
        <c:lblOffset val="0"/>
        <c:noMultiLvlLbl val="0"/>
      </c:catAx>
      <c:valAx>
        <c:axId val="-1851410464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Overhead</a:t>
                </a:r>
              </a:p>
            </c:rich>
          </c:tx>
          <c:layout>
            <c:manualLayout>
              <c:xMode val="edge"/>
              <c:yMode val="edge"/>
              <c:x val="0"/>
              <c:y val="9.259278916619374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14132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76838042480752"/>
          <c:y val="2.7463393145434746E-3"/>
          <c:w val="0.50354742798353913"/>
          <c:h val="5.900878516496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20005832604201E-2"/>
          <c:y val="9.27000549349936E-2"/>
          <c:w val="0.89535360163312905"/>
          <c:h val="0.57061836176923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Memory_Overhead!$B$34</c:f>
              <c:strCache>
                <c:ptCount val="1"/>
                <c:pt idx="0">
                  <c:v>DangSan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Memory_Overhead!$A$35:$A$54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Memory_Overhead!$B$35:$B$54</c:f>
              <c:numCache>
                <c:formatCode>General</c:formatCode>
                <c:ptCount val="20"/>
                <c:pt idx="0">
                  <c:v>4.33</c:v>
                </c:pt>
                <c:pt idx="1">
                  <c:v>1.03</c:v>
                </c:pt>
                <c:pt idx="2">
                  <c:v>4.12</c:v>
                </c:pt>
                <c:pt idx="3">
                  <c:v>1.63</c:v>
                </c:pt>
                <c:pt idx="4">
                  <c:v>1.2599999999999998</c:v>
                </c:pt>
                <c:pt idx="5">
                  <c:v>2.93</c:v>
                </c:pt>
                <c:pt idx="6">
                  <c:v>3.48</c:v>
                </c:pt>
                <c:pt idx="7">
                  <c:v>1.1000000000000001</c:v>
                </c:pt>
                <c:pt idx="8">
                  <c:v>1.31</c:v>
                </c:pt>
                <c:pt idx="9">
                  <c:v>1.56</c:v>
                </c:pt>
                <c:pt idx="10">
                  <c:v>1.04</c:v>
                </c:pt>
                <c:pt idx="11">
                  <c:v>1.41</c:v>
                </c:pt>
                <c:pt idx="12">
                  <c:v>1</c:v>
                </c:pt>
                <c:pt idx="13">
                  <c:v>5.67</c:v>
                </c:pt>
                <c:pt idx="14">
                  <c:v>5.33</c:v>
                </c:pt>
                <c:pt idx="15">
                  <c:v>186.62</c:v>
                </c:pt>
                <c:pt idx="16">
                  <c:v>6.16</c:v>
                </c:pt>
                <c:pt idx="17">
                  <c:v>2.91</c:v>
                </c:pt>
                <c:pt idx="18">
                  <c:v>3.24</c:v>
                </c:pt>
                <c:pt idx="19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9-6544-BCDB-441FBD0B4DCC}"/>
            </c:ext>
          </c:extLst>
        </c:ser>
        <c:ser>
          <c:idx val="1"/>
          <c:order val="1"/>
          <c:tx>
            <c:strRef>
              <c:f>Memory_Overhead!$C$34</c:f>
              <c:strCache>
                <c:ptCount val="1"/>
                <c:pt idx="0">
                  <c:v>llvm-mpx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Memory_Overhead!$A$35:$A$54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Memory_Overhead!$C$35:$C$54</c:f>
              <c:numCache>
                <c:formatCode>General</c:formatCode>
                <c:ptCount val="20"/>
                <c:pt idx="0">
                  <c:v>1.0900000000000001</c:v>
                </c:pt>
                <c:pt idx="1">
                  <c:v>1</c:v>
                </c:pt>
                <c:pt idx="2">
                  <c:v>1.81</c:v>
                </c:pt>
                <c:pt idx="3">
                  <c:v>1.01</c:v>
                </c:pt>
                <c:pt idx="4">
                  <c:v>1</c:v>
                </c:pt>
                <c:pt idx="5">
                  <c:v>1.06</c:v>
                </c:pt>
                <c:pt idx="6">
                  <c:v>1.1100000000000001</c:v>
                </c:pt>
                <c:pt idx="7">
                  <c:v>1.01</c:v>
                </c:pt>
                <c:pt idx="8">
                  <c:v>1.02</c:v>
                </c:pt>
                <c:pt idx="9">
                  <c:v>1.4</c:v>
                </c:pt>
                <c:pt idx="10">
                  <c:v>1</c:v>
                </c:pt>
                <c:pt idx="11">
                  <c:v>1</c:v>
                </c:pt>
                <c:pt idx="12">
                  <c:v>1.43</c:v>
                </c:pt>
                <c:pt idx="13">
                  <c:v>1.04</c:v>
                </c:pt>
                <c:pt idx="14">
                  <c:v>1.32</c:v>
                </c:pt>
                <c:pt idx="15">
                  <c:v>1.92</c:v>
                </c:pt>
                <c:pt idx="16">
                  <c:v>1.35</c:v>
                </c:pt>
                <c:pt idx="17">
                  <c:v>1.03</c:v>
                </c:pt>
                <c:pt idx="18">
                  <c:v>1.03</c:v>
                </c:pt>
                <c:pt idx="19">
                  <c:v>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09-6544-BCDB-441FBD0B4DCC}"/>
            </c:ext>
          </c:extLst>
        </c:ser>
        <c:ser>
          <c:idx val="2"/>
          <c:order val="2"/>
          <c:tx>
            <c:strRef>
              <c:f>Memory_Overhead!$D$34</c:f>
              <c:strCache>
                <c:ptCount val="1"/>
                <c:pt idx="0">
                  <c:v>BOGO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cat>
            <c:strRef>
              <c:f>Memory_Overhead!$A$35:$A$54</c:f>
              <c:strCache>
                <c:ptCount val="20"/>
                <c:pt idx="0">
                  <c:v>400.perlbench</c:v>
                </c:pt>
                <c:pt idx="1">
                  <c:v>401.bzip2</c:v>
                </c:pt>
                <c:pt idx="2">
                  <c:v>403.gcc</c:v>
                </c:pt>
                <c:pt idx="3">
                  <c:v>429.mcf</c:v>
                </c:pt>
                <c:pt idx="4">
                  <c:v>433.milc</c:v>
                </c:pt>
                <c:pt idx="5">
                  <c:v>445.gobmk</c:v>
                </c:pt>
                <c:pt idx="6">
                  <c:v>456.hmmer</c:v>
                </c:pt>
                <c:pt idx="7">
                  <c:v>458.sjeng</c:v>
                </c:pt>
                <c:pt idx="8">
                  <c:v>462.libquantum</c:v>
                </c:pt>
                <c:pt idx="9">
                  <c:v>464.h264ref</c:v>
                </c:pt>
                <c:pt idx="10">
                  <c:v>470.lbm</c:v>
                </c:pt>
                <c:pt idx="11">
                  <c:v>444.namd</c:v>
                </c:pt>
                <c:pt idx="12">
                  <c:v>447.dealII</c:v>
                </c:pt>
                <c:pt idx="13">
                  <c:v>450.soplex</c:v>
                </c:pt>
                <c:pt idx="14">
                  <c:v>453.povray</c:v>
                </c:pt>
                <c:pt idx="15">
                  <c:v>471.omnetpp</c:v>
                </c:pt>
                <c:pt idx="16">
                  <c:v>473.astar</c:v>
                </c:pt>
                <c:pt idx="17">
                  <c:v>482.sphinx3</c:v>
                </c:pt>
                <c:pt idx="18">
                  <c:v>483.xalancbmk</c:v>
                </c:pt>
                <c:pt idx="19">
                  <c:v>geomean</c:v>
                </c:pt>
              </c:strCache>
            </c:strRef>
          </c:cat>
          <c:val>
            <c:numRef>
              <c:f>Memory_Overhead!$D$35:$D$54</c:f>
              <c:numCache>
                <c:formatCode>General</c:formatCode>
                <c:ptCount val="20"/>
                <c:pt idx="0">
                  <c:v>1.1000000000000001</c:v>
                </c:pt>
                <c:pt idx="1">
                  <c:v>1</c:v>
                </c:pt>
                <c:pt idx="2">
                  <c:v>1.81</c:v>
                </c:pt>
                <c:pt idx="3">
                  <c:v>1.03</c:v>
                </c:pt>
                <c:pt idx="4">
                  <c:v>1</c:v>
                </c:pt>
                <c:pt idx="5">
                  <c:v>1.07</c:v>
                </c:pt>
                <c:pt idx="6">
                  <c:v>1.1200000000000001</c:v>
                </c:pt>
                <c:pt idx="7">
                  <c:v>1.01</c:v>
                </c:pt>
                <c:pt idx="8">
                  <c:v>1.02</c:v>
                </c:pt>
                <c:pt idx="9">
                  <c:v>1.41</c:v>
                </c:pt>
                <c:pt idx="10">
                  <c:v>1</c:v>
                </c:pt>
                <c:pt idx="11">
                  <c:v>1</c:v>
                </c:pt>
                <c:pt idx="12">
                  <c:v>1.45</c:v>
                </c:pt>
                <c:pt idx="13">
                  <c:v>1.03</c:v>
                </c:pt>
                <c:pt idx="14">
                  <c:v>1.34</c:v>
                </c:pt>
                <c:pt idx="15">
                  <c:v>1.93</c:v>
                </c:pt>
                <c:pt idx="16">
                  <c:v>1.38</c:v>
                </c:pt>
                <c:pt idx="17">
                  <c:v>1.04</c:v>
                </c:pt>
                <c:pt idx="18">
                  <c:v>1.03</c:v>
                </c:pt>
                <c:pt idx="19">
                  <c:v>1.17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09-6544-BCDB-441FBD0B4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1055600"/>
        <c:axId val="-1851052848"/>
      </c:barChart>
      <c:catAx>
        <c:axId val="-18510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1052848"/>
        <c:crosses val="autoZero"/>
        <c:auto val="1"/>
        <c:lblAlgn val="ctr"/>
        <c:lblOffset val="0"/>
        <c:noMultiLvlLbl val="0"/>
      </c:catAx>
      <c:valAx>
        <c:axId val="-1851052848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Memory Overhead</a:t>
                </a:r>
              </a:p>
            </c:rich>
          </c:tx>
          <c:layout>
            <c:manualLayout>
              <c:xMode val="edge"/>
              <c:yMode val="edge"/>
              <c:x val="0"/>
              <c:y val="0.14312494303914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10556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41286008230452"/>
          <c:y val="3.0134259259259272E-3"/>
          <c:w val="0.56700034023524837"/>
          <c:h val="0.1191090696996209"/>
        </c:manualLayout>
      </c:layout>
      <c:overlay val="0"/>
      <c:spPr>
        <a:noFill/>
        <a:ln>
          <a:noFill/>
        </a:ln>
        <a:effectLst>
          <a:glow rad="127000">
            <a:schemeClr val="accent1">
              <a:alpha val="0"/>
            </a:schemeClr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Root Cause of CVEs Exploited within 30 Days of Patch (2018)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B0-A04D-945D-B82A9B40787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B0-A04D-945D-B82A9B40787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CB0-A04D-945D-B82A9B4078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Use After Free</c:v>
                </c:pt>
                <c:pt idx="1">
                  <c:v>Stack Corruption</c:v>
                </c:pt>
                <c:pt idx="2">
                  <c:v>Other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63.64</c:v>
                </c:pt>
                <c:pt idx="1">
                  <c:v>18.18</c:v>
                </c:pt>
                <c:pt idx="2">
                  <c:v>27.27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B0-A04D-945D-B82A9B407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 min = 15 min talk + 5 min Q&amp;A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However, there are challenges to make it work.</a:t>
            </a:r>
          </a:p>
          <a:p>
            <a:pPr marL="158750" indent="0">
              <a:buNone/>
            </a:pPr>
            <a:r>
              <a:rPr lang="en-US" dirty="0"/>
              <a:t>Consider the example we showed before, there are three bounds which are located in three different MPX pages.</a:t>
            </a:r>
          </a:p>
          <a:p>
            <a:pPr marL="158750" indent="0">
              <a:buNone/>
            </a:pPr>
            <a:r>
              <a:rPr lang="en-US" dirty="0"/>
              <a:t>In reality there could be more pages, in order to be sound, we need to scan them all, but scanning them all is expensive and slow.</a:t>
            </a:r>
          </a:p>
        </p:txBody>
      </p:sp>
    </p:spTree>
    <p:extLst>
      <p:ext uri="{BB962C8B-B14F-4D97-AF65-F5344CB8AC3E}">
        <p14:creationId xmlns:p14="http://schemas.microsoft.com/office/powerpoint/2010/main" val="369148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Our solution is based on the observations that program only access a small amount of MPX pages in a short period of time, so that we can only scan those working set instead of scanning them all.</a:t>
            </a:r>
          </a:p>
          <a:p>
            <a:pPr marL="158750" indent="0">
              <a:buNone/>
            </a:pPr>
            <a:r>
              <a:rPr lang="en-US" dirty="0"/>
              <a:t>However, there might be dangling pointers bound not in working set and end up not being scanned.</a:t>
            </a:r>
          </a:p>
          <a:p>
            <a:pPr marL="158750" indent="0">
              <a:buNone/>
            </a:pPr>
            <a:r>
              <a:rPr lang="en-US" dirty="0"/>
              <a:t>We came up with a algorithm to scan them at the time when it is accessed(page fault)</a:t>
            </a:r>
          </a:p>
        </p:txBody>
      </p:sp>
    </p:spTree>
    <p:extLst>
      <p:ext uri="{BB962C8B-B14F-4D97-AF65-F5344CB8AC3E}">
        <p14:creationId xmlns:p14="http://schemas.microsoft.com/office/powerpoint/2010/main" val="353657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example shows that at the time of dereference, it tries to load a bound from a cold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BOGO set those page to be inaccessible and this will cause a </a:t>
            </a:r>
            <a:r>
              <a:rPr lang="en-US" dirty="0" err="1"/>
              <a:t>pagefault</a:t>
            </a:r>
            <a:r>
              <a:rPr lang="en-US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at the time of page fault, the handler will scan the requested page for any dangling pointer,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that it can load an invalid bound and raise an exception.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result of doing page fault time scan is that we can still invalidate the bound information later in time and won’t cause a false negative.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9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example shows that at the time of dereference, it tries to load a bound from a cold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BOGO set those page to be inaccessible and this will cause a </a:t>
            </a:r>
            <a:r>
              <a:rPr lang="en-US" dirty="0" err="1"/>
              <a:t>pagefault</a:t>
            </a:r>
            <a:r>
              <a:rPr lang="en-US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at the time of page fault, the handler will scan the requested page for any dangling pointer,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that it can load an invalid bound and raise an exception.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result of doing page fault time scan is that we can still invalidate the bound information later in time and won’t cause a false negative.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3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7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2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If we look at the exploited CVEs by hackers, UAF is becoming more and more popular.</a:t>
            </a:r>
          </a:p>
          <a:p>
            <a:pPr marL="158750" indent="0">
              <a:buNone/>
            </a:pPr>
            <a:r>
              <a:rPr lang="en-US" dirty="0"/>
              <a:t>In last years report, more than 60% of exploited CVEs are related to Use-after-free.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18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dirty="0"/>
              <a:t>There are two kind of memory safety: spatial memory safety and temporal memory safety.</a:t>
            </a:r>
          </a:p>
          <a:p>
            <a:pPr marL="158750" indent="0" algn="l">
              <a:buNone/>
            </a:pPr>
            <a:r>
              <a:rPr lang="en-US" dirty="0"/>
              <a:t>Intel MPX and existing software stack can already supports spatial memory safety, but temporal memory safety is not supported.</a:t>
            </a:r>
          </a:p>
          <a:p>
            <a:pPr marL="158750" indent="0" algn="l">
              <a:buNone/>
            </a:pPr>
            <a:r>
              <a:rPr lang="en-US" dirty="0"/>
              <a:t>In order to add temporal memory safety, we can combine existing temporal memory safety solutions with Intel MPX.</a:t>
            </a:r>
          </a:p>
          <a:p>
            <a:pPr marL="158750" indent="0" algn="l">
              <a:buNone/>
            </a:pPr>
            <a:r>
              <a:rPr lang="en-US" dirty="0"/>
              <a:t>However, existing solutions requires to maintain additional metadata. If we simply combines those temporal memory safety solutions with Intel MPX, this will add a lot of memory overhead.</a:t>
            </a:r>
          </a:p>
          <a:p>
            <a:pPr marL="158750" indent="0" algn="l">
              <a:buNone/>
            </a:pPr>
            <a:r>
              <a:rPr lang="en-US" dirty="0"/>
              <a:t>In this work, we try to exploit existing MPX check and MPX metadata to support temporal memory safety, which requires no significant memory overhead.</a:t>
            </a:r>
          </a:p>
          <a:p>
            <a:pPr marL="158750" indent="0" algn="l">
              <a:buNone/>
            </a:pPr>
            <a:endParaRPr lang="en-US" dirty="0"/>
          </a:p>
          <a:p>
            <a:pPr marL="158750" indent="0" algn="l">
              <a:buNone/>
            </a:pPr>
            <a:endParaRPr lang="en-US" dirty="0"/>
          </a:p>
          <a:p>
            <a:pPr marL="158750" indent="0" algn="l">
              <a:buNone/>
            </a:pPr>
            <a:endParaRPr lang="en-US" dirty="0"/>
          </a:p>
          <a:p>
            <a:pPr marL="15875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97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we already talked about in previous slides, we designed a working set algorithm, which divides MPX pages into two groups: cold pages and hot pages.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the time of free(), </a:t>
            </a:r>
            <a:r>
              <a:rPr lang="en-US" dirty="0" err="1"/>
              <a:t>bogo</a:t>
            </a:r>
            <a:r>
              <a:rPr lang="en-US" dirty="0"/>
              <a:t> only scans hot pages and doesn’t run scan for cold pages.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example, it invalid page for pointer c. And this blue page is not scanned.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instrumented code will load the already invalidated bound and raise and exception.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benefit of doing this is that we can save time by only scanning few pages in the working set.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what if we have a dereference which cause a load of bound from a cold MPX page?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4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example shows that at the time of dereference, it tries to load a bound from a cold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we do nothing special, it will load a stall bound and the check will pass and the use-after-free will not be detected.</a:t>
            </a:r>
          </a:p>
        </p:txBody>
      </p:sp>
    </p:spTree>
    <p:extLst>
      <p:ext uri="{BB962C8B-B14F-4D97-AF65-F5344CB8AC3E}">
        <p14:creationId xmlns:p14="http://schemas.microsoft.com/office/powerpoint/2010/main" val="15339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There are two kinds of memory safety one is spatial memory safety, often known as buffer overflow, as show on the left hand side.</a:t>
            </a:r>
          </a:p>
          <a:p>
            <a:pPr marL="158750" indent="0">
              <a:buNone/>
            </a:pPr>
            <a:r>
              <a:rPr lang="en-US" dirty="0"/>
              <a:t>Another one is temporal memory safety and is often known as use after free as shown on the right side.</a:t>
            </a:r>
          </a:p>
        </p:txBody>
      </p:sp>
    </p:spTree>
    <p:extLst>
      <p:ext uri="{BB962C8B-B14F-4D97-AF65-F5344CB8AC3E}">
        <p14:creationId xmlns:p14="http://schemas.microsoft.com/office/powerpoint/2010/main" val="196644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example shows that at the time of dereference, it tries to load a bound from a cold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BOGO set those page to be inaccessible and this will cause a </a:t>
            </a:r>
            <a:r>
              <a:rPr lang="en-US" dirty="0" err="1"/>
              <a:t>pagefault</a:t>
            </a:r>
            <a:r>
              <a:rPr lang="en-US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at the time of page fault, the handler will scan the requested page for any dangling pointer,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that it can load an invalid bound and raise an exception.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result of doing page fault time scan is that we can still invalidate the bound information later in time and won’t cause a false negative.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There are two categories of memory safety: Spatial memory safety(buffer overflow for example) and temporal memory safety(use-after-free for example)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419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Memory safety is an important problem, according to a recent study, ~70% CVEs are due to memory safety error.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 are two categories of memory safety: </a:t>
            </a:r>
            <a:r>
              <a:rPr lang="en-US" dirty="0"/>
              <a:t>Spatial memory safety(buffer overflow for example) and temporal memory safety(use-after-free for example)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1777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One is to add software to </a:t>
            </a:r>
          </a:p>
        </p:txBody>
      </p:sp>
    </p:spTree>
    <p:extLst>
      <p:ext uri="{BB962C8B-B14F-4D97-AF65-F5344CB8AC3E}">
        <p14:creationId xmlns:p14="http://schemas.microsoft.com/office/powerpoint/2010/main" val="3033519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Intel MPX is designed for memory safety and it maintains a per-pointer bound metadata.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 code is transformed to leverage MPX instructions to create per-pointer bound metadata.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And the bound is loaded back and checked against the pointer at the time of dereference.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buffer overflow happens, an MPX exception will be raised to let user know there’s an out of bound access.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Compilers and runtime for Intel MPX currently only support spatial memory safety.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Adding temporal memory safety is not trivial since there may be lots of alias pointers.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If buffer overflow happens, an MPX exception will be raised to let user know there’s an out of bound access.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Compilers and runtime for Intel MPX currently only support spatial memory safety.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Adding temporal memory safety is not trivial since there may be lots of alias pointers.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05396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order to add temporal memory safety upon existing spatial memory safety solution efficiently,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introduce a novel working set based scanning algorithm,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can efficiently add temporal upon MPX spatial memory safety.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62433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order to add temporal memory safety upon existing spatial memory safety solution efficiently,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introduce a novel working set based scanning algorithm,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can efficiently add temporal upon MPX spatial memory safety.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96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order to design a system where we can scan less, we need to know what we need to scan.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999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474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6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Memory safety is an important problem, according to a recent study published by Microsoft, about ~70% patch CVEs of their products are caused by memory safety error.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memory safety?</a:t>
            </a:r>
          </a:p>
        </p:txBody>
      </p:sp>
    </p:spTree>
    <p:extLst>
      <p:ext uri="{BB962C8B-B14F-4D97-AF65-F5344CB8AC3E}">
        <p14:creationId xmlns:p14="http://schemas.microsoft.com/office/powerpoint/2010/main" val="219575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Intel has come up with a hardware support for spatial memory safety – MPX.</a:t>
            </a:r>
          </a:p>
          <a:p>
            <a:pPr marL="158750" indent="0">
              <a:buNone/>
            </a:pPr>
            <a:r>
              <a:rPr lang="en-US" dirty="0"/>
              <a:t>It is designed to maintain a 2-level radix tree structure to lookup bound information for pointers.</a:t>
            </a:r>
          </a:p>
          <a:p>
            <a:pPr marL="158750" indent="0">
              <a:buNone/>
            </a:pPr>
            <a:r>
              <a:rPr lang="en-US" dirty="0"/>
              <a:t>And it provides ISA to create/store/and check bound.</a:t>
            </a:r>
          </a:p>
        </p:txBody>
      </p:sp>
    </p:spTree>
    <p:extLst>
      <p:ext uri="{BB962C8B-B14F-4D97-AF65-F5344CB8AC3E}">
        <p14:creationId xmlns:p14="http://schemas.microsoft.com/office/powerpoint/2010/main" val="397929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Before we move on to BOGO, let see how spatial memory safety works on MPX.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Here we have the spatial memory safety example we showed previously. The compiler inserts those highlighted code at compilation.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And the first part of inserted code will create a bound and store it to the MPX bound table page which is a location associated with each pointer variable.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</a:t>
            </a:r>
            <a:r>
              <a:rPr lang="en" dirty="0"/>
              <a:t>ere it create and store upper bound a+10 and lower bound a in the MPX bound 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And bound table is radix tree like data structure that can get very large.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At the time of dereference, the inserted code will load back the bound from MPX bound table and run check on the address want to be dereferenced and the bound.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Here it found out that a+11 is greater than upper bound a+10, so that the hardware raises an MPX exception to tell that a bound check has failed.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But this does not work for temporal memory safety by default.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0300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use the use-after-free example showed in previous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program creates and propagates bound information in the MPX bound table.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when it tries to dereference using pointer a, the instrumented code loads the bound information which seems to be correct and runs the check,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check will pass and the UAF is undetected.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order to solve the problem, we can scan all those bounds at the time of free and invalid related bounds.</a:t>
            </a:r>
          </a:p>
        </p:txBody>
      </p:sp>
    </p:spTree>
    <p:extLst>
      <p:ext uri="{BB962C8B-B14F-4D97-AF65-F5344CB8AC3E}">
        <p14:creationId xmlns:p14="http://schemas.microsoft.com/office/powerpoint/2010/main" val="774049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However, MPX does not support temporal memory safety.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we’d like to support temporal memory safety in MPX, we can try to integrate existing temporal memory solution to MPX.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However, existing solutions requires additional metadata, which in turn cause high memory overhead, which we don’t want to pay.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this work - BOGO, adds temporal memory safety without maintain these expensive metadata, which is memory efficient.</a:t>
            </a:r>
          </a:p>
        </p:txBody>
      </p:sp>
    </p:spTree>
    <p:extLst>
      <p:ext uri="{BB962C8B-B14F-4D97-AF65-F5344CB8AC3E}">
        <p14:creationId xmlns:p14="http://schemas.microsoft.com/office/powerpoint/2010/main" val="321825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BOGO repurposes MPX to detect </a:t>
            </a:r>
            <a:r>
              <a:rPr lang="en-US" dirty="0" err="1"/>
              <a:t>tempory</a:t>
            </a:r>
            <a:r>
              <a:rPr lang="en-US" dirty="0"/>
              <a:t> memory safety </a:t>
            </a:r>
            <a:r>
              <a:rPr lang="en-US" dirty="0" err="1"/>
              <a:t>violoation</a:t>
            </a:r>
            <a:r>
              <a:rPr lang="en-US" dirty="0"/>
              <a:t>, together </a:t>
            </a:r>
            <a:r>
              <a:rPr lang="en-US" dirty="0" err="1"/>
              <a:t>provding</a:t>
            </a:r>
            <a:r>
              <a:rPr lang="en-US" dirty="0"/>
              <a:t> both S and T m …</a:t>
            </a:r>
          </a:p>
          <a:p>
            <a:endParaRPr lang="en-US" dirty="0"/>
          </a:p>
          <a:p>
            <a:r>
              <a:rPr lang="en-US" dirty="0"/>
              <a:t>Observation: BT is sufficient to detect dangling pointers</a:t>
            </a:r>
          </a:p>
          <a:p>
            <a:endParaRPr lang="en-US" dirty="0"/>
          </a:p>
          <a:p>
            <a:r>
              <a:rPr lang="en-US" dirty="0"/>
              <a:t>Effect: We can detect UAF as BOF … </a:t>
            </a:r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d94af0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d94af0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we show the basic algorithm we introduce at the time of free(), in order to invalid all bounds that overlap with the released memory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the time of free(), we invalidate a’s and c’s bound, so that at the time of dereference it end up loading an invalid bound which will cause MPX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raise MPX exception.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two things to highlight in this example: First, it detected the use-after-free error as a spatial memory safety error by reusing the existing bound checking code.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Second, we reuse the MPX bound table, where we store all bound information in.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the benefit we get from here is memory efficiency.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the problem of this solution is that the size of MPX bound table page can get very large and impossible to scan.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this motivate us to design a more efficient scanning algorithm.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Next I will show the design overview of BOGO.</a:t>
            </a:r>
          </a:p>
        </p:txBody>
      </p:sp>
    </p:spTree>
    <p:extLst>
      <p:ext uri="{BB962C8B-B14F-4D97-AF65-F5344CB8AC3E}">
        <p14:creationId xmlns:p14="http://schemas.microsoft.com/office/powerpoint/2010/main" val="355550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7475" y="7475"/>
            <a:ext cx="9144000" cy="5143500"/>
          </a:xfrm>
          <a:prstGeom prst="rect">
            <a:avLst/>
          </a:prstGeom>
          <a:solidFill>
            <a:srgbClr val="FFFFFF">
              <a:alpha val="90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12" descr="VT-logo-side-maroon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49" y="4571849"/>
            <a:ext cx="1736700" cy="3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7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" r="-459"/>
          <a:stretch/>
        </p:blipFill>
        <p:spPr>
          <a:xfrm>
            <a:off x="1385188" y="1018300"/>
            <a:ext cx="65436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284889" y="3151900"/>
            <a:ext cx="6408683" cy="119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Tong Zhang</a:t>
            </a:r>
            <a:r>
              <a:rPr lang="en" sz="2000" dirty="0"/>
              <a:t>, Dongyoon Lee, Changhee Jung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Virginia Tech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1710559" y="1284889"/>
            <a:ext cx="6156434" cy="145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chemeClr val="dk1"/>
                </a:solidFill>
              </a:rPr>
              <a:t>BOGO: Buy Spatial Memory Safety,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</a:rPr>
              <a:t>Get Temporal Memory Safety (Almost) Free</a:t>
            </a:r>
            <a:endParaRPr sz="4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7282-B363-984C-BA9B-6EC47E3EC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BA9CC-2252-F44E-9595-FE7F6C0669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6210431A-2BDA-6B46-A04F-061D2F432248}"/>
              </a:ext>
            </a:extLst>
          </p:cNvPr>
          <p:cNvSpPr txBox="1"/>
          <p:nvPr/>
        </p:nvSpPr>
        <p:spPr>
          <a:xfrm>
            <a:off x="433552" y="292859"/>
            <a:ext cx="7887488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Challenges: Scanning All Bound Tables Is Expensive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F242B8-0D07-5E43-A14B-7454A0633D53}"/>
              </a:ext>
            </a:extLst>
          </p:cNvPr>
          <p:cNvSpPr/>
          <p:nvPr/>
        </p:nvSpPr>
        <p:spPr>
          <a:xfrm>
            <a:off x="4512613" y="1295551"/>
            <a:ext cx="3178510" cy="977954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AB5289-9346-674F-9811-AE2BE8BD457F}"/>
              </a:ext>
            </a:extLst>
          </p:cNvPr>
          <p:cNvSpPr/>
          <p:nvPr/>
        </p:nvSpPr>
        <p:spPr>
          <a:xfrm>
            <a:off x="4512613" y="2306375"/>
            <a:ext cx="3178504" cy="9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8097EF-381D-5E4E-A1FB-A609A9534D93}"/>
              </a:ext>
            </a:extLst>
          </p:cNvPr>
          <p:cNvSpPr/>
          <p:nvPr/>
        </p:nvSpPr>
        <p:spPr>
          <a:xfrm>
            <a:off x="4512613" y="3281410"/>
            <a:ext cx="3178504" cy="979335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848B11-F03A-FB48-A57E-EE05E626737A}"/>
              </a:ext>
            </a:extLst>
          </p:cNvPr>
          <p:cNvSpPr/>
          <p:nvPr/>
        </p:nvSpPr>
        <p:spPr>
          <a:xfrm>
            <a:off x="4502995" y="4626508"/>
            <a:ext cx="3188122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3226A9-EDB8-8B48-B2B1-107F47C28644}"/>
              </a:ext>
            </a:extLst>
          </p:cNvPr>
          <p:cNvSpPr txBox="1"/>
          <p:nvPr/>
        </p:nvSpPr>
        <p:spPr>
          <a:xfrm>
            <a:off x="4652990" y="961110"/>
            <a:ext cx="303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MPX Bound Table Pages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60A859-B6F4-2D47-A31C-031C284A5B45}"/>
              </a:ext>
            </a:extLst>
          </p:cNvPr>
          <p:cNvGrpSpPr/>
          <p:nvPr/>
        </p:nvGrpSpPr>
        <p:grpSpPr>
          <a:xfrm>
            <a:off x="4907273" y="2325501"/>
            <a:ext cx="2783844" cy="304548"/>
            <a:chOff x="5861898" y="1237381"/>
            <a:chExt cx="1866698" cy="304548"/>
          </a:xfrm>
          <a:solidFill>
            <a:srgbClr val="C00000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ECBD0C-37B8-0348-A72C-AED14A24D266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CBD6BA-48AB-1B4B-8AB5-5E3724E5E82E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a+10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A2114-2363-6446-8D18-1D8AC91D8D90}"/>
              </a:ext>
            </a:extLst>
          </p:cNvPr>
          <p:cNvGrpSpPr/>
          <p:nvPr/>
        </p:nvGrpSpPr>
        <p:grpSpPr>
          <a:xfrm>
            <a:off x="4907279" y="1325443"/>
            <a:ext cx="2783837" cy="304548"/>
            <a:chOff x="5861898" y="1237381"/>
            <a:chExt cx="1866698" cy="304548"/>
          </a:xfrm>
          <a:solidFill>
            <a:srgbClr val="C00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E7B680-5728-3844-ACED-8D663EC897B0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8ECF17-3763-4642-8589-E6C494113EB7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</a:rPr>
                <a:t>a+10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E2539-1A7C-4F45-B464-4B26BB086A4D}"/>
              </a:ext>
            </a:extLst>
          </p:cNvPr>
          <p:cNvGrpSpPr/>
          <p:nvPr/>
        </p:nvGrpSpPr>
        <p:grpSpPr>
          <a:xfrm>
            <a:off x="4907273" y="3304836"/>
            <a:ext cx="2783844" cy="304548"/>
            <a:chOff x="5861898" y="1237381"/>
            <a:chExt cx="1866698" cy="304548"/>
          </a:xfrm>
          <a:solidFill>
            <a:srgbClr val="C000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A5355D-A0B2-0346-A0F7-33EA4562195B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03B403-1322-2240-9C05-8452E133F7DE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b+10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36D63B1-DCED-F04E-B486-0E0CAA045A47}"/>
              </a:ext>
            </a:extLst>
          </p:cNvPr>
          <p:cNvSpPr txBox="1"/>
          <p:nvPr/>
        </p:nvSpPr>
        <p:spPr>
          <a:xfrm>
            <a:off x="4502995" y="132544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&amp;a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4D33C-6E59-0F42-AA36-33C480547D00}"/>
              </a:ext>
            </a:extLst>
          </p:cNvPr>
          <p:cNvSpPr txBox="1"/>
          <p:nvPr/>
        </p:nvSpPr>
        <p:spPr>
          <a:xfrm>
            <a:off x="4527134" y="231578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&amp;c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200EB3-E29E-3444-BA10-5DFA7D7608F2}"/>
              </a:ext>
            </a:extLst>
          </p:cNvPr>
          <p:cNvSpPr txBox="1"/>
          <p:nvPr/>
        </p:nvSpPr>
        <p:spPr>
          <a:xfrm>
            <a:off x="4512613" y="330941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&amp;b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F41AB-4225-7241-BD55-6E38C12E6D70}"/>
              </a:ext>
            </a:extLst>
          </p:cNvPr>
          <p:cNvSpPr txBox="1"/>
          <p:nvPr/>
        </p:nvSpPr>
        <p:spPr>
          <a:xfrm>
            <a:off x="530318" y="18590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710F6-CA5B-0848-AB0A-F791E22B7F30}"/>
              </a:ext>
            </a:extLst>
          </p:cNvPr>
          <p:cNvSpPr txBox="1"/>
          <p:nvPr/>
        </p:nvSpPr>
        <p:spPr>
          <a:xfrm>
            <a:off x="530317" y="219582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B6B1DB-1E51-AC42-9F20-67B4BF67504F}"/>
              </a:ext>
            </a:extLst>
          </p:cNvPr>
          <p:cNvSpPr txBox="1"/>
          <p:nvPr/>
        </p:nvSpPr>
        <p:spPr>
          <a:xfrm>
            <a:off x="530318" y="248445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char*b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31C605EF-DEA7-CB4F-92D7-3FF91364F63B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 flipV="1">
            <a:off x="1381833" y="1510109"/>
            <a:ext cx="3121162" cy="533589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D26DBD64-195B-264C-A1CA-147050F418E7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>
            <a:off x="1369008" y="2380488"/>
            <a:ext cx="3158126" cy="11996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2C43E933-2F13-744E-9A74-3F70FD254642}"/>
              </a:ext>
            </a:extLst>
          </p:cNvPr>
          <p:cNvCxnSpPr>
            <a:cxnSpLocks/>
            <a:stCxn id="25" idx="3"/>
            <a:endCxn id="22" idx="1"/>
          </p:cNvCxnSpPr>
          <p:nvPr/>
        </p:nvCxnSpPr>
        <p:spPr>
          <a:xfrm>
            <a:off x="1381833" y="2669124"/>
            <a:ext cx="3130780" cy="82495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E2FD77F-458C-5740-9C01-D04BBB60DA8A}"/>
              </a:ext>
            </a:extLst>
          </p:cNvPr>
          <p:cNvSpPr/>
          <p:nvPr/>
        </p:nvSpPr>
        <p:spPr>
          <a:xfrm>
            <a:off x="4512613" y="4260745"/>
            <a:ext cx="3178504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1B5BD-D09B-6F41-9852-5EF9FE602964}"/>
              </a:ext>
            </a:extLst>
          </p:cNvPr>
          <p:cNvSpPr txBox="1"/>
          <p:nvPr/>
        </p:nvSpPr>
        <p:spPr>
          <a:xfrm>
            <a:off x="7739397" y="159986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Page for &amp;a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8BDAAF-D1A8-F04F-88F8-1D7B7590236E}"/>
              </a:ext>
            </a:extLst>
          </p:cNvPr>
          <p:cNvSpPr txBox="1"/>
          <p:nvPr/>
        </p:nvSpPr>
        <p:spPr>
          <a:xfrm>
            <a:off x="7705638" y="2630049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Page for &amp;c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61121-0487-8B4F-BC61-FC26FB7D9531}"/>
              </a:ext>
            </a:extLst>
          </p:cNvPr>
          <p:cNvSpPr txBox="1"/>
          <p:nvPr/>
        </p:nvSpPr>
        <p:spPr>
          <a:xfrm>
            <a:off x="7739397" y="363303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Page for &amp;b</a:t>
            </a:r>
          </a:p>
        </p:txBody>
      </p:sp>
    </p:spTree>
    <p:extLst>
      <p:ext uri="{BB962C8B-B14F-4D97-AF65-F5344CB8AC3E}">
        <p14:creationId xmlns:p14="http://schemas.microsoft.com/office/powerpoint/2010/main" val="14046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2" grpId="0" animBg="1"/>
      <p:bldP spid="34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BA9CC-2252-F44E-9595-FE7F6C0669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6210431A-2BDA-6B46-A04F-061D2F432248}"/>
              </a:ext>
            </a:extLst>
          </p:cNvPr>
          <p:cNvSpPr txBox="1"/>
          <p:nvPr/>
        </p:nvSpPr>
        <p:spPr>
          <a:xfrm>
            <a:off x="618846" y="30253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BOGO Avoids Full Scan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7076A-03CC-3447-98AB-B858C7848669}"/>
              </a:ext>
            </a:extLst>
          </p:cNvPr>
          <p:cNvSpPr txBox="1"/>
          <p:nvPr/>
        </p:nvSpPr>
        <p:spPr>
          <a:xfrm>
            <a:off x="603867" y="807686"/>
            <a:ext cx="772729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Insight</a:t>
            </a:r>
            <a:r>
              <a:rPr lang="en-US" sz="1800" dirty="0"/>
              <a:t>: There’s locality in MPX bound table page access 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DF19E-5DA9-8744-AD99-25B96ED5999D}"/>
              </a:ext>
            </a:extLst>
          </p:cNvPr>
          <p:cNvSpPr txBox="1"/>
          <p:nvPr/>
        </p:nvSpPr>
        <p:spPr>
          <a:xfrm>
            <a:off x="603867" y="1300186"/>
            <a:ext cx="797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Partial Scan</a:t>
            </a:r>
            <a:r>
              <a:rPr lang="en-US" sz="1800" dirty="0"/>
              <a:t>: BOGO keeps track of </a:t>
            </a:r>
            <a:r>
              <a:rPr lang="en-US" sz="1800" dirty="0">
                <a:solidFill>
                  <a:srgbClr val="FF0000"/>
                </a:solidFill>
              </a:rPr>
              <a:t>Hot</a:t>
            </a:r>
            <a:r>
              <a:rPr lang="en-US" sz="1800" dirty="0"/>
              <a:t> (recently accessed) Bound Table Pages, and scan them only on free, bounding the search 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F9F3D-E17B-3E44-9FE4-A4EA0E4D6F33}"/>
              </a:ext>
            </a:extLst>
          </p:cNvPr>
          <p:cNvSpPr txBox="1"/>
          <p:nvPr/>
        </p:nvSpPr>
        <p:spPr>
          <a:xfrm>
            <a:off x="603867" y="2673865"/>
            <a:ext cx="8035297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Problem</a:t>
            </a:r>
            <a:r>
              <a:rPr lang="en-US" sz="1800" dirty="0"/>
              <a:t>: Dangling pointer’s bound may reside in </a:t>
            </a:r>
            <a:r>
              <a:rPr lang="en-US" sz="1800" dirty="0">
                <a:solidFill>
                  <a:srgbClr val="0432FF"/>
                </a:solidFill>
              </a:rPr>
              <a:t>Cold</a:t>
            </a:r>
            <a:r>
              <a:rPr lang="en-US" sz="1800" dirty="0"/>
              <a:t> Bound Table Pages, leading to missing invalidation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74B7C-0AF5-4549-9706-3CBE1490BD6B}"/>
              </a:ext>
            </a:extLst>
          </p:cNvPr>
          <p:cNvSpPr txBox="1"/>
          <p:nvPr/>
        </p:nvSpPr>
        <p:spPr>
          <a:xfrm>
            <a:off x="588888" y="3611710"/>
            <a:ext cx="774227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Page Fault Scan</a:t>
            </a:r>
            <a:r>
              <a:rPr lang="en-US" sz="1800" dirty="0"/>
              <a:t>: BOGO marks those cold pages </a:t>
            </a:r>
            <a:r>
              <a:rPr lang="en-US" sz="1800" dirty="0">
                <a:solidFill>
                  <a:srgbClr val="0432FF"/>
                </a:solidFill>
              </a:rPr>
              <a:t>NOT ACCESSIBLE</a:t>
            </a:r>
            <a:r>
              <a:rPr lang="en-US" sz="1800" dirty="0"/>
              <a:t>, triggers a page fault when accessed, and performs invalidation lazily.</a:t>
            </a:r>
          </a:p>
        </p:txBody>
      </p:sp>
    </p:spTree>
    <p:extLst>
      <p:ext uri="{BB962C8B-B14F-4D97-AF65-F5344CB8AC3E}">
        <p14:creationId xmlns:p14="http://schemas.microsoft.com/office/powerpoint/2010/main" val="32188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39165" y="300062"/>
            <a:ext cx="7020279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BOGO: Partial Scan (working set size = 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F92AE-615B-F844-928A-A475D7E9419E}"/>
              </a:ext>
            </a:extLst>
          </p:cNvPr>
          <p:cNvSpPr txBox="1"/>
          <p:nvPr/>
        </p:nvSpPr>
        <p:spPr>
          <a:xfrm>
            <a:off x="1742477" y="1303350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AA8E4-C1AB-C64E-8617-499D071A4697}"/>
              </a:ext>
            </a:extLst>
          </p:cNvPr>
          <p:cNvSpPr txBox="1"/>
          <p:nvPr/>
        </p:nvSpPr>
        <p:spPr>
          <a:xfrm>
            <a:off x="1742477" y="337234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4F93A4-A8C5-874F-A46B-6597C5A393AB}"/>
              </a:ext>
            </a:extLst>
          </p:cNvPr>
          <p:cNvSpPr txBox="1"/>
          <p:nvPr/>
        </p:nvSpPr>
        <p:spPr>
          <a:xfrm>
            <a:off x="1742477" y="2614847"/>
            <a:ext cx="2210862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Check bound for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DE068-8615-964D-ABB7-A03A242B2D36}"/>
              </a:ext>
            </a:extLst>
          </p:cNvPr>
          <p:cNvSpPr txBox="1"/>
          <p:nvPr/>
        </p:nvSpPr>
        <p:spPr>
          <a:xfrm>
            <a:off x="3976178" y="4687485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9BBFFA-235C-F24C-A6F9-4594F8BB497D}"/>
              </a:ext>
            </a:extLst>
          </p:cNvPr>
          <p:cNvSpPr/>
          <p:nvPr/>
        </p:nvSpPr>
        <p:spPr>
          <a:xfrm>
            <a:off x="7058639" y="3688347"/>
            <a:ext cx="1806876" cy="3045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Hot Page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3BBF76-DC88-5949-AB32-222323C16431}"/>
              </a:ext>
            </a:extLst>
          </p:cNvPr>
          <p:cNvSpPr/>
          <p:nvPr/>
        </p:nvSpPr>
        <p:spPr>
          <a:xfrm>
            <a:off x="7058639" y="4028260"/>
            <a:ext cx="1806876" cy="989534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Cold Page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Not Accessible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69AEE-9D96-F248-B9F4-22B99213C2ED}"/>
              </a:ext>
            </a:extLst>
          </p:cNvPr>
          <p:cNvSpPr/>
          <p:nvPr/>
        </p:nvSpPr>
        <p:spPr>
          <a:xfrm>
            <a:off x="6758673" y="1149182"/>
            <a:ext cx="1801545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C2053-CC36-B548-883C-9AFA1049B43B}"/>
              </a:ext>
            </a:extLst>
          </p:cNvPr>
          <p:cNvSpPr/>
          <p:nvPr/>
        </p:nvSpPr>
        <p:spPr>
          <a:xfrm>
            <a:off x="6758671" y="1489901"/>
            <a:ext cx="1801547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74EF95-F461-714F-8575-4C93FC900DBE}"/>
              </a:ext>
            </a:extLst>
          </p:cNvPr>
          <p:cNvSpPr/>
          <p:nvPr/>
        </p:nvSpPr>
        <p:spPr>
          <a:xfrm>
            <a:off x="6758670" y="2165753"/>
            <a:ext cx="1801548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A580F5-AA30-E740-80E2-346001C16F94}"/>
              </a:ext>
            </a:extLst>
          </p:cNvPr>
          <p:cNvSpPr/>
          <p:nvPr/>
        </p:nvSpPr>
        <p:spPr>
          <a:xfrm>
            <a:off x="6758671" y="1827827"/>
            <a:ext cx="1801547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629C62-1967-8B4F-A6E3-3FF8D09F047A}"/>
              </a:ext>
            </a:extLst>
          </p:cNvPr>
          <p:cNvSpPr/>
          <p:nvPr/>
        </p:nvSpPr>
        <p:spPr>
          <a:xfrm>
            <a:off x="6758670" y="2503679"/>
            <a:ext cx="1801548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B98607-73A9-6D45-AE00-09C9CF003C4B}"/>
              </a:ext>
            </a:extLst>
          </p:cNvPr>
          <p:cNvSpPr/>
          <p:nvPr/>
        </p:nvSpPr>
        <p:spPr>
          <a:xfrm>
            <a:off x="6758670" y="804247"/>
            <a:ext cx="1801548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362E1D-FA56-0C4C-9613-C687E248966E}"/>
              </a:ext>
            </a:extLst>
          </p:cNvPr>
          <p:cNvSpPr/>
          <p:nvPr/>
        </p:nvSpPr>
        <p:spPr>
          <a:xfrm>
            <a:off x="6758669" y="2851407"/>
            <a:ext cx="1801549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A07D29-B5AD-1641-B1AA-4976D000441A}"/>
              </a:ext>
            </a:extLst>
          </p:cNvPr>
          <p:cNvSpPr txBox="1"/>
          <p:nvPr/>
        </p:nvSpPr>
        <p:spPr>
          <a:xfrm>
            <a:off x="6830384" y="50563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MPX Pages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F2FBCE46-A470-3B43-B00A-D036BDCD1495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126463" y="1318145"/>
            <a:ext cx="2632210" cy="16896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12655697-7FAA-B041-8F29-4A18F9086C58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136529" y="1773796"/>
            <a:ext cx="3622142" cy="222994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E7BDC503-7ADD-FB46-AE6E-155DEB71465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4047687" y="2051721"/>
            <a:ext cx="2710983" cy="620921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9CAF6EA6-0336-494E-A4F0-D4FD77F40F16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2620686" y="1996790"/>
            <a:ext cx="4137985" cy="37240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107C38FB-D1F2-EE42-921E-C404E29DB428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620685" y="2369190"/>
            <a:ext cx="4137985" cy="303452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09DEF9F2-F0F7-2141-AAD0-DCEE919A625B}"/>
              </a:ext>
            </a:extLst>
          </p:cNvPr>
          <p:cNvSpPr/>
          <p:nvPr/>
        </p:nvSpPr>
        <p:spPr>
          <a:xfrm>
            <a:off x="6758667" y="1825034"/>
            <a:ext cx="1801552" cy="33792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&amp;c = INV</a:t>
            </a:r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01E998B7-3467-144C-8DCD-CC732521AE18}"/>
              </a:ext>
            </a:extLst>
          </p:cNvPr>
          <p:cNvCxnSpPr>
            <a:cxnSpLocks/>
            <a:stCxn id="37" idx="3"/>
            <a:endCxn id="29" idx="1"/>
          </p:cNvCxnSpPr>
          <p:nvPr/>
        </p:nvCxnSpPr>
        <p:spPr>
          <a:xfrm flipV="1">
            <a:off x="3953339" y="1318145"/>
            <a:ext cx="2805334" cy="148136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AB7D27-3D13-1948-A11E-1B8A45AB8E74}"/>
              </a:ext>
            </a:extLst>
          </p:cNvPr>
          <p:cNvSpPr txBox="1"/>
          <p:nvPr/>
        </p:nvSpPr>
        <p:spPr>
          <a:xfrm>
            <a:off x="639165" y="83001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At the time of free()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D0C41-BE77-F145-8405-C3FE0E3A2156}"/>
              </a:ext>
            </a:extLst>
          </p:cNvPr>
          <p:cNvSpPr txBox="1"/>
          <p:nvPr/>
        </p:nvSpPr>
        <p:spPr>
          <a:xfrm>
            <a:off x="4607979" y="368335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 MPX Exception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0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3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3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3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03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2F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39166" y="300062"/>
            <a:ext cx="4605004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BOGO: Page Fault Scan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F92AE-615B-F844-928A-A475D7E9419E}"/>
              </a:ext>
            </a:extLst>
          </p:cNvPr>
          <p:cNvSpPr txBox="1"/>
          <p:nvPr/>
        </p:nvSpPr>
        <p:spPr>
          <a:xfrm>
            <a:off x="1401698" y="1125193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AA8E4-C1AB-C64E-8617-499D071A4697}"/>
              </a:ext>
            </a:extLst>
          </p:cNvPr>
          <p:cNvSpPr txBox="1"/>
          <p:nvPr/>
        </p:nvSpPr>
        <p:spPr>
          <a:xfrm>
            <a:off x="1401698" y="319418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4F93A4-A8C5-874F-A46B-6597C5A393AB}"/>
              </a:ext>
            </a:extLst>
          </p:cNvPr>
          <p:cNvSpPr txBox="1"/>
          <p:nvPr/>
        </p:nvSpPr>
        <p:spPr>
          <a:xfrm>
            <a:off x="1401698" y="2436690"/>
            <a:ext cx="2210862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Check bound for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DE068-8615-964D-ABB7-A03A242B2D36}"/>
              </a:ext>
            </a:extLst>
          </p:cNvPr>
          <p:cNvSpPr txBox="1"/>
          <p:nvPr/>
        </p:nvSpPr>
        <p:spPr>
          <a:xfrm>
            <a:off x="3635399" y="4509328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9BBFFA-235C-F24C-A6F9-4594F8BB497D}"/>
              </a:ext>
            </a:extLst>
          </p:cNvPr>
          <p:cNvSpPr/>
          <p:nvPr/>
        </p:nvSpPr>
        <p:spPr>
          <a:xfrm>
            <a:off x="7058639" y="3688347"/>
            <a:ext cx="1806876" cy="3045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Hot Page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3BBF76-DC88-5949-AB32-222323C16431}"/>
              </a:ext>
            </a:extLst>
          </p:cNvPr>
          <p:cNvSpPr/>
          <p:nvPr/>
        </p:nvSpPr>
        <p:spPr>
          <a:xfrm>
            <a:off x="7058639" y="4028260"/>
            <a:ext cx="1806876" cy="989534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Cold Page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Not Accessible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F69AEE-9D96-F248-B9F4-22B99213C2ED}"/>
              </a:ext>
            </a:extLst>
          </p:cNvPr>
          <p:cNvSpPr/>
          <p:nvPr/>
        </p:nvSpPr>
        <p:spPr>
          <a:xfrm>
            <a:off x="6417894" y="971025"/>
            <a:ext cx="1845448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BC2053-CC36-B548-883C-9AFA1049B43B}"/>
              </a:ext>
            </a:extLst>
          </p:cNvPr>
          <p:cNvSpPr/>
          <p:nvPr/>
        </p:nvSpPr>
        <p:spPr>
          <a:xfrm>
            <a:off x="6417893" y="1311744"/>
            <a:ext cx="1886191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74EF95-F461-714F-8575-4C93FC900DBE}"/>
              </a:ext>
            </a:extLst>
          </p:cNvPr>
          <p:cNvSpPr/>
          <p:nvPr/>
        </p:nvSpPr>
        <p:spPr>
          <a:xfrm>
            <a:off x="6417891" y="1987596"/>
            <a:ext cx="1886193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A580F5-AA30-E740-80E2-346001C16F94}"/>
              </a:ext>
            </a:extLst>
          </p:cNvPr>
          <p:cNvSpPr/>
          <p:nvPr/>
        </p:nvSpPr>
        <p:spPr>
          <a:xfrm>
            <a:off x="6417892" y="1649670"/>
            <a:ext cx="1710108" cy="337926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629C62-1967-8B4F-A6E3-3FF8D09F047A}"/>
              </a:ext>
            </a:extLst>
          </p:cNvPr>
          <p:cNvSpPr/>
          <p:nvPr/>
        </p:nvSpPr>
        <p:spPr>
          <a:xfrm>
            <a:off x="6417891" y="2325522"/>
            <a:ext cx="1886193" cy="33792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for &amp;b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B98607-73A9-6D45-AE00-09C9CF003C4B}"/>
              </a:ext>
            </a:extLst>
          </p:cNvPr>
          <p:cNvSpPr/>
          <p:nvPr/>
        </p:nvSpPr>
        <p:spPr>
          <a:xfrm>
            <a:off x="6417891" y="626090"/>
            <a:ext cx="1886193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362E1D-FA56-0C4C-9613-C687E248966E}"/>
              </a:ext>
            </a:extLst>
          </p:cNvPr>
          <p:cNvSpPr/>
          <p:nvPr/>
        </p:nvSpPr>
        <p:spPr>
          <a:xfrm>
            <a:off x="6417890" y="2673250"/>
            <a:ext cx="1886194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A07D29-B5AD-1641-B1AA-4976D000441A}"/>
              </a:ext>
            </a:extLst>
          </p:cNvPr>
          <p:cNvSpPr txBox="1"/>
          <p:nvPr/>
        </p:nvSpPr>
        <p:spPr>
          <a:xfrm>
            <a:off x="6489605" y="32747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MPX Pages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9DEF9F2-F0F7-2141-AAD0-DCEE919A625B}"/>
              </a:ext>
            </a:extLst>
          </p:cNvPr>
          <p:cNvSpPr/>
          <p:nvPr/>
        </p:nvSpPr>
        <p:spPr>
          <a:xfrm>
            <a:off x="6417888" y="1646877"/>
            <a:ext cx="1886196" cy="33792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&amp;c = INV</a:t>
            </a:r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01E998B7-3467-144C-8DCD-CC732521AE18}"/>
              </a:ext>
            </a:extLst>
          </p:cNvPr>
          <p:cNvCxnSpPr>
            <a:cxnSpLocks/>
            <a:stCxn id="37" idx="3"/>
            <a:endCxn id="29" idx="1"/>
          </p:cNvCxnSpPr>
          <p:nvPr/>
        </p:nvCxnSpPr>
        <p:spPr>
          <a:xfrm flipV="1">
            <a:off x="3612560" y="1139988"/>
            <a:ext cx="2805334" cy="148136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BD2E95D7-AA56-0E47-A40A-7EF24F23EC9F}"/>
              </a:ext>
            </a:extLst>
          </p:cNvPr>
          <p:cNvSpPr/>
          <p:nvPr/>
        </p:nvSpPr>
        <p:spPr>
          <a:xfrm>
            <a:off x="6420216" y="978101"/>
            <a:ext cx="1869229" cy="337926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Page &amp;a = INV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B9C41-3DC9-0B4A-82FC-E098DADE3901}"/>
              </a:ext>
            </a:extLst>
          </p:cNvPr>
          <p:cNvSpPr txBox="1"/>
          <p:nvPr/>
        </p:nvSpPr>
        <p:spPr>
          <a:xfrm>
            <a:off x="639166" y="77171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At the time of page fault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988C3-D669-0B4C-937B-E8AB9233B42B}"/>
              </a:ext>
            </a:extLst>
          </p:cNvPr>
          <p:cNvSpPr txBox="1"/>
          <p:nvPr/>
        </p:nvSpPr>
        <p:spPr>
          <a:xfrm>
            <a:off x="4663440" y="33528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3. MPX Exception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E8D964-F12A-7743-9983-4703988B3BFF}"/>
              </a:ext>
            </a:extLst>
          </p:cNvPr>
          <p:cNvSpPr txBox="1"/>
          <p:nvPr/>
        </p:nvSpPr>
        <p:spPr>
          <a:xfrm>
            <a:off x="4351139" y="94792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1. Page fault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0D102-D7C0-CD4B-B9B8-E266255DC566}"/>
              </a:ext>
            </a:extLst>
          </p:cNvPr>
          <p:cNvSpPr txBox="1"/>
          <p:nvPr/>
        </p:nvSpPr>
        <p:spPr>
          <a:xfrm>
            <a:off x="8263342" y="96401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2. Scan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4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431FF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20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" grpId="0"/>
      <p:bldP spid="4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619760" y="345440"/>
            <a:ext cx="2457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Implementation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619760" y="1005840"/>
            <a:ext cx="75503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Compiler Support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	- LLVM-4.0 MPX backend, </a:t>
            </a:r>
            <a:r>
              <a:rPr lang="en-US" sz="1800" dirty="0" err="1">
                <a:solidFill>
                  <a:srgbClr val="0432FF"/>
                </a:solidFill>
              </a:rPr>
              <a:t>llvm-mpx</a:t>
            </a:r>
            <a:r>
              <a:rPr lang="en-US" sz="1800" dirty="0"/>
              <a:t> pass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	- Store all bounds in MPX bounds 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Linux Kernel: v4.12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	- MPX Bound Page Management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	- Fast MPX page query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BOGO: runtime library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	- Drop-in library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A0D2A-AFC5-E847-88AD-3E2DBDC890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37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619760" y="345440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Experiment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619760" y="1005840"/>
            <a:ext cx="5391219" cy="2533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Security Guarantee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	- Temporal: CWE-416, and 4 CVEs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	- Spatial: </a:t>
            </a:r>
            <a:r>
              <a:rPr lang="en-US" sz="1800" dirty="0" err="1"/>
              <a:t>BugBench</a:t>
            </a:r>
            <a:r>
              <a:rPr lang="en-US" sz="1800" dirty="0"/>
              <a:t>, 9 CVEs, SPEC 2006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Performance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Memory Overhead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	SPEC CPU 2006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5180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5462C-E7AF-C840-984E-EB0EC9C56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414D1-B207-2A4C-98B1-AC55C03B0E1C}"/>
              </a:ext>
            </a:extLst>
          </p:cNvPr>
          <p:cNvSpPr txBox="1"/>
          <p:nvPr/>
        </p:nvSpPr>
        <p:spPr>
          <a:xfrm>
            <a:off x="640080" y="345440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BOGO’s Security Guarantee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1F912-7333-034E-9DEE-649BA95BB6EE}"/>
              </a:ext>
            </a:extLst>
          </p:cNvPr>
          <p:cNvSpPr txBox="1"/>
          <p:nvPr/>
        </p:nvSpPr>
        <p:spPr>
          <a:xfrm>
            <a:off x="4928433" y="998364"/>
            <a:ext cx="38523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1800" b="1" dirty="0"/>
              <a:t>Temporal Memory Safety (BOGO)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32 CWE-416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CVE-2014-9961 </a:t>
            </a:r>
            <a:r>
              <a:rPr lang="en-US" sz="1800" dirty="0" err="1"/>
              <a:t>FreeType</a:t>
            </a:r>
            <a:endParaRPr lang="en-US" sz="18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CVE-2015-7801 </a:t>
            </a:r>
            <a:r>
              <a:rPr lang="en-US" sz="1800" dirty="0" err="1"/>
              <a:t>optipng</a:t>
            </a:r>
            <a:endParaRPr lang="en-US" sz="18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CVE-2017-10686 </a:t>
            </a:r>
            <a:r>
              <a:rPr lang="en-US" sz="1800" dirty="0" err="1"/>
              <a:t>nasm</a:t>
            </a:r>
            <a:endParaRPr lang="en-US" sz="1800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CVE-2017-15642 sox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E1D7B-B1D9-4A47-983D-C1CE1EF2EE9E}"/>
              </a:ext>
            </a:extLst>
          </p:cNvPr>
          <p:cNvSpPr txBox="1"/>
          <p:nvPr/>
        </p:nvSpPr>
        <p:spPr>
          <a:xfrm>
            <a:off x="637284" y="962857"/>
            <a:ext cx="3877985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1800" b="1" dirty="0"/>
              <a:t>Spatial Memory Safety (</a:t>
            </a:r>
            <a:r>
              <a:rPr lang="en-US" sz="1800" b="1" dirty="0" err="1"/>
              <a:t>llvm-mpx</a:t>
            </a:r>
            <a:r>
              <a:rPr lang="en-US" sz="1800" b="1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BugBench</a:t>
            </a:r>
            <a:r>
              <a:rPr lang="en-US" sz="1800" dirty="0"/>
              <a:t> (5 applications)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CVE-2004-2167 latex2rtf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CVE-2007-4060 </a:t>
            </a:r>
            <a:r>
              <a:rPr lang="en-US" sz="1800" dirty="0" err="1"/>
              <a:t>corehttp</a:t>
            </a:r>
            <a:r>
              <a:rPr lang="en-US" sz="1800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CVE-2011-4971 </a:t>
            </a:r>
            <a:r>
              <a:rPr lang="en-US" sz="1800" dirty="0" err="1"/>
              <a:t>Memcached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3 bugs in SPEC 2006</a:t>
            </a:r>
          </a:p>
        </p:txBody>
      </p:sp>
    </p:spTree>
    <p:extLst>
      <p:ext uri="{BB962C8B-B14F-4D97-AF65-F5344CB8AC3E}">
        <p14:creationId xmlns:p14="http://schemas.microsoft.com/office/powerpoint/2010/main" val="38067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EA0A345-D36C-4040-A5D3-5E429B68E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93063"/>
              </p:ext>
            </p:extLst>
          </p:nvPr>
        </p:nvGraphicFramePr>
        <p:xfrm>
          <a:off x="399317" y="913339"/>
          <a:ext cx="8345849" cy="3332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663699" y="37651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Result: Performance Overhead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46502F-A143-8146-8F95-3C49D8859CE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79B46989-944B-0B49-B9BD-D5463994A191}"/>
              </a:ext>
            </a:extLst>
          </p:cNvPr>
          <p:cNvSpPr/>
          <p:nvPr/>
        </p:nvSpPr>
        <p:spPr>
          <a:xfrm>
            <a:off x="7210019" y="1399659"/>
            <a:ext cx="1535147" cy="261829"/>
          </a:xfrm>
          <a:prstGeom prst="wedgeRoundRectCallout">
            <a:avLst>
              <a:gd name="adj1" fmla="val 28476"/>
              <a:gd name="adj2" fmla="val 279429"/>
              <a:gd name="adj3" fmla="val 16667"/>
            </a:avLst>
          </a:prstGeom>
          <a:solidFill>
            <a:srgbClr val="FFC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DangSan:41%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C69D28E-DDC1-C94E-9B70-BF5B015FE111}"/>
              </a:ext>
            </a:extLst>
          </p:cNvPr>
          <p:cNvSpPr/>
          <p:nvPr/>
        </p:nvSpPr>
        <p:spPr>
          <a:xfrm>
            <a:off x="7631395" y="3642374"/>
            <a:ext cx="1389764" cy="389391"/>
          </a:xfrm>
          <a:prstGeom prst="wedgeRoundRectCallout">
            <a:avLst>
              <a:gd name="adj1" fmla="val 27178"/>
              <a:gd name="adj2" fmla="val -357754"/>
              <a:gd name="adj3" fmla="val 16667"/>
            </a:avLst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BOGO(temporal): 34%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B9A77-15D5-0946-AEE5-C0DEDB77785C}"/>
              </a:ext>
            </a:extLst>
          </p:cNvPr>
          <p:cNvSpPr txBox="1"/>
          <p:nvPr/>
        </p:nvSpPr>
        <p:spPr>
          <a:xfrm>
            <a:off x="3014663" y="4857750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  <a:r>
              <a:rPr lang="en-US" dirty="0" err="1"/>
              <a:t>llvm-mpx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F48AC4-B004-1647-9282-16D8926739B1}"/>
              </a:ext>
            </a:extLst>
          </p:cNvPr>
          <p:cNvCxnSpPr/>
          <p:nvPr/>
        </p:nvCxnSpPr>
        <p:spPr>
          <a:xfrm>
            <a:off x="8472458" y="2182313"/>
            <a:ext cx="2334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0D1EAD-2428-E248-AEED-0628DEC6F66C}"/>
              </a:ext>
            </a:extLst>
          </p:cNvPr>
          <p:cNvCxnSpPr/>
          <p:nvPr/>
        </p:nvCxnSpPr>
        <p:spPr>
          <a:xfrm>
            <a:off x="8478062" y="2406601"/>
            <a:ext cx="2334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D5E0A1-4E06-7A46-8A55-DF7680E729B0}"/>
              </a:ext>
            </a:extLst>
          </p:cNvPr>
          <p:cNvCxnSpPr>
            <a:cxnSpLocks/>
          </p:cNvCxnSpPr>
          <p:nvPr/>
        </p:nvCxnSpPr>
        <p:spPr>
          <a:xfrm>
            <a:off x="8705922" y="2182313"/>
            <a:ext cx="0" cy="224288"/>
          </a:xfrm>
          <a:prstGeom prst="line">
            <a:avLst/>
          </a:prstGeom>
          <a:ln w="25400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1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939728"/>
              </p:ext>
            </p:extLst>
          </p:nvPr>
        </p:nvGraphicFramePr>
        <p:xfrm>
          <a:off x="619760" y="913338"/>
          <a:ext cx="7925847" cy="340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619760" y="357438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Result: Memory Overhead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8D25B-1927-3F4C-9FEE-6B6D37D590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6D96C-83A8-DA48-B0CE-D366449E714F}"/>
              </a:ext>
            </a:extLst>
          </p:cNvPr>
          <p:cNvSpPr/>
          <p:nvPr/>
        </p:nvSpPr>
        <p:spPr>
          <a:xfrm>
            <a:off x="8247361" y="2800750"/>
            <a:ext cx="174812" cy="4018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FEA222C-8A3E-7249-9F54-1ED739262F68}"/>
              </a:ext>
            </a:extLst>
          </p:cNvPr>
          <p:cNvSpPr/>
          <p:nvPr/>
        </p:nvSpPr>
        <p:spPr>
          <a:xfrm>
            <a:off x="7865029" y="1511656"/>
            <a:ext cx="1114287" cy="944380"/>
          </a:xfrm>
          <a:prstGeom prst="wedgeRoundRectCallout">
            <a:avLst>
              <a:gd name="adj1" fmla="val 1475"/>
              <a:gd name="adj2" fmla="val 79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memory overhead</a:t>
            </a:r>
          </a:p>
        </p:txBody>
      </p:sp>
    </p:spTree>
    <p:extLst>
      <p:ext uri="{BB962C8B-B14F-4D97-AF65-F5344CB8AC3E}">
        <p14:creationId xmlns:p14="http://schemas.microsoft.com/office/powerpoint/2010/main" val="115291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622705" y="345440"/>
            <a:ext cx="20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541064" y="780137"/>
            <a:ext cx="76967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BOGO adds temporal memory safety on Intel’s MPX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BOGO repurposes MPX’s bounds metadata for temporal memory safety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BOGO requires much less memory than other temporal memory safety solutions, which maintain its own metadata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4457-863B-8948-9221-380110439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88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7726D-2F79-BB48-BD20-0BB96605EB28}"/>
              </a:ext>
            </a:extLst>
          </p:cNvPr>
          <p:cNvSpPr txBox="1"/>
          <p:nvPr/>
        </p:nvSpPr>
        <p:spPr>
          <a:xfrm>
            <a:off x="619760" y="342413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Memory Safety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D9379-F977-0D40-A45A-C57374738B61}"/>
              </a:ext>
            </a:extLst>
          </p:cNvPr>
          <p:cNvSpPr txBox="1"/>
          <p:nvPr/>
        </p:nvSpPr>
        <p:spPr>
          <a:xfrm>
            <a:off x="815705" y="2169451"/>
            <a:ext cx="2693366" cy="132343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char* a = </a:t>
            </a:r>
            <a:r>
              <a:rPr lang="en-US" sz="2000" b="1" dirty="0" err="1"/>
              <a:t>malloc</a:t>
            </a:r>
            <a:r>
              <a:rPr lang="en-US" sz="2000" b="1" dirty="0"/>
              <a:t> </a:t>
            </a:r>
            <a:r>
              <a:rPr lang="en-US" sz="2000" dirty="0"/>
              <a:t>(10);</a:t>
            </a:r>
          </a:p>
          <a:p>
            <a:r>
              <a:rPr lang="en-US" sz="2000" dirty="0"/>
              <a:t>char* c = a;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 [11] = ‘x’;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DE059-2943-E340-B35C-A1C9139190D4}"/>
              </a:ext>
            </a:extLst>
          </p:cNvPr>
          <p:cNvSpPr txBox="1"/>
          <p:nvPr/>
        </p:nvSpPr>
        <p:spPr>
          <a:xfrm>
            <a:off x="815705" y="1147966"/>
            <a:ext cx="2903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Spatial memory safety</a:t>
            </a:r>
          </a:p>
          <a:p>
            <a:r>
              <a:rPr lang="en-US" sz="2000" dirty="0"/>
              <a:t>: No buffer overflow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7274A-F3F2-1B43-A6F7-A373646DCB33}"/>
              </a:ext>
            </a:extLst>
          </p:cNvPr>
          <p:cNvSpPr txBox="1"/>
          <p:nvPr/>
        </p:nvSpPr>
        <p:spPr>
          <a:xfrm>
            <a:off x="4840356" y="2169451"/>
            <a:ext cx="2693366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char* a = </a:t>
            </a:r>
            <a:r>
              <a:rPr lang="en-US" sz="2000" b="1" dirty="0" err="1"/>
              <a:t>malloc</a:t>
            </a:r>
            <a:r>
              <a:rPr lang="en-US" sz="2000" b="1" dirty="0"/>
              <a:t> </a:t>
            </a:r>
            <a:r>
              <a:rPr lang="en-US" sz="2000" dirty="0"/>
              <a:t>(10);</a:t>
            </a:r>
          </a:p>
          <a:p>
            <a:r>
              <a:rPr lang="en-US" sz="2000" dirty="0"/>
              <a:t>char* c = a;</a:t>
            </a:r>
          </a:p>
          <a:p>
            <a:r>
              <a:rPr lang="en-US" sz="2000" dirty="0"/>
              <a:t>…</a:t>
            </a:r>
          </a:p>
          <a:p>
            <a:r>
              <a:rPr lang="en-US" sz="2000" b="1" dirty="0"/>
              <a:t>free</a:t>
            </a:r>
            <a:r>
              <a:rPr lang="en-US" sz="2000" dirty="0"/>
              <a:t>(c);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 [0] = ‘x’;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A114E-D587-0C45-8077-19B495DB7C1B}"/>
              </a:ext>
            </a:extLst>
          </p:cNvPr>
          <p:cNvSpPr txBox="1"/>
          <p:nvPr/>
        </p:nvSpPr>
        <p:spPr>
          <a:xfrm>
            <a:off x="4840356" y="1147966"/>
            <a:ext cx="3217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Temporal memory safety</a:t>
            </a:r>
          </a:p>
          <a:p>
            <a:r>
              <a:rPr lang="en-US" sz="2000" dirty="0"/>
              <a:t>: No use-after-free</a:t>
            </a:r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11966" y="3704843"/>
            <a:ext cx="1950853" cy="465135"/>
            <a:chOff x="1411966" y="3397415"/>
            <a:chExt cx="1950853" cy="465135"/>
          </a:xfrm>
        </p:grpSpPr>
        <p:sp>
          <p:nvSpPr>
            <p:cNvPr id="9" name="Oval Callout 8"/>
            <p:cNvSpPr/>
            <p:nvPr/>
          </p:nvSpPr>
          <p:spPr>
            <a:xfrm>
              <a:off x="1411966" y="3397415"/>
              <a:ext cx="1950853" cy="465135"/>
            </a:xfrm>
            <a:prstGeom prst="wedgeEllipseCallout">
              <a:avLst>
                <a:gd name="adj1" fmla="val -55305"/>
                <a:gd name="adj2" fmla="val -1062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53858" y="3445316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out of bound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18759" y="3978760"/>
            <a:ext cx="2161060" cy="490762"/>
            <a:chOff x="5118759" y="3978760"/>
            <a:chExt cx="2161060" cy="490762"/>
          </a:xfrm>
        </p:grpSpPr>
        <p:sp>
          <p:nvSpPr>
            <p:cNvPr id="13" name="Oval Callout 12"/>
            <p:cNvSpPr/>
            <p:nvPr/>
          </p:nvSpPr>
          <p:spPr>
            <a:xfrm>
              <a:off x="5118759" y="3978760"/>
              <a:ext cx="2161060" cy="490762"/>
            </a:xfrm>
            <a:prstGeom prst="wedgeEllipseCallout">
              <a:avLst>
                <a:gd name="adj1" fmla="val -54530"/>
                <a:gd name="adj2" fmla="val -10316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2300" y="403947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dangling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6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F03D4-80A4-ED47-8D73-AB19B2E0BAF2}"/>
              </a:ext>
            </a:extLst>
          </p:cNvPr>
          <p:cNvSpPr txBox="1"/>
          <p:nvPr/>
        </p:nvSpPr>
        <p:spPr>
          <a:xfrm>
            <a:off x="1007258" y="2394689"/>
            <a:ext cx="730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chemeClr val="dk1"/>
                </a:solidFill>
              </a:rPr>
              <a:t>Thank you !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1AE11-DC10-7448-8846-990E4ECF3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08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4"/>
    </mc:Choice>
    <mc:Fallback xmlns="">
      <p:transition spd="slow" advTm="92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D546F-B0B9-E847-9178-BC08701A4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DC003C-9BA7-DD49-8B3B-F70354F16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77840"/>
              </p:ext>
            </p:extLst>
          </p:nvPr>
        </p:nvGraphicFramePr>
        <p:xfrm>
          <a:off x="4592320" y="1362280"/>
          <a:ext cx="4551680" cy="273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7E5BB40-0841-854E-82F6-0E9DD162EF48}"/>
              </a:ext>
            </a:extLst>
          </p:cNvPr>
          <p:cNvSpPr txBox="1"/>
          <p:nvPr/>
        </p:nvSpPr>
        <p:spPr>
          <a:xfrm>
            <a:off x="619760" y="497840"/>
            <a:ext cx="20970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Memory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ABE47-6E85-D04E-80FC-BFF87BED810C}"/>
              </a:ext>
            </a:extLst>
          </p:cNvPr>
          <p:cNvSpPr txBox="1"/>
          <p:nvPr/>
        </p:nvSpPr>
        <p:spPr>
          <a:xfrm>
            <a:off x="6982283" y="4470387"/>
            <a:ext cx="15985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Image: Matt Miler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t.co</a:t>
            </a:r>
            <a:r>
              <a:rPr lang="en-US" sz="1050" dirty="0"/>
              <a:t>/6IAzb2AaR8</a:t>
            </a:r>
          </a:p>
          <a:p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B07A7-6BB8-934C-A5CB-117E80E5A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362280"/>
            <a:ext cx="4452620" cy="27360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23C46C-F316-7A41-8FCE-E80C8E95E702}"/>
              </a:ext>
            </a:extLst>
          </p:cNvPr>
          <p:cNvCxnSpPr/>
          <p:nvPr/>
        </p:nvCxnSpPr>
        <p:spPr>
          <a:xfrm>
            <a:off x="668825" y="3643765"/>
            <a:ext cx="33880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A4CC89F-0DAA-CD4A-8DB5-70C8D019436E}"/>
              </a:ext>
            </a:extLst>
          </p:cNvPr>
          <p:cNvSpPr txBox="1"/>
          <p:nvPr/>
        </p:nvSpPr>
        <p:spPr>
          <a:xfrm>
            <a:off x="2153834" y="3608362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74DF22-7D1F-B048-872E-B39351F985C7}"/>
              </a:ext>
            </a:extLst>
          </p:cNvPr>
          <p:cNvCxnSpPr/>
          <p:nvPr/>
        </p:nvCxnSpPr>
        <p:spPr>
          <a:xfrm flipV="1">
            <a:off x="288139" y="1670057"/>
            <a:ext cx="0" cy="1897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073F03-46ED-DD40-97B8-3CEA0C2131E5}"/>
              </a:ext>
            </a:extLst>
          </p:cNvPr>
          <p:cNvSpPr txBox="1"/>
          <p:nvPr/>
        </p:nvSpPr>
        <p:spPr>
          <a:xfrm>
            <a:off x="0" y="1362280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CVEs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9EDE14-8035-0847-8809-DD27B4315E59}"/>
              </a:ext>
            </a:extLst>
          </p:cNvPr>
          <p:cNvCxnSpPr>
            <a:cxnSpLocks/>
          </p:cNvCxnSpPr>
          <p:nvPr/>
        </p:nvCxnSpPr>
        <p:spPr>
          <a:xfrm flipV="1">
            <a:off x="1066800" y="2275840"/>
            <a:ext cx="3376383" cy="152400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4D3381-7F5C-924E-B554-8A13250ABC57}"/>
              </a:ext>
            </a:extLst>
          </p:cNvPr>
          <p:cNvCxnSpPr>
            <a:cxnSpLocks/>
          </p:cNvCxnSpPr>
          <p:nvPr/>
        </p:nvCxnSpPr>
        <p:spPr>
          <a:xfrm>
            <a:off x="1066800" y="2590800"/>
            <a:ext cx="3376383" cy="598442"/>
          </a:xfrm>
          <a:prstGeom prst="line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434429C2-26C1-6F4D-8ABA-E26FCFDCE27A}"/>
              </a:ext>
            </a:extLst>
          </p:cNvPr>
          <p:cNvSpPr/>
          <p:nvPr/>
        </p:nvSpPr>
        <p:spPr>
          <a:xfrm>
            <a:off x="1497777" y="1632745"/>
            <a:ext cx="2065288" cy="7759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After Free</a:t>
            </a:r>
          </a:p>
        </p:txBody>
      </p:sp>
    </p:spTree>
    <p:extLst>
      <p:ext uri="{BB962C8B-B14F-4D97-AF65-F5344CB8AC3E}">
        <p14:creationId xmlns:p14="http://schemas.microsoft.com/office/powerpoint/2010/main" val="90027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67761-2CBB-8442-9015-45493C5FFE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C4C92-5C4F-974E-820C-953889CBB73B}"/>
              </a:ext>
            </a:extLst>
          </p:cNvPr>
          <p:cNvSpPr txBox="1"/>
          <p:nvPr/>
        </p:nvSpPr>
        <p:spPr>
          <a:xfrm>
            <a:off x="619760" y="497840"/>
            <a:ext cx="209704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+mj-lt"/>
              </a:rPr>
              <a:t>Memory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84718-0C01-494F-9A0E-78C5F7564A9A}"/>
              </a:ext>
            </a:extLst>
          </p:cNvPr>
          <p:cNvSpPr txBox="1"/>
          <p:nvPr/>
        </p:nvSpPr>
        <p:spPr>
          <a:xfrm>
            <a:off x="619760" y="1590547"/>
            <a:ext cx="238398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a[11] = ‘x’;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E2FF8-3E11-1C4D-B0E6-7F6B378ED6BD}"/>
              </a:ext>
            </a:extLst>
          </p:cNvPr>
          <p:cNvSpPr txBox="1"/>
          <p:nvPr/>
        </p:nvSpPr>
        <p:spPr>
          <a:xfrm>
            <a:off x="5169458" y="1588011"/>
            <a:ext cx="2383986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b = malloc(20);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(c);</a:t>
            </a:r>
          </a:p>
          <a:p>
            <a:r>
              <a:rPr lang="en-US" sz="1800" dirty="0"/>
              <a:t>a[0] = ‘x’;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E7D3C-2F29-3445-8BAE-1B9E2AFE3FB5}"/>
              </a:ext>
            </a:extLst>
          </p:cNvPr>
          <p:cNvSpPr txBox="1"/>
          <p:nvPr/>
        </p:nvSpPr>
        <p:spPr>
          <a:xfrm>
            <a:off x="619760" y="109701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Spatial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CD66E-B0AF-2D49-A3FD-50B26096D274}"/>
              </a:ext>
            </a:extLst>
          </p:cNvPr>
          <p:cNvSpPr txBox="1"/>
          <p:nvPr/>
        </p:nvSpPr>
        <p:spPr>
          <a:xfrm>
            <a:off x="5169458" y="109701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Temporal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B81C3-72CD-8145-8408-9810F2256DD6}"/>
              </a:ext>
            </a:extLst>
          </p:cNvPr>
          <p:cNvSpPr txBox="1"/>
          <p:nvPr/>
        </p:nvSpPr>
        <p:spPr>
          <a:xfrm>
            <a:off x="6068261" y="3131403"/>
            <a:ext cx="25747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DangSan</a:t>
            </a:r>
            <a:r>
              <a:rPr lang="en-US" dirty="0">
                <a:solidFill>
                  <a:srgbClr val="FF0000"/>
                </a:solidFill>
              </a:rPr>
              <a:t> [EuroSys’17]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CETS [ISMM’10]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AddressSanitizer</a:t>
            </a:r>
            <a:r>
              <a:rPr lang="en-US" dirty="0">
                <a:solidFill>
                  <a:srgbClr val="FF0000"/>
                </a:solidFill>
              </a:rPr>
              <a:t> [ATC’12]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CBC44-0E4E-EA4E-90C1-2E54C55835F1}"/>
              </a:ext>
            </a:extLst>
          </p:cNvPr>
          <p:cNvSpPr txBox="1"/>
          <p:nvPr/>
        </p:nvSpPr>
        <p:spPr>
          <a:xfrm>
            <a:off x="619760" y="2285579"/>
            <a:ext cx="2545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Intel MPX (with GCC/ICC)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9B32E-1E9D-604F-984D-9D7A7B86195F}"/>
              </a:ext>
            </a:extLst>
          </p:cNvPr>
          <p:cNvSpPr txBox="1"/>
          <p:nvPr/>
        </p:nvSpPr>
        <p:spPr>
          <a:xfrm>
            <a:off x="6083582" y="4085361"/>
            <a:ext cx="1925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BOGO(this work)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2B1D86-7E9A-3C49-B550-BB9E6ED84213}"/>
              </a:ext>
            </a:extLst>
          </p:cNvPr>
          <p:cNvGrpSpPr/>
          <p:nvPr/>
        </p:nvGrpSpPr>
        <p:grpSpPr>
          <a:xfrm>
            <a:off x="4617425" y="4085361"/>
            <a:ext cx="1531466" cy="523220"/>
            <a:chOff x="3428690" y="3835599"/>
            <a:chExt cx="1531466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C83DAA-55AD-9B49-AE44-37D99D526ABD}"/>
                </a:ext>
              </a:extLst>
            </p:cNvPr>
            <p:cNvSpPr txBox="1"/>
            <p:nvPr/>
          </p:nvSpPr>
          <p:spPr>
            <a:xfrm>
              <a:off x="3659800" y="3835599"/>
              <a:ext cx="13003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No Additional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Metadata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1DA2F1-A87E-2145-90D5-C484FA57DF39}"/>
                </a:ext>
              </a:extLst>
            </p:cNvPr>
            <p:cNvSpPr txBox="1"/>
            <p:nvPr/>
          </p:nvSpPr>
          <p:spPr>
            <a:xfrm>
              <a:off x="3428690" y="389715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✅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C81EAC-47E8-E24E-AAA0-A640DE93D35F}"/>
              </a:ext>
            </a:extLst>
          </p:cNvPr>
          <p:cNvGrpSpPr/>
          <p:nvPr/>
        </p:nvGrpSpPr>
        <p:grpSpPr>
          <a:xfrm>
            <a:off x="4617425" y="3131254"/>
            <a:ext cx="1460996" cy="738664"/>
            <a:chOff x="3428690" y="2823245"/>
            <a:chExt cx="1460996" cy="73866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ACC22F-95AA-B847-B26A-95D2D908E1BA}"/>
                </a:ext>
              </a:extLst>
            </p:cNvPr>
            <p:cNvGrpSpPr/>
            <p:nvPr/>
          </p:nvGrpSpPr>
          <p:grpSpPr>
            <a:xfrm>
              <a:off x="3709789" y="2823245"/>
              <a:ext cx="1179897" cy="738664"/>
              <a:chOff x="3464462" y="2834357"/>
              <a:chExt cx="1179897" cy="738664"/>
            </a:xfrm>
          </p:grpSpPr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3E65FCBF-94C6-9243-99FB-A8D7E3190282}"/>
                  </a:ext>
                </a:extLst>
              </p:cNvPr>
              <p:cNvSpPr/>
              <p:nvPr/>
            </p:nvSpPr>
            <p:spPr>
              <a:xfrm>
                <a:off x="4436203" y="2910007"/>
                <a:ext cx="208156" cy="592635"/>
              </a:xfrm>
              <a:prstGeom prst="leftBrac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A4318F4-59D2-E54A-9101-8F339A776B33}"/>
                  </a:ext>
                </a:extLst>
              </p:cNvPr>
              <p:cNvSpPr txBox="1"/>
              <p:nvPr/>
            </p:nvSpPr>
            <p:spPr>
              <a:xfrm>
                <a:off x="3464462" y="2834357"/>
                <a:ext cx="97174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Require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Additional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Metadata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02CEC5-3847-294D-AFD9-97EF59154C6F}"/>
                </a:ext>
              </a:extLst>
            </p:cNvPr>
            <p:cNvSpPr txBox="1"/>
            <p:nvPr/>
          </p:nvSpPr>
          <p:spPr>
            <a:xfrm>
              <a:off x="3428690" y="3038688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❌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0FED1D-0265-5F4B-A2BC-8940C234C1CA}"/>
              </a:ext>
            </a:extLst>
          </p:cNvPr>
          <p:cNvSpPr txBox="1"/>
          <p:nvPr/>
        </p:nvSpPr>
        <p:spPr>
          <a:xfrm>
            <a:off x="421789" y="2696007"/>
            <a:ext cx="3134191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Only spatial, no temporal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We need temporal memory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Safety!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1358C-A1DC-B04E-8376-2C70BCA6BECE}"/>
              </a:ext>
            </a:extLst>
          </p:cNvPr>
          <p:cNvSpPr txBox="1"/>
          <p:nvPr/>
        </p:nvSpPr>
        <p:spPr>
          <a:xfrm>
            <a:off x="3840095" y="3206904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Memory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14498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  <p:bldP spid="11" grpId="0"/>
      <p:bldP spid="1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DB543DA-EE56-BC4D-BFD2-2E7A8D27216F}"/>
              </a:ext>
            </a:extLst>
          </p:cNvPr>
          <p:cNvGrpSpPr/>
          <p:nvPr/>
        </p:nvGrpSpPr>
        <p:grpSpPr>
          <a:xfrm>
            <a:off x="4829829" y="1574171"/>
            <a:ext cx="1789526" cy="1258469"/>
            <a:chOff x="3811246" y="1075623"/>
            <a:chExt cx="1251680" cy="87692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57820A2-5764-894D-9123-44BE523119B5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Hot Page Queue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(2 Slots)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1FEB508-F421-E54A-BF94-D6D87E71223A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EAC4918-0409-4C47-8865-06F8EBF83D14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DB698E5E-B2A9-7941-B83B-3037B64584D9}"/>
              </a:ext>
            </a:extLst>
          </p:cNvPr>
          <p:cNvSpPr/>
          <p:nvPr/>
        </p:nvSpPr>
        <p:spPr>
          <a:xfrm>
            <a:off x="4824601" y="1992658"/>
            <a:ext cx="1789525" cy="4214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&amp;c = (a,a+10)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5C0088-3CC2-C845-AD48-1D3F668BC861}"/>
              </a:ext>
            </a:extLst>
          </p:cNvPr>
          <p:cNvSpPr/>
          <p:nvPr/>
        </p:nvSpPr>
        <p:spPr>
          <a:xfrm>
            <a:off x="4815644" y="2005694"/>
            <a:ext cx="1789525" cy="421497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&amp;c = INV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569A0A-60D1-5C45-A922-61427DF7B25C}"/>
              </a:ext>
            </a:extLst>
          </p:cNvPr>
          <p:cNvSpPr/>
          <p:nvPr/>
        </p:nvSpPr>
        <p:spPr>
          <a:xfrm>
            <a:off x="7067281" y="1980574"/>
            <a:ext cx="1832074" cy="41949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&amp;a =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(a, a+10)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CE7B2E-53D2-6045-B62C-77F497375626}"/>
              </a:ext>
            </a:extLst>
          </p:cNvPr>
          <p:cNvSpPr/>
          <p:nvPr/>
        </p:nvSpPr>
        <p:spPr>
          <a:xfrm>
            <a:off x="7040880" y="1972396"/>
            <a:ext cx="1832074" cy="419490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&amp;a =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(a, a+10)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0E6D87-72CC-8A49-95F8-2186C9F2EB45}"/>
              </a:ext>
            </a:extLst>
          </p:cNvPr>
          <p:cNvSpPr/>
          <p:nvPr/>
        </p:nvSpPr>
        <p:spPr>
          <a:xfrm>
            <a:off x="4824601" y="2427191"/>
            <a:ext cx="1789525" cy="3910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&amp;b = (b,b+10)</a:t>
            </a:r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BOGO: Scan Less at the Time of free()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E39936-F1E7-8F4C-ADC8-A9D1622BED95}"/>
              </a:ext>
            </a:extLst>
          </p:cNvPr>
          <p:cNvSpPr txBox="1"/>
          <p:nvPr/>
        </p:nvSpPr>
        <p:spPr>
          <a:xfrm>
            <a:off x="1557341" y="2036765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AFD654-3125-2640-9EF2-FD5EB2746FFC}"/>
              </a:ext>
            </a:extLst>
          </p:cNvPr>
          <p:cNvSpPr txBox="1"/>
          <p:nvPr/>
        </p:nvSpPr>
        <p:spPr>
          <a:xfrm>
            <a:off x="1557341" y="396719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c[0] = ‘x’;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ECCF718-90C2-2440-8840-0C6DDF806C7B}"/>
              </a:ext>
            </a:extLst>
          </p:cNvPr>
          <p:cNvSpPr txBox="1"/>
          <p:nvPr/>
        </p:nvSpPr>
        <p:spPr>
          <a:xfrm>
            <a:off x="1624191" y="3321971"/>
            <a:ext cx="3653564" cy="64633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bnd1=</a:t>
            </a:r>
            <a:r>
              <a:rPr lang="en-US" sz="1800" b="1" dirty="0" err="1"/>
              <a:t>load_from_mpx_bt</a:t>
            </a:r>
            <a:r>
              <a:rPr lang="en-US" sz="1800" b="1" dirty="0"/>
              <a:t>(&amp;</a:t>
            </a:r>
            <a:r>
              <a:rPr lang="en-US" sz="1800" b="1" dirty="0" err="1"/>
              <a:t>c,c</a:t>
            </a:r>
            <a:r>
              <a:rPr lang="en-US" sz="1800" b="1" dirty="0"/>
              <a:t>);</a:t>
            </a:r>
          </a:p>
          <a:p>
            <a:r>
              <a:rPr lang="en-US" sz="1800" b="1" dirty="0" err="1"/>
              <a:t>Check_bound</a:t>
            </a:r>
            <a:r>
              <a:rPr lang="en-US" sz="1800" b="1" dirty="0"/>
              <a:t>(c+0,bnd1);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375FDF-46C6-D24A-96F1-EBEB4C60FDA5}"/>
              </a:ext>
            </a:extLst>
          </p:cNvPr>
          <p:cNvSpPr txBox="1"/>
          <p:nvPr/>
        </p:nvSpPr>
        <p:spPr>
          <a:xfrm>
            <a:off x="3635399" y="4509328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C32A8FD-220F-A14E-86C1-AA24594AF11D}"/>
              </a:ext>
            </a:extLst>
          </p:cNvPr>
          <p:cNvSpPr/>
          <p:nvPr/>
        </p:nvSpPr>
        <p:spPr>
          <a:xfrm>
            <a:off x="7040881" y="1552906"/>
            <a:ext cx="1832074" cy="419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Cold Page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B8FC8D-6434-E84B-8160-B64B65AA2BDD}"/>
              </a:ext>
            </a:extLst>
          </p:cNvPr>
          <p:cNvSpPr/>
          <p:nvPr/>
        </p:nvSpPr>
        <p:spPr>
          <a:xfrm>
            <a:off x="4824601" y="2431482"/>
            <a:ext cx="1789525" cy="391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&amp;b = (b,b+10)</a:t>
            </a:r>
          </a:p>
        </p:txBody>
      </p: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A25D746F-46B7-CC41-BB07-15F04DC4FD47}"/>
              </a:ext>
            </a:extLst>
          </p:cNvPr>
          <p:cNvCxnSpPr>
            <a:cxnSpLocks/>
            <a:stCxn id="85" idx="3"/>
          </p:cNvCxnSpPr>
          <p:nvPr/>
        </p:nvCxnSpPr>
        <p:spPr>
          <a:xfrm flipH="1">
            <a:off x="5289087" y="2216443"/>
            <a:ext cx="1316082" cy="1463998"/>
          </a:xfrm>
          <a:prstGeom prst="bentConnector4">
            <a:avLst>
              <a:gd name="adj1" fmla="val -17370"/>
              <a:gd name="adj2" fmla="val 9953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xplosion 2 87">
            <a:extLst>
              <a:ext uri="{FF2B5EF4-FFF2-40B4-BE49-F238E27FC236}">
                <a16:creationId xmlns:a16="http://schemas.microsoft.com/office/drawing/2014/main" id="{5CF389AF-51B7-B048-ADF3-AD5CCFA3EE31}"/>
              </a:ext>
            </a:extLst>
          </p:cNvPr>
          <p:cNvSpPr/>
          <p:nvPr/>
        </p:nvSpPr>
        <p:spPr>
          <a:xfrm>
            <a:off x="4548098" y="3443015"/>
            <a:ext cx="2546970" cy="106631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MPX Exception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3A17081-D3DC-9F4F-86F8-E8202602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52" y="3188205"/>
            <a:ext cx="1179830" cy="1179830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93833D4B-11AD-A24C-8164-BF6245C4071A}"/>
              </a:ext>
            </a:extLst>
          </p:cNvPr>
          <p:cNvGrpSpPr/>
          <p:nvPr/>
        </p:nvGrpSpPr>
        <p:grpSpPr>
          <a:xfrm>
            <a:off x="4043680" y="1010877"/>
            <a:ext cx="2631440" cy="1884723"/>
            <a:chOff x="4043680" y="1010877"/>
            <a:chExt cx="2631440" cy="188472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BA1969C-FCA0-5B42-B383-FE47A9AACF0E}"/>
                </a:ext>
              </a:extLst>
            </p:cNvPr>
            <p:cNvSpPr/>
            <p:nvPr/>
          </p:nvSpPr>
          <p:spPr>
            <a:xfrm>
              <a:off x="4043680" y="1010877"/>
              <a:ext cx="2631440" cy="18847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61725A1-E788-1441-92AB-F66C725CC34B}"/>
                </a:ext>
              </a:extLst>
            </p:cNvPr>
            <p:cNvSpPr txBox="1"/>
            <p:nvPr/>
          </p:nvSpPr>
          <p:spPr>
            <a:xfrm>
              <a:off x="4107136" y="1090381"/>
              <a:ext cx="1898277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Only Scan Hot Pages</a:t>
              </a:r>
            </a:p>
          </p:txBody>
        </p:sp>
      </p:grpSp>
      <p:sp>
        <p:nvSpPr>
          <p:cNvPr id="93" name="Rounded Rectangular Callout 92">
            <a:extLst>
              <a:ext uri="{FF2B5EF4-FFF2-40B4-BE49-F238E27FC236}">
                <a16:creationId xmlns:a16="http://schemas.microsoft.com/office/drawing/2014/main" id="{B196C12D-3A9D-AC4F-AF9F-C007EAFCA090}"/>
              </a:ext>
            </a:extLst>
          </p:cNvPr>
          <p:cNvSpPr/>
          <p:nvPr/>
        </p:nvSpPr>
        <p:spPr>
          <a:xfrm>
            <a:off x="7396480" y="721360"/>
            <a:ext cx="1350328" cy="831546"/>
          </a:xfrm>
          <a:prstGeom prst="wedgeRoundRectCallou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 Time</a:t>
            </a:r>
          </a:p>
          <a:p>
            <a:pPr algn="ctr"/>
            <a:r>
              <a:rPr lang="en-US" dirty="0"/>
              <a:t>Don’t scan this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8EDEB2-C94E-7947-9903-29D309209BCC}"/>
              </a:ext>
            </a:extLst>
          </p:cNvPr>
          <p:cNvSpPr txBox="1"/>
          <p:nvPr/>
        </p:nvSpPr>
        <p:spPr>
          <a:xfrm>
            <a:off x="441135" y="1052366"/>
            <a:ext cx="256993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Result:</a:t>
            </a:r>
          </a:p>
          <a:p>
            <a:r>
              <a:rPr lang="en-US" sz="1800" dirty="0">
                <a:solidFill>
                  <a:schemeClr val="bg1"/>
                </a:solidFill>
              </a:rPr>
              <a:t>Scan fewer pages (2/3)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DD3D26-BA33-534F-9645-6BA05FD63513}"/>
              </a:ext>
            </a:extLst>
          </p:cNvPr>
          <p:cNvSpPr/>
          <p:nvPr/>
        </p:nvSpPr>
        <p:spPr>
          <a:xfrm>
            <a:off x="7245876" y="2920710"/>
            <a:ext cx="1806876" cy="3045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Unmodified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520D053-788F-7745-B95B-BA392E61036B}"/>
              </a:ext>
            </a:extLst>
          </p:cNvPr>
          <p:cNvSpPr/>
          <p:nvPr/>
        </p:nvSpPr>
        <p:spPr>
          <a:xfrm>
            <a:off x="7245876" y="3241613"/>
            <a:ext cx="1806876" cy="3045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Nullified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A1EAE-9156-434B-9A71-1E9C88AA7902}"/>
              </a:ext>
            </a:extLst>
          </p:cNvPr>
          <p:cNvSpPr/>
          <p:nvPr/>
        </p:nvSpPr>
        <p:spPr>
          <a:xfrm>
            <a:off x="7245876" y="3578464"/>
            <a:ext cx="1806876" cy="304548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Un-scanned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502CC-BA89-CD42-9F35-BDE62ABDA1A3}"/>
              </a:ext>
            </a:extLst>
          </p:cNvPr>
          <p:cNvGrpSpPr/>
          <p:nvPr/>
        </p:nvGrpSpPr>
        <p:grpSpPr>
          <a:xfrm>
            <a:off x="5680777" y="383787"/>
            <a:ext cx="1844038" cy="256054"/>
            <a:chOff x="5996456" y="344310"/>
            <a:chExt cx="1844038" cy="2560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52071B-D782-FD4D-92B1-3815CDEE13AE}"/>
                </a:ext>
              </a:extLst>
            </p:cNvPr>
            <p:cNvSpPr/>
            <p:nvPr/>
          </p:nvSpPr>
          <p:spPr>
            <a:xfrm>
              <a:off x="5996456" y="344310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65980A7-D268-094D-BC0D-FE2BAAFB85D3}"/>
                </a:ext>
              </a:extLst>
            </p:cNvPr>
            <p:cNvSpPr/>
            <p:nvPr/>
          </p:nvSpPr>
          <p:spPr>
            <a:xfrm>
              <a:off x="6929805" y="344310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b+10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8363F-7275-EA49-B8CD-5E92DB75ACB7}"/>
              </a:ext>
            </a:extLst>
          </p:cNvPr>
          <p:cNvGrpSpPr/>
          <p:nvPr/>
        </p:nvGrpSpPr>
        <p:grpSpPr>
          <a:xfrm>
            <a:off x="5671820" y="101691"/>
            <a:ext cx="1844038" cy="256054"/>
            <a:chOff x="5996456" y="23407"/>
            <a:chExt cx="1844038" cy="25605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732BE2-68D4-7144-8F37-2E3D84721EA9}"/>
                </a:ext>
              </a:extLst>
            </p:cNvPr>
            <p:cNvSpPr/>
            <p:nvPr/>
          </p:nvSpPr>
          <p:spPr>
            <a:xfrm>
              <a:off x="5996456" y="23407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AAEB69-BA96-CC43-A5CE-8AEE06E34792}"/>
                </a:ext>
              </a:extLst>
            </p:cNvPr>
            <p:cNvSpPr/>
            <p:nvPr/>
          </p:nvSpPr>
          <p:spPr>
            <a:xfrm>
              <a:off x="6929805" y="23407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a+10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34709-3009-574F-8306-72D5169560B6}"/>
              </a:ext>
            </a:extLst>
          </p:cNvPr>
          <p:cNvGrpSpPr/>
          <p:nvPr/>
        </p:nvGrpSpPr>
        <p:grpSpPr>
          <a:xfrm>
            <a:off x="5680777" y="674172"/>
            <a:ext cx="1844038" cy="256054"/>
            <a:chOff x="5996456" y="665213"/>
            <a:chExt cx="1844038" cy="25605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131FDC-712A-0B46-B02B-5B3993171044}"/>
                </a:ext>
              </a:extLst>
            </p:cNvPr>
            <p:cNvSpPr/>
            <p:nvPr/>
          </p:nvSpPr>
          <p:spPr>
            <a:xfrm>
              <a:off x="5996456" y="665213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5FED37E-DE56-0645-B37B-14F6FB75277E}"/>
                </a:ext>
              </a:extLst>
            </p:cNvPr>
            <p:cNvSpPr/>
            <p:nvPr/>
          </p:nvSpPr>
          <p:spPr>
            <a:xfrm>
              <a:off x="6929805" y="665213"/>
              <a:ext cx="910689" cy="2560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a+10</a:t>
              </a:r>
            </a:p>
          </p:txBody>
        </p:sp>
      </p:grp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E88D92D-B400-374B-8219-262D99A4E92F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2510963" y="2216443"/>
            <a:ext cx="2304681" cy="86411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CF86FC38-D41C-6A42-A7A5-D49B62D67114}"/>
              </a:ext>
            </a:extLst>
          </p:cNvPr>
          <p:cNvCxnSpPr>
            <a:cxnSpLocks/>
            <a:endCxn id="84" idx="1"/>
          </p:cNvCxnSpPr>
          <p:nvPr/>
        </p:nvCxnSpPr>
        <p:spPr>
          <a:xfrm flipV="1">
            <a:off x="2542452" y="2627015"/>
            <a:ext cx="2282149" cy="444794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ular Callout 50">
            <a:extLst>
              <a:ext uri="{FF2B5EF4-FFF2-40B4-BE49-F238E27FC236}">
                <a16:creationId xmlns:a16="http://schemas.microsoft.com/office/drawing/2014/main" id="{5E391C53-88DA-4744-AA3F-A2D40086AE21}"/>
              </a:ext>
            </a:extLst>
          </p:cNvPr>
          <p:cNvSpPr/>
          <p:nvPr/>
        </p:nvSpPr>
        <p:spPr>
          <a:xfrm>
            <a:off x="117055" y="3667737"/>
            <a:ext cx="1350328" cy="831546"/>
          </a:xfrm>
          <a:prstGeom prst="wedgeRoundRectCallout">
            <a:avLst>
              <a:gd name="adj1" fmla="val 57437"/>
              <a:gd name="adj2" fmla="val -67457"/>
              <a:gd name="adj3" fmla="val 16667"/>
            </a:avLst>
          </a:prstGeom>
          <a:solidFill>
            <a:srgbClr val="FFC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Access a hot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5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4 0.00278 C 0.09479 0.15772 0.12361 0.31266 0.14392 0.375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1605E-6 L -0.10087 0.321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60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9753E-6 L -0.10087 0.345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1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85" grpId="0" animBg="1"/>
      <p:bldP spid="43" grpId="0" animBg="1"/>
      <p:bldP spid="78" grpId="0" animBg="1"/>
      <p:bldP spid="44" grpId="0" animBg="1"/>
      <p:bldP spid="84" grpId="0" animBg="1"/>
      <p:bldP spid="88" grpId="0" animBg="1"/>
      <p:bldP spid="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A7C662E-B11D-C54F-BB75-BE0CF0E43FC7}"/>
              </a:ext>
            </a:extLst>
          </p:cNvPr>
          <p:cNvSpPr/>
          <p:nvPr/>
        </p:nvSpPr>
        <p:spPr>
          <a:xfrm>
            <a:off x="7067281" y="1978948"/>
            <a:ext cx="1832074" cy="419490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&amp;a =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(a, a+10)</a:t>
            </a:r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BOGO: Access a Cold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F92AE-615B-F844-928A-A475D7E9419E}"/>
              </a:ext>
            </a:extLst>
          </p:cNvPr>
          <p:cNvSpPr txBox="1"/>
          <p:nvPr/>
        </p:nvSpPr>
        <p:spPr>
          <a:xfrm>
            <a:off x="1557341" y="2036765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AA8E4-C1AB-C64E-8617-499D071A4697}"/>
              </a:ext>
            </a:extLst>
          </p:cNvPr>
          <p:cNvSpPr txBox="1"/>
          <p:nvPr/>
        </p:nvSpPr>
        <p:spPr>
          <a:xfrm>
            <a:off x="1557341" y="396719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4F93A4-A8C5-874F-A46B-6597C5A393AB}"/>
              </a:ext>
            </a:extLst>
          </p:cNvPr>
          <p:cNvSpPr txBox="1"/>
          <p:nvPr/>
        </p:nvSpPr>
        <p:spPr>
          <a:xfrm>
            <a:off x="1624191" y="3321971"/>
            <a:ext cx="3653564" cy="64633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bnd1=</a:t>
            </a:r>
            <a:r>
              <a:rPr lang="en-US" sz="1800" b="1" dirty="0" err="1"/>
              <a:t>load_from_mpx_bt</a:t>
            </a:r>
            <a:r>
              <a:rPr lang="en-US" sz="1800" b="1" dirty="0"/>
              <a:t>(&amp;</a:t>
            </a:r>
            <a:r>
              <a:rPr lang="en-US" sz="1800" b="1" dirty="0" err="1"/>
              <a:t>a,a</a:t>
            </a:r>
            <a:r>
              <a:rPr lang="en-US" sz="1800" b="1" dirty="0"/>
              <a:t>);</a:t>
            </a:r>
          </a:p>
          <a:p>
            <a:r>
              <a:rPr lang="en-US" sz="1800" b="1" dirty="0" err="1"/>
              <a:t>Check_bound</a:t>
            </a:r>
            <a:r>
              <a:rPr lang="en-US" sz="1800" b="1" dirty="0"/>
              <a:t>(a+0,bnd1);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DE068-8615-964D-ABB7-A03A242B2D36}"/>
              </a:ext>
            </a:extLst>
          </p:cNvPr>
          <p:cNvSpPr txBox="1"/>
          <p:nvPr/>
        </p:nvSpPr>
        <p:spPr>
          <a:xfrm>
            <a:off x="3635399" y="4509328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D4363E-9EA2-4848-8225-005215D2E759}"/>
              </a:ext>
            </a:extLst>
          </p:cNvPr>
          <p:cNvSpPr/>
          <p:nvPr/>
        </p:nvSpPr>
        <p:spPr>
          <a:xfrm>
            <a:off x="7040881" y="1552906"/>
            <a:ext cx="1832074" cy="419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Cold Page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F90EBD-87B5-774C-970B-8E1BD8CC1DE5}"/>
              </a:ext>
            </a:extLst>
          </p:cNvPr>
          <p:cNvGrpSpPr/>
          <p:nvPr/>
        </p:nvGrpSpPr>
        <p:grpSpPr>
          <a:xfrm>
            <a:off x="4804315" y="1552907"/>
            <a:ext cx="1789526" cy="1258469"/>
            <a:chOff x="3811246" y="1075623"/>
            <a:chExt cx="1251680" cy="8769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2234FF-4FA3-5B48-9766-5F30F4D83A2F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Hot Page Queue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(2 Slots)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1B21D9-4316-7744-AA9D-AAF8064F9147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FE32F6-C11F-EE40-AF66-D53395186F59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1C29E47-70A2-8F44-9333-4A04112C1C30}"/>
              </a:ext>
            </a:extLst>
          </p:cNvPr>
          <p:cNvSpPr/>
          <p:nvPr/>
        </p:nvSpPr>
        <p:spPr>
          <a:xfrm>
            <a:off x="7214282" y="3814916"/>
            <a:ext cx="1806876" cy="3045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Unmodified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9BBFFA-235C-F24C-A6F9-4594F8BB497D}"/>
              </a:ext>
            </a:extLst>
          </p:cNvPr>
          <p:cNvSpPr/>
          <p:nvPr/>
        </p:nvSpPr>
        <p:spPr>
          <a:xfrm>
            <a:off x="7214282" y="4135819"/>
            <a:ext cx="1806876" cy="3045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Nullified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2F0DD6-29A9-214D-8D9E-F84A55EA1C11}"/>
              </a:ext>
            </a:extLst>
          </p:cNvPr>
          <p:cNvSpPr/>
          <p:nvPr/>
        </p:nvSpPr>
        <p:spPr>
          <a:xfrm>
            <a:off x="4804314" y="2404922"/>
            <a:ext cx="1789525" cy="391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&amp;b = (b,b+10)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254C2E-45F4-2942-9D61-9E3AB81C3CCB}"/>
              </a:ext>
            </a:extLst>
          </p:cNvPr>
          <p:cNvSpPr/>
          <p:nvPr/>
        </p:nvSpPr>
        <p:spPr>
          <a:xfrm>
            <a:off x="4804314" y="1970389"/>
            <a:ext cx="1789525" cy="421497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&amp;c = INV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08EDC54-A2DA-D547-8D07-7B6BE0E87AD9}"/>
              </a:ext>
            </a:extLst>
          </p:cNvPr>
          <p:cNvCxnSpPr>
            <a:cxnSpLocks/>
          </p:cNvCxnSpPr>
          <p:nvPr/>
        </p:nvCxnSpPr>
        <p:spPr>
          <a:xfrm rot="5400000">
            <a:off x="5990712" y="1678931"/>
            <a:ext cx="1253250" cy="26791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6DBBD426-215E-904B-9036-4258C2560198}"/>
              </a:ext>
            </a:extLst>
          </p:cNvPr>
          <p:cNvSpPr/>
          <p:nvPr/>
        </p:nvSpPr>
        <p:spPr>
          <a:xfrm>
            <a:off x="312937" y="3661586"/>
            <a:ext cx="1127078" cy="750770"/>
          </a:xfrm>
          <a:prstGeom prst="wedgeRoundRectCallout">
            <a:avLst>
              <a:gd name="adj1" fmla="val 64512"/>
              <a:gd name="adj2" fmla="val -70367"/>
              <a:gd name="adj3" fmla="val 16667"/>
            </a:avLst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Access a</a:t>
            </a:r>
          </a:p>
          <a:p>
            <a:r>
              <a:rPr lang="en-US" b="1" dirty="0"/>
              <a:t>cold page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3BBF76-DC88-5949-AB32-222323C16431}"/>
              </a:ext>
            </a:extLst>
          </p:cNvPr>
          <p:cNvSpPr/>
          <p:nvPr/>
        </p:nvSpPr>
        <p:spPr>
          <a:xfrm>
            <a:off x="7214282" y="4475732"/>
            <a:ext cx="1806876" cy="304548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Un-scanned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B48BCE1-28DF-6842-A95D-6DA1D03F001A}"/>
              </a:ext>
            </a:extLst>
          </p:cNvPr>
          <p:cNvCxnSpPr>
            <a:cxnSpLocks/>
          </p:cNvCxnSpPr>
          <p:nvPr/>
        </p:nvCxnSpPr>
        <p:spPr>
          <a:xfrm flipV="1">
            <a:off x="5224813" y="2182141"/>
            <a:ext cx="1816067" cy="1276058"/>
          </a:xfrm>
          <a:prstGeom prst="curvedConnector3">
            <a:avLst>
              <a:gd name="adj1" fmla="val 79426"/>
            </a:avLst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FD884EA-FE6B-E24A-B8F2-FB00192D7835}"/>
              </a:ext>
            </a:extLst>
          </p:cNvPr>
          <p:cNvSpPr txBox="1"/>
          <p:nvPr/>
        </p:nvSpPr>
        <p:spPr>
          <a:xfrm>
            <a:off x="441135" y="1052366"/>
            <a:ext cx="24673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Result: False negative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845C3B-4731-FF4F-B9EC-2BB54D5DBA8D}"/>
              </a:ext>
            </a:extLst>
          </p:cNvPr>
          <p:cNvSpPr txBox="1"/>
          <p:nvPr/>
        </p:nvSpPr>
        <p:spPr>
          <a:xfrm>
            <a:off x="5391120" y="3638078"/>
            <a:ext cx="13805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MPX check</a:t>
            </a:r>
          </a:p>
          <a:p>
            <a:r>
              <a:rPr lang="en-US" dirty="0"/>
              <a:t>(a+0)&gt;=a ?</a:t>
            </a:r>
          </a:p>
          <a:p>
            <a:r>
              <a:rPr lang="en-US" dirty="0"/>
              <a:t>(a+0)&lt;(a+10) 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E0D49F7-90AC-F44A-B6F3-01468EFEF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077" y="3398268"/>
            <a:ext cx="1470104" cy="502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88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A7C662E-B11D-C54F-BB75-BE0CF0E43FC7}"/>
              </a:ext>
            </a:extLst>
          </p:cNvPr>
          <p:cNvSpPr/>
          <p:nvPr/>
        </p:nvSpPr>
        <p:spPr>
          <a:xfrm>
            <a:off x="7067281" y="1978948"/>
            <a:ext cx="1832074" cy="419490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&amp;a =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(a, a+10)</a:t>
            </a:r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BOGO: Compensate At the Time of Page-Fault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4F92AE-615B-F844-928A-A475D7E9419E}"/>
              </a:ext>
            </a:extLst>
          </p:cNvPr>
          <p:cNvSpPr txBox="1"/>
          <p:nvPr/>
        </p:nvSpPr>
        <p:spPr>
          <a:xfrm>
            <a:off x="1557341" y="2036765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DAA8E4-C1AB-C64E-8617-499D071A4697}"/>
              </a:ext>
            </a:extLst>
          </p:cNvPr>
          <p:cNvSpPr txBox="1"/>
          <p:nvPr/>
        </p:nvSpPr>
        <p:spPr>
          <a:xfrm>
            <a:off x="1557341" y="396719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4F93A4-A8C5-874F-A46B-6597C5A393AB}"/>
              </a:ext>
            </a:extLst>
          </p:cNvPr>
          <p:cNvSpPr txBox="1"/>
          <p:nvPr/>
        </p:nvSpPr>
        <p:spPr>
          <a:xfrm>
            <a:off x="1624191" y="3321971"/>
            <a:ext cx="3653564" cy="64633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bnd1=</a:t>
            </a:r>
            <a:r>
              <a:rPr lang="en-US" sz="1800" b="1" dirty="0" err="1"/>
              <a:t>load_from_mpx_bt</a:t>
            </a:r>
            <a:r>
              <a:rPr lang="en-US" sz="1800" b="1" dirty="0"/>
              <a:t>(&amp;</a:t>
            </a:r>
            <a:r>
              <a:rPr lang="en-US" sz="1800" b="1" dirty="0" err="1"/>
              <a:t>a,a</a:t>
            </a:r>
            <a:r>
              <a:rPr lang="en-US" sz="1800" b="1" dirty="0"/>
              <a:t>);</a:t>
            </a:r>
          </a:p>
          <a:p>
            <a:r>
              <a:rPr lang="en-US" sz="1800" b="1" dirty="0" err="1"/>
              <a:t>Check_bound</a:t>
            </a:r>
            <a:r>
              <a:rPr lang="en-US" sz="1800" b="1" dirty="0"/>
              <a:t>(a+0,bnd1);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DE068-8615-964D-ABB7-A03A242B2D36}"/>
              </a:ext>
            </a:extLst>
          </p:cNvPr>
          <p:cNvSpPr txBox="1"/>
          <p:nvPr/>
        </p:nvSpPr>
        <p:spPr>
          <a:xfrm>
            <a:off x="3635399" y="4509328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D4363E-9EA2-4848-8225-005215D2E759}"/>
              </a:ext>
            </a:extLst>
          </p:cNvPr>
          <p:cNvSpPr/>
          <p:nvPr/>
        </p:nvSpPr>
        <p:spPr>
          <a:xfrm>
            <a:off x="7040881" y="1552906"/>
            <a:ext cx="1832074" cy="419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Cold Page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(non-accessible)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D8E020-D0D5-9E49-8251-EE9DCA6FE7D8}"/>
              </a:ext>
            </a:extLst>
          </p:cNvPr>
          <p:cNvSpPr/>
          <p:nvPr/>
        </p:nvSpPr>
        <p:spPr>
          <a:xfrm>
            <a:off x="7040880" y="1972396"/>
            <a:ext cx="1832074" cy="419490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&amp;a =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INV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F90EBD-87B5-774C-970B-8E1BD8CC1DE5}"/>
              </a:ext>
            </a:extLst>
          </p:cNvPr>
          <p:cNvGrpSpPr/>
          <p:nvPr/>
        </p:nvGrpSpPr>
        <p:grpSpPr>
          <a:xfrm>
            <a:off x="4804315" y="1552907"/>
            <a:ext cx="1789526" cy="1258469"/>
            <a:chOff x="3811246" y="1075623"/>
            <a:chExt cx="1251680" cy="87692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52234FF-4FA3-5B48-9766-5F30F4D83A2F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Hot Page Queue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(2 Slots)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71B21D9-4316-7744-AA9D-AAF8064F9147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FE32F6-C11F-EE40-AF66-D53395186F59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11C29E47-70A2-8F44-9333-4A04112C1C30}"/>
              </a:ext>
            </a:extLst>
          </p:cNvPr>
          <p:cNvSpPr/>
          <p:nvPr/>
        </p:nvSpPr>
        <p:spPr>
          <a:xfrm>
            <a:off x="7214282" y="3814916"/>
            <a:ext cx="1806876" cy="3045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Unmodified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9BBFFA-235C-F24C-A6F9-4594F8BB497D}"/>
              </a:ext>
            </a:extLst>
          </p:cNvPr>
          <p:cNvSpPr/>
          <p:nvPr/>
        </p:nvSpPr>
        <p:spPr>
          <a:xfrm>
            <a:off x="7214282" y="4135819"/>
            <a:ext cx="1806876" cy="3045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Nullified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69B471-0C41-4942-859E-6FDF0FE93F2F}"/>
              </a:ext>
            </a:extLst>
          </p:cNvPr>
          <p:cNvSpPr txBox="1"/>
          <p:nvPr/>
        </p:nvSpPr>
        <p:spPr>
          <a:xfrm>
            <a:off x="441135" y="1052366"/>
            <a:ext cx="4160113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Result:</a:t>
            </a:r>
          </a:p>
          <a:p>
            <a:r>
              <a:rPr lang="en-US" sz="1800" dirty="0">
                <a:solidFill>
                  <a:schemeClr val="bg1"/>
                </a:solidFill>
              </a:rPr>
              <a:t>Bound of &amp;a in cold page is invalidated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No more false negative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2F0DD6-29A9-214D-8D9E-F84A55EA1C11}"/>
              </a:ext>
            </a:extLst>
          </p:cNvPr>
          <p:cNvSpPr/>
          <p:nvPr/>
        </p:nvSpPr>
        <p:spPr>
          <a:xfrm>
            <a:off x="4804314" y="2404922"/>
            <a:ext cx="1789525" cy="3910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&amp;b = (b,b+10)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7254C2E-45F4-2942-9D61-9E3AB81C3CCB}"/>
              </a:ext>
            </a:extLst>
          </p:cNvPr>
          <p:cNvSpPr/>
          <p:nvPr/>
        </p:nvSpPr>
        <p:spPr>
          <a:xfrm>
            <a:off x="4804314" y="1970389"/>
            <a:ext cx="1789525" cy="421497"/>
          </a:xfrm>
          <a:prstGeom prst="rect">
            <a:avLst/>
          </a:prstGeom>
          <a:solidFill>
            <a:srgbClr val="FFC2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Page for &amp;c = INV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08EDC54-A2DA-D547-8D07-7B6BE0E87AD9}"/>
              </a:ext>
            </a:extLst>
          </p:cNvPr>
          <p:cNvCxnSpPr>
            <a:cxnSpLocks/>
            <a:stCxn id="41" idx="2"/>
          </p:cNvCxnSpPr>
          <p:nvPr/>
        </p:nvCxnSpPr>
        <p:spPr>
          <a:xfrm rot="5400000">
            <a:off x="5990712" y="1678931"/>
            <a:ext cx="1253250" cy="267916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xplosion 2 51">
            <a:extLst>
              <a:ext uri="{FF2B5EF4-FFF2-40B4-BE49-F238E27FC236}">
                <a16:creationId xmlns:a16="http://schemas.microsoft.com/office/drawing/2014/main" id="{C7032D8A-261F-FC4E-9D1A-4BD6A53E409E}"/>
              </a:ext>
            </a:extLst>
          </p:cNvPr>
          <p:cNvSpPr/>
          <p:nvPr/>
        </p:nvSpPr>
        <p:spPr>
          <a:xfrm>
            <a:off x="4548098" y="3443015"/>
            <a:ext cx="2546970" cy="1066313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MPX Exception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98313FB-9B10-FC44-84B8-15E8022791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452" y="3188205"/>
            <a:ext cx="1179830" cy="1179830"/>
          </a:xfrm>
          <a:prstGeom prst="rect">
            <a:avLst/>
          </a:prstGeom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4EED7DE-0943-CE47-A5E7-61B3B1392795}"/>
              </a:ext>
            </a:extLst>
          </p:cNvPr>
          <p:cNvSpPr/>
          <p:nvPr/>
        </p:nvSpPr>
        <p:spPr>
          <a:xfrm>
            <a:off x="7419779" y="632356"/>
            <a:ext cx="1127078" cy="750770"/>
          </a:xfrm>
          <a:prstGeom prst="wedgeRoundRectCallout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Page Fault when Accessed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6DBBD426-215E-904B-9036-4258C2560198}"/>
              </a:ext>
            </a:extLst>
          </p:cNvPr>
          <p:cNvSpPr/>
          <p:nvPr/>
        </p:nvSpPr>
        <p:spPr>
          <a:xfrm>
            <a:off x="312937" y="3661586"/>
            <a:ext cx="1127078" cy="750770"/>
          </a:xfrm>
          <a:prstGeom prst="wedgeRoundRectCallout">
            <a:avLst>
              <a:gd name="adj1" fmla="val 64512"/>
              <a:gd name="adj2" fmla="val -70367"/>
              <a:gd name="adj3" fmla="val 16667"/>
            </a:avLst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Access a</a:t>
            </a:r>
          </a:p>
          <a:p>
            <a:r>
              <a:rPr lang="en-US" b="1" dirty="0"/>
              <a:t>cold page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3BBF76-DC88-5949-AB32-222323C16431}"/>
              </a:ext>
            </a:extLst>
          </p:cNvPr>
          <p:cNvSpPr/>
          <p:nvPr/>
        </p:nvSpPr>
        <p:spPr>
          <a:xfrm>
            <a:off x="7214282" y="4475732"/>
            <a:ext cx="1806876" cy="304548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Un-scanned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1B48BCE1-28DF-6842-A95D-6DA1D03F001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5224813" y="2182141"/>
            <a:ext cx="1816067" cy="1276058"/>
          </a:xfrm>
          <a:prstGeom prst="curvedConnector3">
            <a:avLst>
              <a:gd name="adj1" fmla="val 79426"/>
            </a:avLst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61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" grpId="0" animBg="1"/>
      <p:bldP spid="5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3F5559C-0023-CE4A-9EF0-7B3DFB4F5AD0}"/>
              </a:ext>
            </a:extLst>
          </p:cNvPr>
          <p:cNvGrpSpPr/>
          <p:nvPr/>
        </p:nvGrpSpPr>
        <p:grpSpPr>
          <a:xfrm>
            <a:off x="619760" y="1744587"/>
            <a:ext cx="2319866" cy="1327363"/>
            <a:chOff x="341775" y="1959440"/>
            <a:chExt cx="2319866" cy="13273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C62C88-1C8F-A849-B2C0-FA5DADFF0744}"/>
                </a:ext>
              </a:extLst>
            </p:cNvPr>
            <p:cNvSpPr txBox="1"/>
            <p:nvPr/>
          </p:nvSpPr>
          <p:spPr>
            <a:xfrm>
              <a:off x="341775" y="1959440"/>
              <a:ext cx="2319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char* a = malloc(10);</a:t>
              </a:r>
            </a:p>
            <a:p>
              <a:r>
                <a:rPr lang="en-US" sz="1800" dirty="0"/>
                <a:t>a[10] = ‘x’;</a:t>
              </a:r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9C6B3A68-F875-5949-B18E-625589C83978}"/>
                </a:ext>
              </a:extLst>
            </p:cNvPr>
            <p:cNvSpPr/>
            <p:nvPr/>
          </p:nvSpPr>
          <p:spPr>
            <a:xfrm>
              <a:off x="568107" y="2737643"/>
              <a:ext cx="1253161" cy="549160"/>
            </a:xfrm>
            <a:prstGeom prst="wedgeRoundRectCallout">
              <a:avLst>
                <a:gd name="adj1" fmla="val -32574"/>
                <a:gd name="adj2" fmla="val -800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Buffer Overflow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EF02D-244E-E74D-91E3-47482071AC0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6E930-CFCD-F14C-855A-FEA1843A503B}"/>
              </a:ext>
            </a:extLst>
          </p:cNvPr>
          <p:cNvSpPr txBox="1"/>
          <p:nvPr/>
        </p:nvSpPr>
        <p:spPr>
          <a:xfrm>
            <a:off x="619760" y="497840"/>
            <a:ext cx="30556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+mj-lt"/>
              </a:rPr>
              <a:t>Spatial Memory Safety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36013C-F7AF-734B-BDCF-D02F0EFA84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5425" y="883061"/>
          <a:ext cx="100012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1547391181"/>
                    </a:ext>
                  </a:extLst>
                </a:gridCol>
              </a:tblGrid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7766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5199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69850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4878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94707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67540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2012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70367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08949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32473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93784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62037"/>
                  </a:ext>
                </a:extLst>
              </a:tr>
              <a:tr h="277332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8782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8830CA8-7E23-2446-A2B6-C19CB0A8D804}"/>
              </a:ext>
            </a:extLst>
          </p:cNvPr>
          <p:cNvGrpSpPr/>
          <p:nvPr/>
        </p:nvGrpSpPr>
        <p:grpSpPr>
          <a:xfrm>
            <a:off x="2789232" y="1566322"/>
            <a:ext cx="1636193" cy="2914650"/>
            <a:chOff x="2411932" y="1181100"/>
            <a:chExt cx="1636193" cy="291465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75DEE5E7-6C31-3549-8B13-E313F365F330}"/>
                </a:ext>
              </a:extLst>
            </p:cNvPr>
            <p:cNvSpPr/>
            <p:nvPr/>
          </p:nvSpPr>
          <p:spPr>
            <a:xfrm>
              <a:off x="3675405" y="1181100"/>
              <a:ext cx="372720" cy="2914650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B064FB09-8670-4B47-A3D4-07CD78DD0818}"/>
                </a:ext>
              </a:extLst>
            </p:cNvPr>
            <p:cNvCxnSpPr/>
            <p:nvPr/>
          </p:nvCxnSpPr>
          <p:spPr>
            <a:xfrm>
              <a:off x="2411932" y="1571625"/>
              <a:ext cx="1263473" cy="1066800"/>
            </a:xfrm>
            <a:prstGeom prst="curvedConnector3">
              <a:avLst/>
            </a:prstGeom>
            <a:ln w="381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735559DF-A1F2-A449-B16B-6C8DC19172CC}"/>
              </a:ext>
            </a:extLst>
          </p:cNvPr>
          <p:cNvCxnSpPr>
            <a:cxnSpLocks/>
          </p:cNvCxnSpPr>
          <p:nvPr/>
        </p:nvCxnSpPr>
        <p:spPr>
          <a:xfrm>
            <a:off x="1826547" y="2215292"/>
            <a:ext cx="2598878" cy="24479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ultiply 20">
            <a:extLst>
              <a:ext uri="{FF2B5EF4-FFF2-40B4-BE49-F238E27FC236}">
                <a16:creationId xmlns:a16="http://schemas.microsoft.com/office/drawing/2014/main" id="{1FB5254C-F787-5948-91B8-BAE0EC12EBC6}"/>
              </a:ext>
            </a:extLst>
          </p:cNvPr>
          <p:cNvSpPr/>
          <p:nvPr/>
        </p:nvSpPr>
        <p:spPr>
          <a:xfrm>
            <a:off x="2830981" y="3198523"/>
            <a:ext cx="601104" cy="619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370E2-9647-1143-9C7B-42D5163949E1}"/>
              </a:ext>
            </a:extLst>
          </p:cNvPr>
          <p:cNvGrpSpPr/>
          <p:nvPr/>
        </p:nvGrpSpPr>
        <p:grpSpPr>
          <a:xfrm>
            <a:off x="5530325" y="4509328"/>
            <a:ext cx="2437810" cy="307777"/>
            <a:chOff x="5724525" y="1108173"/>
            <a:chExt cx="2437810" cy="307777"/>
          </a:xfrm>
        </p:grpSpPr>
        <p:sp>
          <p:nvSpPr>
            <p:cNvPr id="15" name="Left Arrow 14">
              <a:extLst>
                <a:ext uri="{FF2B5EF4-FFF2-40B4-BE49-F238E27FC236}">
                  <a16:creationId xmlns:a16="http://schemas.microsoft.com/office/drawing/2014/main" id="{13E2A85C-BA59-C049-BD60-46FF957CB727}"/>
                </a:ext>
              </a:extLst>
            </p:cNvPr>
            <p:cNvSpPr/>
            <p:nvPr/>
          </p:nvSpPr>
          <p:spPr>
            <a:xfrm>
              <a:off x="5724525" y="1181100"/>
              <a:ext cx="561975" cy="1619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CC82B9-6E82-8F4A-B09E-00F188AEF39E}"/>
                </a:ext>
              </a:extLst>
            </p:cNvPr>
            <p:cNvSpPr txBox="1"/>
            <p:nvPr/>
          </p:nvSpPr>
          <p:spPr>
            <a:xfrm>
              <a:off x="6286500" y="1108173"/>
              <a:ext cx="1875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 of bound access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7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1"/>
    </mc:Choice>
    <mc:Fallback xmlns="">
      <p:transition spd="slow" advTm="2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F7FFCE9-FE74-B940-BAE0-DF8574CF0BFD}"/>
              </a:ext>
            </a:extLst>
          </p:cNvPr>
          <p:cNvGrpSpPr/>
          <p:nvPr/>
        </p:nvGrpSpPr>
        <p:grpSpPr>
          <a:xfrm>
            <a:off x="619760" y="1850484"/>
            <a:ext cx="2383986" cy="1851139"/>
            <a:chOff x="4180119" y="2044586"/>
            <a:chExt cx="2383986" cy="185113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08D86D-98AA-2849-A043-C2D319D20BE1}"/>
                </a:ext>
              </a:extLst>
            </p:cNvPr>
            <p:cNvSpPr txBox="1"/>
            <p:nvPr/>
          </p:nvSpPr>
          <p:spPr>
            <a:xfrm>
              <a:off x="4180119" y="2044586"/>
              <a:ext cx="23839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char* a = </a:t>
              </a:r>
              <a:r>
                <a:rPr lang="en-US" sz="1800" b="1" dirty="0"/>
                <a:t>malloc</a:t>
              </a:r>
              <a:r>
                <a:rPr lang="en-US" sz="1800" dirty="0"/>
                <a:t>(10);</a:t>
              </a:r>
            </a:p>
            <a:p>
              <a:r>
                <a:rPr lang="en-US" sz="1800" dirty="0"/>
                <a:t>char* p = a;</a:t>
              </a:r>
            </a:p>
            <a:p>
              <a:r>
                <a:rPr lang="en-US" sz="1800" b="1" dirty="0"/>
                <a:t>free</a:t>
              </a:r>
              <a:r>
                <a:rPr lang="en-US" sz="1800" dirty="0"/>
                <a:t>(a)</a:t>
              </a:r>
            </a:p>
            <a:p>
              <a:r>
                <a:rPr lang="en-US" sz="1800" dirty="0"/>
                <a:t>p[0] = ‘x’;</a:t>
              </a:r>
            </a:p>
          </p:txBody>
        </p:sp>
        <p:sp>
          <p:nvSpPr>
            <p:cNvPr id="36" name="Rounded Rectangular Callout 35">
              <a:extLst>
                <a:ext uri="{FF2B5EF4-FFF2-40B4-BE49-F238E27FC236}">
                  <a16:creationId xmlns:a16="http://schemas.microsoft.com/office/drawing/2014/main" id="{8C9DC51B-CC14-6442-A1BD-142496E5CB64}"/>
                </a:ext>
              </a:extLst>
            </p:cNvPr>
            <p:cNvSpPr/>
            <p:nvPr/>
          </p:nvSpPr>
          <p:spPr>
            <a:xfrm>
              <a:off x="4433005" y="3509388"/>
              <a:ext cx="2079481" cy="386337"/>
            </a:xfrm>
            <a:prstGeom prst="wedgeRoundRectCallout">
              <a:avLst>
                <a:gd name="adj1" fmla="val -33201"/>
                <a:gd name="adj2" fmla="val -12956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</a:rPr>
                <a:t>Use After Free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EF02D-244E-E74D-91E3-47482071AC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6E930-CFCD-F14C-855A-FEA1843A503B}"/>
              </a:ext>
            </a:extLst>
          </p:cNvPr>
          <p:cNvSpPr txBox="1"/>
          <p:nvPr/>
        </p:nvSpPr>
        <p:spPr>
          <a:xfrm>
            <a:off x="619760" y="497840"/>
            <a:ext cx="33842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+mj-lt"/>
              </a:rPr>
              <a:t>Temporal Memory Safety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39CAFDE-C18C-B040-B00C-133E2F2E39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62475" y="913338"/>
          <a:ext cx="100012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1547391181"/>
                    </a:ext>
                  </a:extLst>
                </a:gridCol>
              </a:tblGrid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7766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5199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69850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4878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9470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67540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2012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7036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08949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32473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93784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6203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8782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006928B-6A55-934B-92CD-74DAD7561FC3}"/>
              </a:ext>
            </a:extLst>
          </p:cNvPr>
          <p:cNvGrpSpPr/>
          <p:nvPr/>
        </p:nvGrpSpPr>
        <p:grpSpPr>
          <a:xfrm>
            <a:off x="2926282" y="1596598"/>
            <a:ext cx="1636193" cy="2914650"/>
            <a:chOff x="2926282" y="1181100"/>
            <a:chExt cx="1636193" cy="2914650"/>
          </a:xfrm>
        </p:grpSpPr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AE002BC-D863-364B-91C8-D3CE74421170}"/>
                </a:ext>
              </a:extLst>
            </p:cNvPr>
            <p:cNvSpPr/>
            <p:nvPr/>
          </p:nvSpPr>
          <p:spPr>
            <a:xfrm>
              <a:off x="4189755" y="1181100"/>
              <a:ext cx="372720" cy="2914650"/>
            </a:xfrm>
            <a:prstGeom prst="lef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38D829EE-69C4-FD43-8F29-BDCC92798F97}"/>
                </a:ext>
              </a:extLst>
            </p:cNvPr>
            <p:cNvCxnSpPr/>
            <p:nvPr/>
          </p:nvCxnSpPr>
          <p:spPr>
            <a:xfrm>
              <a:off x="2926282" y="1571625"/>
              <a:ext cx="1263473" cy="1066800"/>
            </a:xfrm>
            <a:prstGeom prst="curvedConnector3">
              <a:avLst/>
            </a:prstGeom>
            <a:ln w="381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CFD8ABA-EFA9-AC49-B281-2461BCD2685D}"/>
              </a:ext>
            </a:extLst>
          </p:cNvPr>
          <p:cNvCxnSpPr>
            <a:cxnSpLocks/>
          </p:cNvCxnSpPr>
          <p:nvPr/>
        </p:nvCxnSpPr>
        <p:spPr>
          <a:xfrm flipV="1">
            <a:off x="1714500" y="1758523"/>
            <a:ext cx="2724150" cy="113347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A3D2C39-A838-854D-B88C-B9DC379E1797}"/>
              </a:ext>
            </a:extLst>
          </p:cNvPr>
          <p:cNvGrpSpPr/>
          <p:nvPr/>
        </p:nvGrpSpPr>
        <p:grpSpPr>
          <a:xfrm>
            <a:off x="5724525" y="1523671"/>
            <a:ext cx="2089957" cy="307777"/>
            <a:chOff x="5724525" y="1108173"/>
            <a:chExt cx="2089957" cy="307777"/>
          </a:xfrm>
        </p:grpSpPr>
        <p:sp>
          <p:nvSpPr>
            <p:cNvPr id="9" name="Left Arrow 8">
              <a:extLst>
                <a:ext uri="{FF2B5EF4-FFF2-40B4-BE49-F238E27FC236}">
                  <a16:creationId xmlns:a16="http://schemas.microsoft.com/office/drawing/2014/main" id="{A1CCAAA3-94C2-6B43-BAFE-369EEA80A1A5}"/>
                </a:ext>
              </a:extLst>
            </p:cNvPr>
            <p:cNvSpPr/>
            <p:nvPr/>
          </p:nvSpPr>
          <p:spPr>
            <a:xfrm>
              <a:off x="5724525" y="1181100"/>
              <a:ext cx="561975" cy="16192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A9F284-CE97-5E4C-9631-02945F6FC98D}"/>
                </a:ext>
              </a:extLst>
            </p:cNvPr>
            <p:cNvSpPr txBox="1"/>
            <p:nvPr/>
          </p:nvSpPr>
          <p:spPr>
            <a:xfrm>
              <a:off x="6286500" y="1108173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Already released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528FA0E-105A-7745-9263-2557C72AC6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62475" y="913338"/>
          <a:ext cx="100012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val="1547391181"/>
                    </a:ext>
                  </a:extLst>
                </a:gridCol>
              </a:tblGrid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7766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35199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69850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4878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9470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67540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2012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7036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908949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732473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493784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62037"/>
                  </a:ext>
                </a:extLst>
              </a:tr>
              <a:tr h="260995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287824"/>
                  </a:ext>
                </a:extLst>
              </a:tr>
            </a:tbl>
          </a:graphicData>
        </a:graphic>
      </p:graphicFrame>
      <p:sp>
        <p:nvSpPr>
          <p:cNvPr id="17" name="Multiply 16">
            <a:extLst>
              <a:ext uri="{FF2B5EF4-FFF2-40B4-BE49-F238E27FC236}">
                <a16:creationId xmlns:a16="http://schemas.microsoft.com/office/drawing/2014/main" id="{30C062F8-101D-1E40-8263-E47ACF412BC2}"/>
              </a:ext>
            </a:extLst>
          </p:cNvPr>
          <p:cNvSpPr/>
          <p:nvPr/>
        </p:nvSpPr>
        <p:spPr>
          <a:xfrm>
            <a:off x="2435390" y="2385125"/>
            <a:ext cx="601104" cy="619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1"/>
    </mc:Choice>
    <mc:Fallback xmlns="">
      <p:transition spd="slow" advTm="2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B804C2-A254-7847-93AB-02A819501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231FF8-09BF-2844-BF54-A420F9BF6872}"/>
              </a:ext>
            </a:extLst>
          </p:cNvPr>
          <p:cNvSpPr txBox="1"/>
          <p:nvPr/>
        </p:nvSpPr>
        <p:spPr>
          <a:xfrm>
            <a:off x="619760" y="497840"/>
            <a:ext cx="25378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+mj-lt"/>
              </a:rPr>
              <a:t>Existing Solutions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68706D-F010-1D4A-8225-CC22B04797AE}"/>
              </a:ext>
            </a:extLst>
          </p:cNvPr>
          <p:cNvGrpSpPr/>
          <p:nvPr/>
        </p:nvGrpSpPr>
        <p:grpSpPr>
          <a:xfrm>
            <a:off x="619760" y="1114425"/>
            <a:ext cx="3952874" cy="2575490"/>
            <a:chOff x="619760" y="1114425"/>
            <a:chExt cx="3952874" cy="25754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FB4532-ECC9-8F44-BE0B-A35A79660735}"/>
                </a:ext>
              </a:extLst>
            </p:cNvPr>
            <p:cNvSpPr txBox="1"/>
            <p:nvPr/>
          </p:nvSpPr>
          <p:spPr>
            <a:xfrm>
              <a:off x="619760" y="1114425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Software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A64693-4153-234C-A1E3-A35862C0084F}"/>
                </a:ext>
              </a:extLst>
            </p:cNvPr>
            <p:cNvSpPr txBox="1"/>
            <p:nvPr/>
          </p:nvSpPr>
          <p:spPr>
            <a:xfrm>
              <a:off x="674528" y="1661745"/>
              <a:ext cx="1726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Full Memory Safety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AD7AEE-955E-D048-B2DF-B33789DB50D1}"/>
                </a:ext>
              </a:extLst>
            </p:cNvPr>
            <p:cNvSpPr txBox="1"/>
            <p:nvPr/>
          </p:nvSpPr>
          <p:spPr>
            <a:xfrm>
              <a:off x="809625" y="2009239"/>
              <a:ext cx="3763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Wingdings" pitchFamily="2" charset="2"/>
                <a:buChar char="Ø"/>
              </a:pPr>
              <a:r>
                <a:rPr lang="en-US" sz="1600" dirty="0" err="1"/>
                <a:t>SoftBound</a:t>
              </a:r>
              <a:r>
                <a:rPr lang="en-US" sz="1600" dirty="0"/>
                <a:t>(spatial)+CETS(temporal)</a:t>
              </a:r>
            </a:p>
            <a:p>
              <a:pPr marL="285750" lvl="1" indent="-285750">
                <a:buFont typeface="Wingdings" pitchFamily="2" charset="2"/>
                <a:buChar char="Ø"/>
              </a:pPr>
              <a:r>
                <a:rPr lang="en-US" sz="1600" dirty="0" err="1"/>
                <a:t>AddressSanitizer</a:t>
              </a:r>
              <a:r>
                <a:rPr lang="en-US" sz="1600" dirty="0"/>
                <a:t>(ASAN)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8544CD-82AA-A343-A188-45AD87921AA1}"/>
                </a:ext>
              </a:extLst>
            </p:cNvPr>
            <p:cNvSpPr txBox="1"/>
            <p:nvPr/>
          </p:nvSpPr>
          <p:spPr>
            <a:xfrm>
              <a:off x="674528" y="2990850"/>
              <a:ext cx="2193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Temporal Memory Safety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EB35BF-557F-DE45-B53B-C5DC3C1FB0A5}"/>
                </a:ext>
              </a:extLst>
            </p:cNvPr>
            <p:cNvSpPr txBox="1"/>
            <p:nvPr/>
          </p:nvSpPr>
          <p:spPr>
            <a:xfrm>
              <a:off x="809625" y="3351361"/>
              <a:ext cx="3308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Wingdings" pitchFamily="2" charset="2"/>
                <a:buChar char="Ø"/>
              </a:pPr>
              <a:r>
                <a:rPr lang="en-US" sz="1600" dirty="0" err="1"/>
                <a:t>DangSan</a:t>
              </a:r>
              <a:endParaRPr lang="en-US" sz="16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9C7F6F0-2E46-6B40-8AF7-A13C5FD70BE8}"/>
              </a:ext>
            </a:extLst>
          </p:cNvPr>
          <p:cNvSpPr txBox="1"/>
          <p:nvPr/>
        </p:nvSpPr>
        <p:spPr>
          <a:xfrm>
            <a:off x="674528" y="3748197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maintain separate metadata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FFFFF7-87FB-504E-8A04-052CAC694F10}"/>
              </a:ext>
            </a:extLst>
          </p:cNvPr>
          <p:cNvGrpSpPr/>
          <p:nvPr/>
        </p:nvGrpSpPr>
        <p:grpSpPr>
          <a:xfrm>
            <a:off x="4963510" y="1114425"/>
            <a:ext cx="3137557" cy="2575490"/>
            <a:chOff x="4963510" y="1114425"/>
            <a:chExt cx="3137557" cy="25754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692A74-B6E3-794C-8A74-D07AE334CDBD}"/>
                </a:ext>
              </a:extLst>
            </p:cNvPr>
            <p:cNvSpPr txBox="1"/>
            <p:nvPr/>
          </p:nvSpPr>
          <p:spPr>
            <a:xfrm>
              <a:off x="4963510" y="1114425"/>
              <a:ext cx="1585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Hardware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A4EC2F-4F8A-3240-9E3C-EF8835DF66E4}"/>
                </a:ext>
              </a:extLst>
            </p:cNvPr>
            <p:cNvSpPr txBox="1"/>
            <p:nvPr/>
          </p:nvSpPr>
          <p:spPr>
            <a:xfrm>
              <a:off x="4963510" y="1661744"/>
              <a:ext cx="1986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Spatial Memory Safety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EEFE9D-3728-D844-ADC0-16A040166890}"/>
                </a:ext>
              </a:extLst>
            </p:cNvPr>
            <p:cNvSpPr txBox="1"/>
            <p:nvPr/>
          </p:nvSpPr>
          <p:spPr>
            <a:xfrm>
              <a:off x="4997332" y="2009239"/>
              <a:ext cx="3103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dirty="0" err="1"/>
                <a:t>HwASAN</a:t>
              </a:r>
              <a:r>
                <a:rPr lang="en-US" dirty="0"/>
                <a:t>(ARMv8.3, yet to come)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dirty="0">
                  <a:solidFill>
                    <a:srgbClr val="00B0F0"/>
                  </a:solidFill>
                </a:rPr>
                <a:t>Intel MPX (GCC/ICC)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4EBF62-BCE7-6143-AC08-D2FDF26ADD11}"/>
                </a:ext>
              </a:extLst>
            </p:cNvPr>
            <p:cNvSpPr txBox="1"/>
            <p:nvPr/>
          </p:nvSpPr>
          <p:spPr>
            <a:xfrm>
              <a:off x="4997332" y="2990850"/>
              <a:ext cx="2193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Temporal Memory Safety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2DDFFA-3399-AB4D-ABFC-92187BEF2D7E}"/>
                </a:ext>
              </a:extLst>
            </p:cNvPr>
            <p:cNvSpPr txBox="1"/>
            <p:nvPr/>
          </p:nvSpPr>
          <p:spPr>
            <a:xfrm>
              <a:off x="4997332" y="3382138"/>
              <a:ext cx="1837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dirty="0"/>
                <a:t>BOGO(this work)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CC8004B-9DA6-3043-9D77-E125EBED6269}"/>
              </a:ext>
            </a:extLst>
          </p:cNvPr>
          <p:cNvSpPr txBox="1"/>
          <p:nvPr/>
        </p:nvSpPr>
        <p:spPr>
          <a:xfrm>
            <a:off x="4997332" y="3745032"/>
            <a:ext cx="211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 memory overhead</a:t>
            </a:r>
          </a:p>
          <a:p>
            <a:r>
              <a:rPr lang="en-US" dirty="0">
                <a:solidFill>
                  <a:srgbClr val="FF0000"/>
                </a:solidFill>
              </a:rPr>
              <a:t>(reuse MPX’s metadata)</a:t>
            </a:r>
          </a:p>
        </p:txBody>
      </p:sp>
    </p:spTree>
    <p:extLst>
      <p:ext uri="{BB962C8B-B14F-4D97-AF65-F5344CB8AC3E}">
        <p14:creationId xmlns:p14="http://schemas.microsoft.com/office/powerpoint/2010/main" val="339657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5F5B5-A347-6B46-939F-1513B2C10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05807-45AC-D84A-8C28-C5C7C9A5D83C}"/>
              </a:ext>
            </a:extLst>
          </p:cNvPr>
          <p:cNvSpPr txBox="1"/>
          <p:nvPr/>
        </p:nvSpPr>
        <p:spPr>
          <a:xfrm>
            <a:off x="619760" y="497840"/>
            <a:ext cx="27606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Other Optimizations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91DF7-802B-6B4B-B626-058CDA691E69}"/>
              </a:ext>
            </a:extLst>
          </p:cNvPr>
          <p:cNvSpPr txBox="1"/>
          <p:nvPr/>
        </p:nvSpPr>
        <p:spPr>
          <a:xfrm>
            <a:off x="869795" y="1419922"/>
            <a:ext cx="3597460" cy="166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Dynamic adaptation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Adjust working set and queue 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Fast MPX page query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     Kernel extension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Eliminate some page fault scan</a:t>
            </a:r>
          </a:p>
        </p:txBody>
      </p:sp>
    </p:spTree>
    <p:extLst>
      <p:ext uri="{BB962C8B-B14F-4D97-AF65-F5344CB8AC3E}">
        <p14:creationId xmlns:p14="http://schemas.microsoft.com/office/powerpoint/2010/main" val="202401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297544" y="273850"/>
            <a:ext cx="871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Memory Safety Violations Enable Exploitation of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297544" y="3984872"/>
            <a:ext cx="605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~ 70% of CVEs are related to memory safety @ Microsoft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77491-456E-454C-BB6E-A0FAE7F37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0"/>
          <a:stretch/>
        </p:blipFill>
        <p:spPr>
          <a:xfrm>
            <a:off x="297544" y="1086416"/>
            <a:ext cx="3992354" cy="2970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F2CFA6-85F4-0143-A75A-AC8F95F716A9}"/>
              </a:ext>
            </a:extLst>
          </p:cNvPr>
          <p:cNvSpPr txBox="1"/>
          <p:nvPr/>
        </p:nvSpPr>
        <p:spPr>
          <a:xfrm>
            <a:off x="6982283" y="4470387"/>
            <a:ext cx="15985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Image: Matt Miler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t.co</a:t>
            </a:r>
            <a:r>
              <a:rPr lang="en-US" sz="1050" dirty="0"/>
              <a:t>/6IAzb2AaR8</a:t>
            </a:r>
          </a:p>
          <a:p>
            <a:endParaRPr lang="en-US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D99A2-887E-EE49-BD41-D7F34DC8DC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4465A5-1A26-6D4A-8427-A79B53CF534D}"/>
              </a:ext>
            </a:extLst>
          </p:cNvPr>
          <p:cNvCxnSpPr/>
          <p:nvPr/>
        </p:nvCxnSpPr>
        <p:spPr>
          <a:xfrm>
            <a:off x="619760" y="3511685"/>
            <a:ext cx="33880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DA6A27-7DD5-1A42-AC37-196DD77E5461}"/>
              </a:ext>
            </a:extLst>
          </p:cNvPr>
          <p:cNvSpPr txBox="1"/>
          <p:nvPr/>
        </p:nvSpPr>
        <p:spPr>
          <a:xfrm>
            <a:off x="2104769" y="34762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Year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BD5DE-95C8-4347-A082-44D10C966020}"/>
              </a:ext>
            </a:extLst>
          </p:cNvPr>
          <p:cNvSpPr txBox="1"/>
          <p:nvPr/>
        </p:nvSpPr>
        <p:spPr>
          <a:xfrm>
            <a:off x="1220812" y="259760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Memory Safety Issue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~70%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2BCD9-7095-4148-930B-1E249A9C4D65}"/>
              </a:ext>
            </a:extLst>
          </p:cNvPr>
          <p:cNvSpPr txBox="1"/>
          <p:nvPr/>
        </p:nvSpPr>
        <p:spPr>
          <a:xfrm>
            <a:off x="1073695" y="1477702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Non-Memory Safety Issue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967253-7F0A-3C4E-82F5-CE1149EB1426}"/>
              </a:ext>
            </a:extLst>
          </p:cNvPr>
          <p:cNvCxnSpPr/>
          <p:nvPr/>
        </p:nvCxnSpPr>
        <p:spPr>
          <a:xfrm flipV="1">
            <a:off x="447472" y="1477702"/>
            <a:ext cx="0" cy="1897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212190-9B5E-6C46-9050-FBB1C8CD8179}"/>
              </a:ext>
            </a:extLst>
          </p:cNvPr>
          <p:cNvSpPr txBox="1"/>
          <p:nvPr/>
        </p:nvSpPr>
        <p:spPr>
          <a:xfrm>
            <a:off x="-35942" y="114377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% CVEs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3D5B4CE-FCBA-0A48-AAE9-F202CB38A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891551"/>
              </p:ext>
            </p:extLst>
          </p:nvPr>
        </p:nvGraphicFramePr>
        <p:xfrm>
          <a:off x="5372234" y="497840"/>
          <a:ext cx="3220098" cy="342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9D0322-4643-E146-8E22-3702790E5E35}"/>
              </a:ext>
            </a:extLst>
          </p:cNvPr>
          <p:cNvCxnSpPr>
            <a:cxnSpLocks/>
          </p:cNvCxnSpPr>
          <p:nvPr/>
        </p:nvCxnSpPr>
        <p:spPr>
          <a:xfrm flipV="1">
            <a:off x="4146487" y="1086416"/>
            <a:ext cx="2213673" cy="10320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1B93F3-6F5B-984E-A6C4-C3704A5FF20E}"/>
              </a:ext>
            </a:extLst>
          </p:cNvPr>
          <p:cNvCxnSpPr>
            <a:cxnSpLocks/>
          </p:cNvCxnSpPr>
          <p:nvPr/>
        </p:nvCxnSpPr>
        <p:spPr>
          <a:xfrm>
            <a:off x="4144304" y="3375500"/>
            <a:ext cx="2718223" cy="1361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DD6E74-B1C8-8445-AA05-11102A2E45D4}"/>
              </a:ext>
            </a:extLst>
          </p:cNvPr>
          <p:cNvSpPr txBox="1"/>
          <p:nvPr/>
        </p:nvSpPr>
        <p:spPr>
          <a:xfrm>
            <a:off x="5822991" y="1467076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Temporal</a:t>
            </a:r>
          </a:p>
          <a:p>
            <a:r>
              <a:rPr lang="en-US" sz="1800" dirty="0"/>
              <a:t>Memory</a:t>
            </a:r>
          </a:p>
          <a:p>
            <a:r>
              <a:rPr lang="en-US" sz="1800" dirty="0"/>
              <a:t>Safety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BEC59-B2F6-1B4D-A505-9759C54D5E6D}"/>
              </a:ext>
            </a:extLst>
          </p:cNvPr>
          <p:cNvSpPr txBox="1"/>
          <p:nvPr/>
        </p:nvSpPr>
        <p:spPr>
          <a:xfrm>
            <a:off x="6420361" y="233961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Spatial Memory</a:t>
            </a:r>
          </a:p>
          <a:p>
            <a:r>
              <a:rPr lang="en-US" sz="1800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243453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03CB7106-B77F-EA47-88E9-EF9B8FF660A8}"/>
              </a:ext>
            </a:extLst>
          </p:cNvPr>
          <p:cNvSpPr/>
          <p:nvPr/>
        </p:nvSpPr>
        <p:spPr>
          <a:xfrm>
            <a:off x="2578965" y="1856918"/>
            <a:ext cx="974876" cy="52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159750-9AF5-404B-8F18-478CFC327635}"/>
              </a:ext>
            </a:extLst>
          </p:cNvPr>
          <p:cNvGrpSpPr/>
          <p:nvPr/>
        </p:nvGrpSpPr>
        <p:grpSpPr>
          <a:xfrm>
            <a:off x="6839051" y="593690"/>
            <a:ext cx="1866698" cy="795965"/>
            <a:chOff x="6839051" y="593690"/>
            <a:chExt cx="1866698" cy="7959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9E38C6-379F-4046-BB1D-F55094FF2480}"/>
                </a:ext>
              </a:extLst>
            </p:cNvPr>
            <p:cNvGrpSpPr/>
            <p:nvPr/>
          </p:nvGrpSpPr>
          <p:grpSpPr>
            <a:xfrm>
              <a:off x="6839051" y="1085107"/>
              <a:ext cx="1866698" cy="304548"/>
              <a:chOff x="5861898" y="1237381"/>
              <a:chExt cx="1866698" cy="30454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7298C54-C64F-CF4E-842E-FD5C8ADE0C7A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86D496-8BDA-304A-B62D-BECF6280C9DC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a+10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18D05D-F73B-0B49-BBA0-1B586E034F03}"/>
                </a:ext>
              </a:extLst>
            </p:cNvPr>
            <p:cNvSpPr txBox="1"/>
            <p:nvPr/>
          </p:nvSpPr>
          <p:spPr>
            <a:xfrm>
              <a:off x="7127832" y="593690"/>
              <a:ext cx="1289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MPX </a:t>
              </a:r>
            </a:p>
            <a:p>
              <a:pPr algn="ctr"/>
              <a:r>
                <a:rPr lang="en-US" dirty="0"/>
                <a:t>Bounds Table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B4200-8F50-2B41-B5FE-DADFA5EFEEAD}"/>
              </a:ext>
            </a:extLst>
          </p:cNvPr>
          <p:cNvGrpSpPr/>
          <p:nvPr/>
        </p:nvGrpSpPr>
        <p:grpSpPr>
          <a:xfrm>
            <a:off x="5800145" y="1237381"/>
            <a:ext cx="1038906" cy="852324"/>
            <a:chOff x="5800145" y="1237381"/>
            <a:chExt cx="1038906" cy="852324"/>
          </a:xfrm>
        </p:grpSpPr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0DDE8ECD-39A9-1E4C-B929-F45C31ECF1AA}"/>
                </a:ext>
              </a:extLst>
            </p:cNvPr>
            <p:cNvCxnSpPr>
              <a:cxnSpLocks/>
              <a:stCxn id="15" idx="1"/>
              <a:endCxn id="8" idx="1"/>
            </p:cNvCxnSpPr>
            <p:nvPr/>
          </p:nvCxnSpPr>
          <p:spPr>
            <a:xfrm rot="10800000" flipH="1">
              <a:off x="6088035" y="1237381"/>
              <a:ext cx="751016" cy="528244"/>
            </a:xfrm>
            <a:prstGeom prst="curvedConnector3">
              <a:avLst>
                <a:gd name="adj1" fmla="val 51567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147A15B2-D20A-A348-AEAB-91D0979C85F4}"/>
                </a:ext>
              </a:extLst>
            </p:cNvPr>
            <p:cNvSpPr/>
            <p:nvPr/>
          </p:nvSpPr>
          <p:spPr>
            <a:xfrm>
              <a:off x="5800145" y="1462810"/>
              <a:ext cx="287890" cy="626895"/>
            </a:xfrm>
            <a:prstGeom prst="rightBrace">
              <a:avLst>
                <a:gd name="adj1" fmla="val 15720"/>
                <a:gd name="adj2" fmla="val 48304"/>
              </a:avLst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102050-9B16-464B-9DD7-B28203B1B91A}"/>
              </a:ext>
            </a:extLst>
          </p:cNvPr>
          <p:cNvGrpSpPr/>
          <p:nvPr/>
        </p:nvGrpSpPr>
        <p:grpSpPr>
          <a:xfrm>
            <a:off x="5800145" y="1504849"/>
            <a:ext cx="1927400" cy="1642685"/>
            <a:chOff x="5800145" y="1504849"/>
            <a:chExt cx="1927400" cy="1642685"/>
          </a:xfrm>
        </p:grpSpPr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77E30ECE-830C-0549-B18A-F84B3F6B5949}"/>
                </a:ext>
              </a:extLst>
            </p:cNvPr>
            <p:cNvSpPr/>
            <p:nvPr/>
          </p:nvSpPr>
          <p:spPr>
            <a:xfrm>
              <a:off x="5800145" y="2520639"/>
              <a:ext cx="287890" cy="626895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283DB1F9-14F4-D742-80CD-881E46F937AF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rot="10800000" flipV="1">
              <a:off x="6088035" y="1504849"/>
              <a:ext cx="1639510" cy="1329237"/>
            </a:xfrm>
            <a:prstGeom prst="curvedConnector3">
              <a:avLst>
                <a:gd name="adj1" fmla="val 39413"/>
              </a:avLst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2381728-006F-2144-B39D-BA1D45CBBFFD}"/>
              </a:ext>
            </a:extLst>
          </p:cNvPr>
          <p:cNvSpPr txBox="1"/>
          <p:nvPr/>
        </p:nvSpPr>
        <p:spPr>
          <a:xfrm>
            <a:off x="7062911" y="2044587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Load Bound</a:t>
            </a:r>
          </a:p>
          <a:p>
            <a:r>
              <a:rPr lang="en-US" dirty="0">
                <a:solidFill>
                  <a:srgbClr val="00B050"/>
                </a:solidFill>
              </a:rPr>
              <a:t>And run checks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17CD45-704C-F14E-9B6C-2CEC2B794BD2}"/>
              </a:ext>
            </a:extLst>
          </p:cNvPr>
          <p:cNvSpPr txBox="1"/>
          <p:nvPr/>
        </p:nvSpPr>
        <p:spPr>
          <a:xfrm>
            <a:off x="5349210" y="871933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Create and Store</a:t>
            </a:r>
          </a:p>
          <a:p>
            <a:r>
              <a:rPr lang="en-US" dirty="0">
                <a:solidFill>
                  <a:srgbClr val="00B050"/>
                </a:solidFill>
              </a:rPr>
              <a:t>Bound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F6D2F8-3385-F949-AA56-935865EA95BC}"/>
              </a:ext>
            </a:extLst>
          </p:cNvPr>
          <p:cNvGrpSpPr/>
          <p:nvPr/>
        </p:nvGrpSpPr>
        <p:grpSpPr>
          <a:xfrm>
            <a:off x="719075" y="1116910"/>
            <a:ext cx="1840568" cy="1703802"/>
            <a:chOff x="719075" y="1116910"/>
            <a:chExt cx="1840568" cy="17038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C62C88-1C8F-A849-B2C0-FA5DADFF0744}"/>
                </a:ext>
              </a:extLst>
            </p:cNvPr>
            <p:cNvSpPr txBox="1"/>
            <p:nvPr/>
          </p:nvSpPr>
          <p:spPr>
            <a:xfrm>
              <a:off x="719075" y="1435717"/>
              <a:ext cx="1840568" cy="1384995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char* a = malloc(10);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a[11] = ‘x’;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A447E4-8034-1B41-8A1D-E687DB290A43}"/>
                </a:ext>
              </a:extLst>
            </p:cNvPr>
            <p:cNvSpPr txBox="1"/>
            <p:nvPr/>
          </p:nvSpPr>
          <p:spPr>
            <a:xfrm>
              <a:off x="719075" y="1116910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 Code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D877D-297B-FC45-8FFE-3BD0343EA69C}"/>
              </a:ext>
            </a:extLst>
          </p:cNvPr>
          <p:cNvGrpSpPr/>
          <p:nvPr/>
        </p:nvGrpSpPr>
        <p:grpSpPr>
          <a:xfrm>
            <a:off x="3573163" y="1079903"/>
            <a:ext cx="2291012" cy="2315724"/>
            <a:chOff x="3573163" y="1079903"/>
            <a:chExt cx="2291012" cy="23157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178F2A-51FC-E34A-A2B9-907E85ABB07E}"/>
                </a:ext>
              </a:extLst>
            </p:cNvPr>
            <p:cNvSpPr txBox="1"/>
            <p:nvPr/>
          </p:nvSpPr>
          <p:spPr>
            <a:xfrm>
              <a:off x="3573163" y="1364302"/>
              <a:ext cx="2291012" cy="2031325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char* a = malloc(10);</a:t>
              </a:r>
            </a:p>
            <a:p>
              <a:r>
                <a:rPr lang="en-US" b="1" dirty="0"/>
                <a:t>%bnd0 = </a:t>
              </a:r>
              <a:r>
                <a:rPr lang="en-US" b="1" dirty="0" err="1"/>
                <a:t>bndmk</a:t>
              </a:r>
              <a:r>
                <a:rPr lang="en-US" b="1" dirty="0"/>
                <a:t>(a,a+10);</a:t>
              </a:r>
            </a:p>
            <a:p>
              <a:r>
                <a:rPr lang="en-US" b="1" dirty="0" err="1"/>
                <a:t>bndstx</a:t>
              </a:r>
              <a:r>
                <a:rPr lang="en-US" b="1" dirty="0"/>
                <a:t>(&amp;a,a,%bnd0);</a:t>
              </a:r>
            </a:p>
            <a:p>
              <a:endParaRPr lang="en-US" b="1" dirty="0"/>
            </a:p>
            <a:p>
              <a:endParaRPr lang="en-US" b="1" dirty="0"/>
            </a:p>
            <a:p>
              <a:r>
                <a:rPr lang="en-US" b="1" dirty="0"/>
                <a:t>%bnd1 = </a:t>
              </a:r>
              <a:r>
                <a:rPr lang="en-US" b="1" dirty="0" err="1"/>
                <a:t>bndldx</a:t>
              </a:r>
              <a:r>
                <a:rPr lang="en-US" b="1" dirty="0"/>
                <a:t>(&amp;</a:t>
              </a:r>
              <a:r>
                <a:rPr lang="en-US" b="1" dirty="0" err="1"/>
                <a:t>a,a</a:t>
              </a:r>
              <a:r>
                <a:rPr lang="en-US" b="1" dirty="0"/>
                <a:t>);</a:t>
              </a:r>
            </a:p>
            <a:p>
              <a:r>
                <a:rPr lang="en-US" b="1" dirty="0" err="1"/>
                <a:t>bndcl</a:t>
              </a:r>
              <a:r>
                <a:rPr lang="en-US" b="1" dirty="0"/>
                <a:t>(</a:t>
              </a:r>
              <a:r>
                <a:rPr lang="en-US" b="1" dirty="0">
                  <a:solidFill>
                    <a:srgbClr val="FF0000"/>
                  </a:solidFill>
                </a:rPr>
                <a:t>a+11</a:t>
              </a:r>
              <a:r>
                <a:rPr lang="en-US" b="1" dirty="0"/>
                <a:t>,%bnd1);</a:t>
              </a:r>
            </a:p>
            <a:p>
              <a:r>
                <a:rPr lang="en-US" b="1" dirty="0" err="1"/>
                <a:t>bndcu</a:t>
              </a:r>
              <a:r>
                <a:rPr lang="en-US" b="1" dirty="0"/>
                <a:t>(</a:t>
              </a:r>
              <a:r>
                <a:rPr lang="en-US" b="1" dirty="0">
                  <a:solidFill>
                    <a:srgbClr val="FF0000"/>
                  </a:solidFill>
                </a:rPr>
                <a:t>a+11</a:t>
              </a:r>
              <a:r>
                <a:rPr lang="en-US" b="1" dirty="0"/>
                <a:t>,%bnd1);</a:t>
              </a:r>
            </a:p>
            <a:p>
              <a:r>
                <a:rPr lang="en-US" dirty="0"/>
                <a:t>a[11] = ‘x’;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40B479-D021-1643-8041-248DB5F73F1D}"/>
                </a:ext>
              </a:extLst>
            </p:cNvPr>
            <p:cNvSpPr txBox="1"/>
            <p:nvPr/>
          </p:nvSpPr>
          <p:spPr>
            <a:xfrm>
              <a:off x="3573163" y="1079903"/>
              <a:ext cx="1675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Transformed Code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7DB3B-1AAA-574B-91C0-E7C6BB3903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F2CA59-A4DB-5D42-9AED-4A70EA6EBC8B}"/>
              </a:ext>
            </a:extLst>
          </p:cNvPr>
          <p:cNvSpPr txBox="1"/>
          <p:nvPr/>
        </p:nvSpPr>
        <p:spPr>
          <a:xfrm>
            <a:off x="619760" y="497840"/>
            <a:ext cx="41200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atin typeface="+mj-lt"/>
              </a:rPr>
              <a:t>Spatial Memory Safety on MPX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75C1B2E-B301-C045-8C01-DDD7947B99B9}"/>
              </a:ext>
            </a:extLst>
          </p:cNvPr>
          <p:cNvSpPr/>
          <p:nvPr/>
        </p:nvSpPr>
        <p:spPr>
          <a:xfrm>
            <a:off x="1044155" y="2980469"/>
            <a:ext cx="1144584" cy="675132"/>
          </a:xfrm>
          <a:prstGeom prst="wedgeRoundRectCallout">
            <a:avLst>
              <a:gd name="adj1" fmla="val -32351"/>
              <a:gd name="adj2" fmla="val -8151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Buffer Overflow!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C3963E43-CFAA-0E4E-85DE-073DDB20D2A0}"/>
              </a:ext>
            </a:extLst>
          </p:cNvPr>
          <p:cNvSpPr/>
          <p:nvPr/>
        </p:nvSpPr>
        <p:spPr>
          <a:xfrm>
            <a:off x="3692236" y="3887996"/>
            <a:ext cx="1656974" cy="677280"/>
          </a:xfrm>
          <a:prstGeom prst="wedgeRoundRectCallout">
            <a:avLst>
              <a:gd name="adj1" fmla="val 6173"/>
              <a:gd name="adj2" fmla="val -15992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(a+11)&gt;(a+10)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Raise MPX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Exception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8284BD-0DF2-9340-A29F-51F099CB94DF}"/>
              </a:ext>
            </a:extLst>
          </p:cNvPr>
          <p:cNvSpPr txBox="1"/>
          <p:nvPr/>
        </p:nvSpPr>
        <p:spPr>
          <a:xfrm>
            <a:off x="3391062" y="265153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83082E-1C6E-2F43-8B2B-71B85B101A41}"/>
              </a:ext>
            </a:extLst>
          </p:cNvPr>
          <p:cNvSpPr txBox="1"/>
          <p:nvPr/>
        </p:nvSpPr>
        <p:spPr>
          <a:xfrm>
            <a:off x="3391062" y="28696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E752A7-1518-6249-9193-082776B8FD7F}"/>
              </a:ext>
            </a:extLst>
          </p:cNvPr>
          <p:cNvGrpSpPr/>
          <p:nvPr/>
        </p:nvGrpSpPr>
        <p:grpSpPr>
          <a:xfrm>
            <a:off x="1529890" y="3686937"/>
            <a:ext cx="2023951" cy="536227"/>
            <a:chOff x="1529890" y="3686937"/>
            <a:chExt cx="2023951" cy="536227"/>
          </a:xfrm>
        </p:grpSpPr>
        <p:sp>
          <p:nvSpPr>
            <p:cNvPr id="28" name="Bent Arrow 27">
              <a:extLst>
                <a:ext uri="{FF2B5EF4-FFF2-40B4-BE49-F238E27FC236}">
                  <a16:creationId xmlns:a16="http://schemas.microsoft.com/office/drawing/2014/main" id="{657B046B-3590-1B4E-922B-3CB605A10510}"/>
                </a:ext>
              </a:extLst>
            </p:cNvPr>
            <p:cNvSpPr/>
            <p:nvPr/>
          </p:nvSpPr>
          <p:spPr>
            <a:xfrm rot="16200000">
              <a:off x="2273752" y="2943075"/>
              <a:ext cx="536227" cy="202395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722A5D-900B-4445-BCA9-4F94663E0324}"/>
                </a:ext>
              </a:extLst>
            </p:cNvPr>
            <p:cNvSpPr txBox="1"/>
            <p:nvPr/>
          </p:nvSpPr>
          <p:spPr>
            <a:xfrm>
              <a:off x="2091261" y="382656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Detected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3D5570-48AA-254A-B831-46EAAC0B8230}"/>
              </a:ext>
            </a:extLst>
          </p:cNvPr>
          <p:cNvGrpSpPr/>
          <p:nvPr/>
        </p:nvGrpSpPr>
        <p:grpSpPr>
          <a:xfrm>
            <a:off x="6200076" y="2869690"/>
            <a:ext cx="2943924" cy="2378481"/>
            <a:chOff x="6200076" y="2869690"/>
            <a:chExt cx="2943924" cy="2378481"/>
          </a:xfrm>
        </p:grpSpPr>
        <p:sp>
          <p:nvSpPr>
            <p:cNvPr id="34" name="Cloud Callout 33">
              <a:extLst>
                <a:ext uri="{FF2B5EF4-FFF2-40B4-BE49-F238E27FC236}">
                  <a16:creationId xmlns:a16="http://schemas.microsoft.com/office/drawing/2014/main" id="{BF773E56-6365-4140-850E-CB0C035D750D}"/>
                </a:ext>
              </a:extLst>
            </p:cNvPr>
            <p:cNvSpPr/>
            <p:nvPr/>
          </p:nvSpPr>
          <p:spPr>
            <a:xfrm>
              <a:off x="6200076" y="2869690"/>
              <a:ext cx="2943924" cy="111076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41921F4-BAF2-4242-8B24-66429367DCA2}"/>
                </a:ext>
              </a:extLst>
            </p:cNvPr>
            <p:cNvSpPr txBox="1"/>
            <p:nvPr/>
          </p:nvSpPr>
          <p:spPr>
            <a:xfrm>
              <a:off x="6475833" y="3107545"/>
              <a:ext cx="26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How to add temporal memory safety?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DA60AA-B051-C44F-9DCF-451D216C864F}"/>
                </a:ext>
              </a:extLst>
            </p:cNvPr>
            <p:cNvSpPr txBox="1"/>
            <p:nvPr/>
          </p:nvSpPr>
          <p:spPr>
            <a:xfrm>
              <a:off x="6352990" y="4047842"/>
              <a:ext cx="11095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/>
                <a:t>🤔</a:t>
              </a:r>
              <a:endParaRPr lang="en-US" sz="7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50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7"/>
    </mc:Choice>
    <mc:Fallback xmlns="">
      <p:transition spd="slow" advTm="23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/>
      <p:bldP spid="31" grpId="0"/>
      <p:bldP spid="26" grpId="0" animBg="1"/>
      <p:bldP spid="27" grpId="0" animBg="1"/>
      <p:bldP spid="18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Temporal Memory Safety - Basic Idea: nullify bound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DCB8B6-52D9-5D40-BC97-26C3965A5ADD}"/>
              </a:ext>
            </a:extLst>
          </p:cNvPr>
          <p:cNvGrpSpPr/>
          <p:nvPr/>
        </p:nvGrpSpPr>
        <p:grpSpPr>
          <a:xfrm>
            <a:off x="5157550" y="1597772"/>
            <a:ext cx="2599591" cy="307777"/>
            <a:chOff x="6106158" y="1085107"/>
            <a:chExt cx="2599591" cy="307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8ECA89-B2E9-7B40-B80D-6B3DACD13A65}"/>
                </a:ext>
              </a:extLst>
            </p:cNvPr>
            <p:cNvGrpSpPr/>
            <p:nvPr/>
          </p:nvGrpSpPr>
          <p:grpSpPr>
            <a:xfrm>
              <a:off x="6839051" y="1085107"/>
              <a:ext cx="1866698" cy="304548"/>
              <a:chOff x="5861898" y="1237381"/>
              <a:chExt cx="1866698" cy="3045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4D0369-B56F-0249-9D8F-D2EA6EFF4CAC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1C02AD-716E-7049-8BAF-9A3D6E309081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a+10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75E3D7-C204-8546-8070-969C7854E6A5}"/>
                </a:ext>
              </a:extLst>
            </p:cNvPr>
            <p:cNvSpPr txBox="1"/>
            <p:nvPr/>
          </p:nvSpPr>
          <p:spPr>
            <a:xfrm>
              <a:off x="6106158" y="1085107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BT[&amp;a]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4D0D07-C7B3-0D46-8E18-E0085D33D091}"/>
              </a:ext>
            </a:extLst>
          </p:cNvPr>
          <p:cNvGrpSpPr/>
          <p:nvPr/>
        </p:nvGrpSpPr>
        <p:grpSpPr>
          <a:xfrm>
            <a:off x="5157550" y="1902320"/>
            <a:ext cx="2599591" cy="307777"/>
            <a:chOff x="6106158" y="1085107"/>
            <a:chExt cx="2599591" cy="307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9CC4E8-8FEF-8245-A092-99BF45D944DD}"/>
                </a:ext>
              </a:extLst>
            </p:cNvPr>
            <p:cNvGrpSpPr/>
            <p:nvPr/>
          </p:nvGrpSpPr>
          <p:grpSpPr>
            <a:xfrm>
              <a:off x="6839051" y="1085107"/>
              <a:ext cx="1866698" cy="304548"/>
              <a:chOff x="5861898" y="1237381"/>
              <a:chExt cx="1866698" cy="3045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5A2584-92B1-554C-8E9D-88C5BB2DE852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6242EB-89F0-EC4D-8E41-0268671785C8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a+10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71FB5-B399-D946-8E01-BFFAB4219915}"/>
                </a:ext>
              </a:extLst>
            </p:cNvPr>
            <p:cNvSpPr txBox="1"/>
            <p:nvPr/>
          </p:nvSpPr>
          <p:spPr>
            <a:xfrm>
              <a:off x="6106158" y="1085107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BT[&amp;p]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BA94AC-3240-F845-9E39-30F1A5FB7246}"/>
              </a:ext>
            </a:extLst>
          </p:cNvPr>
          <p:cNvGrpSpPr/>
          <p:nvPr/>
        </p:nvGrpSpPr>
        <p:grpSpPr>
          <a:xfrm>
            <a:off x="5890443" y="1594543"/>
            <a:ext cx="1866698" cy="304548"/>
            <a:chOff x="5861898" y="1237381"/>
            <a:chExt cx="1866698" cy="30454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B1FC49-CDE9-7642-83DF-FFBEDF5D3806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 INV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B48115-5635-4344-A00C-2220C50D7F2B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INV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689AEE-FFA3-7247-96E3-C194EBCB4EFB}"/>
              </a:ext>
            </a:extLst>
          </p:cNvPr>
          <p:cNvGrpSpPr/>
          <p:nvPr/>
        </p:nvGrpSpPr>
        <p:grpSpPr>
          <a:xfrm>
            <a:off x="1442495" y="1719621"/>
            <a:ext cx="1890261" cy="1357652"/>
            <a:chOff x="1806768" y="1630411"/>
            <a:chExt cx="1890261" cy="1357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C5107B-533D-B54C-B2BC-3F493F9DCBF5}"/>
                </a:ext>
              </a:extLst>
            </p:cNvPr>
            <p:cNvSpPr txBox="1"/>
            <p:nvPr/>
          </p:nvSpPr>
          <p:spPr>
            <a:xfrm>
              <a:off x="1806768" y="2033956"/>
              <a:ext cx="1890261" cy="9541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char* a = </a:t>
              </a:r>
              <a:r>
                <a:rPr lang="en-US" b="1" dirty="0"/>
                <a:t>malloc</a:t>
              </a:r>
              <a:r>
                <a:rPr lang="en-US" dirty="0"/>
                <a:t>(10);</a:t>
              </a:r>
            </a:p>
            <a:p>
              <a:r>
                <a:rPr lang="en-US" dirty="0"/>
                <a:t>char* p = a;</a:t>
              </a:r>
            </a:p>
            <a:p>
              <a:r>
                <a:rPr lang="en-US" b="1" dirty="0"/>
                <a:t>free</a:t>
              </a:r>
              <a:r>
                <a:rPr lang="en-US" dirty="0"/>
                <a:t>(a);</a:t>
              </a:r>
            </a:p>
            <a:p>
              <a:r>
                <a:rPr lang="en-US" dirty="0"/>
                <a:t>p[0] = ‘x’;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9AFB67-F23F-CA4A-8C66-7C85B3E0544D}"/>
                </a:ext>
              </a:extLst>
            </p:cNvPr>
            <p:cNvSpPr txBox="1"/>
            <p:nvPr/>
          </p:nvSpPr>
          <p:spPr>
            <a:xfrm>
              <a:off x="1806768" y="1630411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 Code</a:t>
              </a:r>
            </a:p>
          </p:txBody>
        </p:sp>
      </p:grp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46D955C2-F3D1-184F-A4E7-B5F4EDC75A32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250734" y="1751661"/>
            <a:ext cx="1906816" cy="488442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59E60375-DEEF-E246-9C60-F0A8080F8BEC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581365" y="2056209"/>
            <a:ext cx="2576185" cy="458436"/>
          </a:xfrm>
          <a:prstGeom prst="curvedConnector3">
            <a:avLst>
              <a:gd name="adj1" fmla="val 6558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CC81FC5-42B7-D74C-A624-4EC5ACA23643}"/>
              </a:ext>
            </a:extLst>
          </p:cNvPr>
          <p:cNvGrpSpPr/>
          <p:nvPr/>
        </p:nvGrpSpPr>
        <p:grpSpPr>
          <a:xfrm>
            <a:off x="254573" y="2357526"/>
            <a:ext cx="1224954" cy="307777"/>
            <a:chOff x="193088" y="1733058"/>
            <a:chExt cx="1224954" cy="307777"/>
          </a:xfrm>
        </p:grpSpPr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EA5909FF-0270-B547-AF22-C625D9499262}"/>
                </a:ext>
              </a:extLst>
            </p:cNvPr>
            <p:cNvSpPr/>
            <p:nvPr/>
          </p:nvSpPr>
          <p:spPr>
            <a:xfrm>
              <a:off x="1122417" y="1761433"/>
              <a:ext cx="295625" cy="251029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2B859A-CF8E-BE48-A87E-A1F0567BFF57}"/>
                </a:ext>
              </a:extLst>
            </p:cNvPr>
            <p:cNvSpPr txBox="1"/>
            <p:nvPr/>
          </p:nvSpPr>
          <p:spPr>
            <a:xfrm>
              <a:off x="193088" y="1733058"/>
              <a:ext cx="851515" cy="307777"/>
            </a:xfrm>
            <a:prstGeom prst="rect">
              <a:avLst/>
            </a:prstGeom>
            <a:noFill/>
            <a:ln w="25400" cap="rnd">
              <a:solidFill>
                <a:schemeClr val="accent5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 alias a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03BBA5F-F154-2A4E-A433-835A7F5EE136}"/>
              </a:ext>
            </a:extLst>
          </p:cNvPr>
          <p:cNvSpPr txBox="1"/>
          <p:nvPr/>
        </p:nvSpPr>
        <p:spPr>
          <a:xfrm>
            <a:off x="831873" y="978901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Only nullify a’s bound won’t work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77D8ADF-47B8-1B4C-8EF3-429FEF7143E9}"/>
              </a:ext>
            </a:extLst>
          </p:cNvPr>
          <p:cNvSpPr/>
          <p:nvPr/>
        </p:nvSpPr>
        <p:spPr>
          <a:xfrm>
            <a:off x="1479527" y="3138028"/>
            <a:ext cx="1499719" cy="361655"/>
          </a:xfrm>
          <a:prstGeom prst="wedgeRoundRectCallout">
            <a:avLst>
              <a:gd name="adj1" fmla="val -30528"/>
              <a:gd name="adj2" fmla="val -788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Use After Free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2387560-5A10-2E4D-BBCE-E6CE963FE325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126394" y="1751661"/>
            <a:ext cx="3031156" cy="987954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D679F29-D6ED-BF46-B034-F670E8EE49A5}"/>
              </a:ext>
            </a:extLst>
          </p:cNvPr>
          <p:cNvGrpSpPr/>
          <p:nvPr/>
        </p:nvGrpSpPr>
        <p:grpSpPr>
          <a:xfrm>
            <a:off x="7846830" y="1798487"/>
            <a:ext cx="1031307" cy="453483"/>
            <a:chOff x="7846830" y="1798487"/>
            <a:chExt cx="1031307" cy="453483"/>
          </a:xfrm>
        </p:grpSpPr>
        <p:sp>
          <p:nvSpPr>
            <p:cNvPr id="71" name="Up Arrow 70">
              <a:extLst>
                <a:ext uri="{FF2B5EF4-FFF2-40B4-BE49-F238E27FC236}">
                  <a16:creationId xmlns:a16="http://schemas.microsoft.com/office/drawing/2014/main" id="{0C902AF7-0B69-064F-B062-17A5C530C938}"/>
                </a:ext>
              </a:extLst>
            </p:cNvPr>
            <p:cNvSpPr/>
            <p:nvPr/>
          </p:nvSpPr>
          <p:spPr>
            <a:xfrm rot="16200000">
              <a:off x="7868681" y="1776636"/>
              <a:ext cx="453483" cy="4971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7320B98-BA08-D349-B122-08EEAC31983B}"/>
                </a:ext>
              </a:extLst>
            </p:cNvPr>
            <p:cNvSpPr txBox="1"/>
            <p:nvPr/>
          </p:nvSpPr>
          <p:spPr>
            <a:xfrm>
              <a:off x="8344016" y="187350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Stall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2B683CA-9611-224E-9D66-05C1C99AAF92}"/>
              </a:ext>
            </a:extLst>
          </p:cNvPr>
          <p:cNvSpPr/>
          <p:nvPr/>
        </p:nvSpPr>
        <p:spPr>
          <a:xfrm>
            <a:off x="1442495" y="2785884"/>
            <a:ext cx="1051799" cy="291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09FBC9D3-374B-C64C-90A1-7DBC0668F1FD}"/>
              </a:ext>
            </a:extLst>
          </p:cNvPr>
          <p:cNvCxnSpPr>
            <a:cxnSpLocks/>
          </p:cNvCxnSpPr>
          <p:nvPr/>
        </p:nvCxnSpPr>
        <p:spPr>
          <a:xfrm>
            <a:off x="2501381" y="2928400"/>
            <a:ext cx="2067064" cy="63203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A0E144-AC11-3E47-B375-17DFA1E0EFB7}"/>
              </a:ext>
            </a:extLst>
          </p:cNvPr>
          <p:cNvSpPr txBox="1"/>
          <p:nvPr/>
        </p:nvSpPr>
        <p:spPr>
          <a:xfrm>
            <a:off x="4568445" y="3499683"/>
            <a:ext cx="1911101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%bnd0=</a:t>
            </a:r>
            <a:r>
              <a:rPr lang="en-US" dirty="0" err="1"/>
              <a:t>bndldx</a:t>
            </a:r>
            <a:r>
              <a:rPr lang="en-US" dirty="0"/>
              <a:t>(&amp;</a:t>
            </a:r>
            <a:r>
              <a:rPr lang="en-US" dirty="0" err="1"/>
              <a:t>p,p</a:t>
            </a:r>
            <a:r>
              <a:rPr lang="en-US" dirty="0"/>
              <a:t>);</a:t>
            </a:r>
          </a:p>
          <a:p>
            <a:r>
              <a:rPr lang="en-US" dirty="0" err="1"/>
              <a:t>bndcl</a:t>
            </a:r>
            <a:r>
              <a:rPr lang="en-US" dirty="0"/>
              <a:t>(p, %bnd0);</a:t>
            </a:r>
          </a:p>
          <a:p>
            <a:r>
              <a:rPr lang="en-US" dirty="0" err="1"/>
              <a:t>bndcu</a:t>
            </a:r>
            <a:r>
              <a:rPr lang="en-US" dirty="0"/>
              <a:t>(p, %bnd0);</a:t>
            </a:r>
          </a:p>
          <a:p>
            <a:r>
              <a:rPr lang="en-US" dirty="0"/>
              <a:t>p[0] = ‘x’;</a:t>
            </a:r>
          </a:p>
        </p:txBody>
      </p: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BF9567CD-885B-C94D-88E9-0AD525610095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4644437" y="2612003"/>
            <a:ext cx="1281467" cy="477654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9A392D0-45F4-1544-A134-B83A6E16BD85}"/>
              </a:ext>
            </a:extLst>
          </p:cNvPr>
          <p:cNvSpPr txBox="1"/>
          <p:nvPr/>
        </p:nvSpPr>
        <p:spPr>
          <a:xfrm>
            <a:off x="5285170" y="277815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Stall Bound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2448AC-2CF9-3E4A-A3F4-B4188A753444}"/>
              </a:ext>
            </a:extLst>
          </p:cNvPr>
          <p:cNvGrpSpPr/>
          <p:nvPr/>
        </p:nvGrpSpPr>
        <p:grpSpPr>
          <a:xfrm>
            <a:off x="2349275" y="3595334"/>
            <a:ext cx="2023951" cy="562086"/>
            <a:chOff x="1529890" y="3661078"/>
            <a:chExt cx="2023951" cy="562086"/>
          </a:xfrm>
        </p:grpSpPr>
        <p:sp>
          <p:nvSpPr>
            <p:cNvPr id="90" name="Bent Arrow 89">
              <a:extLst>
                <a:ext uri="{FF2B5EF4-FFF2-40B4-BE49-F238E27FC236}">
                  <a16:creationId xmlns:a16="http://schemas.microsoft.com/office/drawing/2014/main" id="{1200AFEE-31C0-4843-8983-C61628EBA0FB}"/>
                </a:ext>
              </a:extLst>
            </p:cNvPr>
            <p:cNvSpPr/>
            <p:nvPr/>
          </p:nvSpPr>
          <p:spPr>
            <a:xfrm rot="16200000">
              <a:off x="2273752" y="2943075"/>
              <a:ext cx="536227" cy="202395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4E22A83-08BC-9045-83B9-F006256C6084}"/>
                </a:ext>
              </a:extLst>
            </p:cNvPr>
            <p:cNvSpPr txBox="1"/>
            <p:nvPr/>
          </p:nvSpPr>
          <p:spPr>
            <a:xfrm>
              <a:off x="1892488" y="3661078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Cannot detect</a:t>
              </a:r>
            </a:p>
          </p:txBody>
        </p:sp>
      </p:grpSp>
      <p:sp>
        <p:nvSpPr>
          <p:cNvPr id="92" name="Multiply 91">
            <a:extLst>
              <a:ext uri="{FF2B5EF4-FFF2-40B4-BE49-F238E27FC236}">
                <a16:creationId xmlns:a16="http://schemas.microsoft.com/office/drawing/2014/main" id="{4F69F656-AA8B-224D-B87C-661FC413B2D2}"/>
              </a:ext>
            </a:extLst>
          </p:cNvPr>
          <p:cNvSpPr/>
          <p:nvPr/>
        </p:nvSpPr>
        <p:spPr>
          <a:xfrm>
            <a:off x="3172742" y="3749222"/>
            <a:ext cx="601104" cy="61912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21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4" grpId="0" animBg="1"/>
      <p:bldP spid="77" grpId="0" animBg="1"/>
      <p:bldP spid="86" grpId="0"/>
      <p:bldP spid="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Temporal Memory Safety - Basic Idea: nullify bound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DCB8B6-52D9-5D40-BC97-26C3965A5ADD}"/>
              </a:ext>
            </a:extLst>
          </p:cNvPr>
          <p:cNvGrpSpPr/>
          <p:nvPr/>
        </p:nvGrpSpPr>
        <p:grpSpPr>
          <a:xfrm>
            <a:off x="5157550" y="1597772"/>
            <a:ext cx="2599591" cy="307777"/>
            <a:chOff x="6106158" y="1085107"/>
            <a:chExt cx="2599591" cy="307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8ECA89-B2E9-7B40-B80D-6B3DACD13A65}"/>
                </a:ext>
              </a:extLst>
            </p:cNvPr>
            <p:cNvGrpSpPr/>
            <p:nvPr/>
          </p:nvGrpSpPr>
          <p:grpSpPr>
            <a:xfrm>
              <a:off x="6839051" y="1085107"/>
              <a:ext cx="1866698" cy="304548"/>
              <a:chOff x="5861898" y="1237381"/>
              <a:chExt cx="1866698" cy="30454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4D0369-B56F-0249-9D8F-D2EA6EFF4CAC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1C02AD-716E-7049-8BAF-9A3D6E309081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a+10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75E3D7-C204-8546-8070-969C7854E6A5}"/>
                </a:ext>
              </a:extLst>
            </p:cNvPr>
            <p:cNvSpPr txBox="1"/>
            <p:nvPr/>
          </p:nvSpPr>
          <p:spPr>
            <a:xfrm>
              <a:off x="6106158" y="1085107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BT[&amp;a]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4D0D07-C7B3-0D46-8E18-E0085D33D091}"/>
              </a:ext>
            </a:extLst>
          </p:cNvPr>
          <p:cNvGrpSpPr/>
          <p:nvPr/>
        </p:nvGrpSpPr>
        <p:grpSpPr>
          <a:xfrm>
            <a:off x="5157550" y="1902320"/>
            <a:ext cx="2599591" cy="307777"/>
            <a:chOff x="6106158" y="1085107"/>
            <a:chExt cx="2599591" cy="307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9CC4E8-8FEF-8245-A092-99BF45D944DD}"/>
                </a:ext>
              </a:extLst>
            </p:cNvPr>
            <p:cNvGrpSpPr/>
            <p:nvPr/>
          </p:nvGrpSpPr>
          <p:grpSpPr>
            <a:xfrm>
              <a:off x="6839051" y="1085107"/>
              <a:ext cx="1866698" cy="304548"/>
              <a:chOff x="5861898" y="1237381"/>
              <a:chExt cx="1866698" cy="3045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5A2584-92B1-554C-8E9D-88C5BB2DE852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6242EB-89F0-EC4D-8E41-0268671785C8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a+10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D71FB5-B399-D946-8E01-BFFAB4219915}"/>
                </a:ext>
              </a:extLst>
            </p:cNvPr>
            <p:cNvSpPr txBox="1"/>
            <p:nvPr/>
          </p:nvSpPr>
          <p:spPr>
            <a:xfrm>
              <a:off x="6106158" y="1085107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BT[&amp;p]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BA94AC-3240-F845-9E39-30F1A5FB7246}"/>
              </a:ext>
            </a:extLst>
          </p:cNvPr>
          <p:cNvGrpSpPr/>
          <p:nvPr/>
        </p:nvGrpSpPr>
        <p:grpSpPr>
          <a:xfrm>
            <a:off x="5890443" y="1594543"/>
            <a:ext cx="1866698" cy="304548"/>
            <a:chOff x="5861898" y="1237381"/>
            <a:chExt cx="1866698" cy="30454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3B1FC49-CDE9-7642-83DF-FFBEDF5D3806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 INV 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8B48115-5635-4344-A00C-2220C50D7F2B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INV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E689AEE-FFA3-7247-96E3-C194EBCB4EFB}"/>
              </a:ext>
            </a:extLst>
          </p:cNvPr>
          <p:cNvGrpSpPr/>
          <p:nvPr/>
        </p:nvGrpSpPr>
        <p:grpSpPr>
          <a:xfrm>
            <a:off x="1442495" y="1719621"/>
            <a:ext cx="1890261" cy="1357652"/>
            <a:chOff x="1806768" y="1630411"/>
            <a:chExt cx="1890261" cy="1357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C5107B-533D-B54C-B2BC-3F493F9DCBF5}"/>
                </a:ext>
              </a:extLst>
            </p:cNvPr>
            <p:cNvSpPr txBox="1"/>
            <p:nvPr/>
          </p:nvSpPr>
          <p:spPr>
            <a:xfrm>
              <a:off x="1806768" y="2033956"/>
              <a:ext cx="1890261" cy="95410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char* a = </a:t>
              </a:r>
              <a:r>
                <a:rPr lang="en-US" b="1" dirty="0"/>
                <a:t>malloc</a:t>
              </a:r>
              <a:r>
                <a:rPr lang="en-US" dirty="0"/>
                <a:t>(10);</a:t>
              </a:r>
            </a:p>
            <a:p>
              <a:r>
                <a:rPr lang="en-US" dirty="0"/>
                <a:t>char* p = a;</a:t>
              </a:r>
            </a:p>
            <a:p>
              <a:r>
                <a:rPr lang="en-US" b="1" dirty="0"/>
                <a:t>free</a:t>
              </a:r>
              <a:r>
                <a:rPr lang="en-US" dirty="0"/>
                <a:t>(a);</a:t>
              </a:r>
            </a:p>
            <a:p>
              <a:r>
                <a:rPr lang="en-US" dirty="0"/>
                <a:t>p[0] = ‘x’;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B9AFB67-F23F-CA4A-8C66-7C85B3E0544D}"/>
                </a:ext>
              </a:extLst>
            </p:cNvPr>
            <p:cNvSpPr txBox="1"/>
            <p:nvPr/>
          </p:nvSpPr>
          <p:spPr>
            <a:xfrm>
              <a:off x="1806768" y="1630411"/>
              <a:ext cx="1229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Source Code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CC81FC5-42B7-D74C-A624-4EC5ACA23643}"/>
              </a:ext>
            </a:extLst>
          </p:cNvPr>
          <p:cNvGrpSpPr/>
          <p:nvPr/>
        </p:nvGrpSpPr>
        <p:grpSpPr>
          <a:xfrm>
            <a:off x="254573" y="2357526"/>
            <a:ext cx="1224954" cy="307777"/>
            <a:chOff x="193088" y="1733058"/>
            <a:chExt cx="1224954" cy="307777"/>
          </a:xfrm>
        </p:grpSpPr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EA5909FF-0270-B547-AF22-C625D9499262}"/>
                </a:ext>
              </a:extLst>
            </p:cNvPr>
            <p:cNvSpPr/>
            <p:nvPr/>
          </p:nvSpPr>
          <p:spPr>
            <a:xfrm>
              <a:off x="1122417" y="1761433"/>
              <a:ext cx="295625" cy="251029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2B859A-CF8E-BE48-A87E-A1F0567BFF57}"/>
                </a:ext>
              </a:extLst>
            </p:cNvPr>
            <p:cNvSpPr txBox="1"/>
            <p:nvPr/>
          </p:nvSpPr>
          <p:spPr>
            <a:xfrm>
              <a:off x="193088" y="1733058"/>
              <a:ext cx="851515" cy="307777"/>
            </a:xfrm>
            <a:prstGeom prst="rect">
              <a:avLst/>
            </a:prstGeom>
            <a:noFill/>
            <a:ln w="25400" cap="rnd">
              <a:solidFill>
                <a:schemeClr val="accent5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 alias a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03BBA5F-F154-2A4E-A433-835A7F5EE136}"/>
              </a:ext>
            </a:extLst>
          </p:cNvPr>
          <p:cNvSpPr txBox="1"/>
          <p:nvPr/>
        </p:nvSpPr>
        <p:spPr>
          <a:xfrm>
            <a:off x="831873" y="978901"/>
            <a:ext cx="1803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Scan and nullify all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77D8ADF-47B8-1B4C-8EF3-429FEF7143E9}"/>
              </a:ext>
            </a:extLst>
          </p:cNvPr>
          <p:cNvSpPr/>
          <p:nvPr/>
        </p:nvSpPr>
        <p:spPr>
          <a:xfrm>
            <a:off x="1479527" y="3138028"/>
            <a:ext cx="1499719" cy="361655"/>
          </a:xfrm>
          <a:prstGeom prst="wedgeRoundRectCallout">
            <a:avLst>
              <a:gd name="adj1" fmla="val -30528"/>
              <a:gd name="adj2" fmla="val -788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Use After Free</a:t>
            </a:r>
          </a:p>
        </p:txBody>
      </p:sp>
      <p:cxnSp>
        <p:nvCxnSpPr>
          <p:cNvPr id="70" name="Curved Connector 69">
            <a:extLst>
              <a:ext uri="{FF2B5EF4-FFF2-40B4-BE49-F238E27FC236}">
                <a16:creationId xmlns:a16="http://schemas.microsoft.com/office/drawing/2014/main" id="{42387560-5A10-2E4D-BBCE-E6CE963FE325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126394" y="1751661"/>
            <a:ext cx="3031156" cy="987954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62B683CA-9611-224E-9D66-05C1C99AAF92}"/>
              </a:ext>
            </a:extLst>
          </p:cNvPr>
          <p:cNvSpPr/>
          <p:nvPr/>
        </p:nvSpPr>
        <p:spPr>
          <a:xfrm>
            <a:off x="1442495" y="2785884"/>
            <a:ext cx="1051799" cy="2913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09FBC9D3-374B-C64C-90A1-7DBC0668F1FD}"/>
              </a:ext>
            </a:extLst>
          </p:cNvPr>
          <p:cNvCxnSpPr>
            <a:cxnSpLocks/>
          </p:cNvCxnSpPr>
          <p:nvPr/>
        </p:nvCxnSpPr>
        <p:spPr>
          <a:xfrm>
            <a:off x="2501381" y="2928400"/>
            <a:ext cx="2067064" cy="63203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BA0E144-AC11-3E47-B375-17DFA1E0EFB7}"/>
              </a:ext>
            </a:extLst>
          </p:cNvPr>
          <p:cNvSpPr txBox="1"/>
          <p:nvPr/>
        </p:nvSpPr>
        <p:spPr>
          <a:xfrm>
            <a:off x="4568445" y="3499683"/>
            <a:ext cx="1911101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%bnd0=</a:t>
            </a:r>
            <a:r>
              <a:rPr lang="en-US" dirty="0" err="1"/>
              <a:t>bndldx</a:t>
            </a:r>
            <a:r>
              <a:rPr lang="en-US" dirty="0"/>
              <a:t>(&amp;</a:t>
            </a:r>
            <a:r>
              <a:rPr lang="en-US" dirty="0" err="1"/>
              <a:t>p,p</a:t>
            </a:r>
            <a:r>
              <a:rPr lang="en-US" dirty="0"/>
              <a:t>);</a:t>
            </a:r>
          </a:p>
          <a:p>
            <a:r>
              <a:rPr lang="en-US" dirty="0" err="1"/>
              <a:t>bndcl</a:t>
            </a:r>
            <a:r>
              <a:rPr lang="en-US" dirty="0"/>
              <a:t>(p, %bnd0);</a:t>
            </a:r>
          </a:p>
          <a:p>
            <a:r>
              <a:rPr lang="en-US" dirty="0" err="1"/>
              <a:t>bndcu</a:t>
            </a:r>
            <a:r>
              <a:rPr lang="en-US" dirty="0"/>
              <a:t>(p, %bnd0);</a:t>
            </a:r>
          </a:p>
          <a:p>
            <a:r>
              <a:rPr lang="en-US" dirty="0"/>
              <a:t>p[0] = ‘x’;</a:t>
            </a:r>
          </a:p>
        </p:txBody>
      </p: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BF9567CD-885B-C94D-88E9-0AD525610095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4644437" y="2612003"/>
            <a:ext cx="1281467" cy="477654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89A392D0-45F4-1544-A134-B83A6E16BD85}"/>
              </a:ext>
            </a:extLst>
          </p:cNvPr>
          <p:cNvSpPr txBox="1"/>
          <p:nvPr/>
        </p:nvSpPr>
        <p:spPr>
          <a:xfrm>
            <a:off x="5285170" y="2778151"/>
            <a:ext cx="19623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Nullified Bound</a:t>
            </a:r>
          </a:p>
          <a:p>
            <a:r>
              <a:rPr lang="en-US" dirty="0"/>
              <a:t>Low bound = INVALID</a:t>
            </a:r>
          </a:p>
          <a:p>
            <a:r>
              <a:rPr lang="en-US" dirty="0"/>
              <a:t>Up bound = INVALID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2448AC-2CF9-3E4A-A3F4-B4188A753444}"/>
              </a:ext>
            </a:extLst>
          </p:cNvPr>
          <p:cNvGrpSpPr/>
          <p:nvPr/>
        </p:nvGrpSpPr>
        <p:grpSpPr>
          <a:xfrm>
            <a:off x="2349275" y="3595334"/>
            <a:ext cx="2023951" cy="562086"/>
            <a:chOff x="1529890" y="3661078"/>
            <a:chExt cx="2023951" cy="562086"/>
          </a:xfrm>
        </p:grpSpPr>
        <p:sp>
          <p:nvSpPr>
            <p:cNvPr id="90" name="Bent Arrow 89">
              <a:extLst>
                <a:ext uri="{FF2B5EF4-FFF2-40B4-BE49-F238E27FC236}">
                  <a16:creationId xmlns:a16="http://schemas.microsoft.com/office/drawing/2014/main" id="{1200AFEE-31C0-4843-8983-C61628EBA0FB}"/>
                </a:ext>
              </a:extLst>
            </p:cNvPr>
            <p:cNvSpPr/>
            <p:nvPr/>
          </p:nvSpPr>
          <p:spPr>
            <a:xfrm rot="16200000">
              <a:off x="2273752" y="2943075"/>
              <a:ext cx="536227" cy="202395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4E22A83-08BC-9045-83B9-F006256C6084}"/>
                </a:ext>
              </a:extLst>
            </p:cNvPr>
            <p:cNvSpPr txBox="1"/>
            <p:nvPr/>
          </p:nvSpPr>
          <p:spPr>
            <a:xfrm>
              <a:off x="1892488" y="3661078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Detected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76F8B5-0254-BD44-9433-46E2FDB4C0AB}"/>
              </a:ext>
            </a:extLst>
          </p:cNvPr>
          <p:cNvGrpSpPr/>
          <p:nvPr/>
        </p:nvGrpSpPr>
        <p:grpSpPr>
          <a:xfrm>
            <a:off x="5890443" y="1895990"/>
            <a:ext cx="1866698" cy="304548"/>
            <a:chOff x="5861898" y="1237381"/>
            <a:chExt cx="1866698" cy="30454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FE26422-AC0D-C540-BE2C-785AF7D612D7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 INV 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4CCC59-DE4A-6B4C-8736-2934C4D81D5C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trike="sngStrike" dirty="0">
                  <a:solidFill>
                    <a:srgbClr val="FF0000"/>
                  </a:solidFill>
                </a:rPr>
                <a:t>INV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782B31E-E91E-A547-B8C6-E349932DF93F}"/>
              </a:ext>
            </a:extLst>
          </p:cNvPr>
          <p:cNvSpPr txBox="1"/>
          <p:nvPr/>
        </p:nvSpPr>
        <p:spPr>
          <a:xfrm>
            <a:off x="4336142" y="374922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❌</a:t>
            </a:r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094C46FC-471E-A943-8BE1-792433F71291}"/>
              </a:ext>
            </a:extLst>
          </p:cNvPr>
          <p:cNvSpPr/>
          <p:nvPr/>
        </p:nvSpPr>
        <p:spPr>
          <a:xfrm>
            <a:off x="6928654" y="3976736"/>
            <a:ext cx="1656974" cy="677280"/>
          </a:xfrm>
          <a:prstGeom prst="wedgeRoundRectCallout">
            <a:avLst>
              <a:gd name="adj1" fmla="val -104646"/>
              <a:gd name="adj2" fmla="val -6771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(p)&gt;infinite?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Raise MPX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Exception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 animBg="1"/>
      <p:bldP spid="86" grpId="0"/>
      <p:bldP spid="45" grpId="0"/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0CFBB-6E56-8846-93EF-F826EA722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30CEF48-5AC6-EF44-A9DF-6F05210C5CD7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Temporal Memory Safety - Basic Idea: nullify bound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86B52-49BB-F94C-B9E3-8717B597A87D}"/>
              </a:ext>
            </a:extLst>
          </p:cNvPr>
          <p:cNvSpPr txBox="1"/>
          <p:nvPr/>
        </p:nvSpPr>
        <p:spPr>
          <a:xfrm>
            <a:off x="750848" y="996175"/>
            <a:ext cx="5399235" cy="1991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problem of naïve scan algorithm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Need to scan all Bounds Directory(BD) and Bounds Table(BT)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BD ~ 2GB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BT ~ 4MB per BD Entry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too slow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B25381-D4F5-0C4A-A766-5C2643917238}"/>
              </a:ext>
            </a:extLst>
          </p:cNvPr>
          <p:cNvGrpSpPr/>
          <p:nvPr/>
        </p:nvGrpSpPr>
        <p:grpSpPr>
          <a:xfrm>
            <a:off x="6200076" y="2869690"/>
            <a:ext cx="2943924" cy="2378481"/>
            <a:chOff x="6200076" y="2869690"/>
            <a:chExt cx="2943924" cy="2378481"/>
          </a:xfrm>
        </p:grpSpPr>
        <p:sp>
          <p:nvSpPr>
            <p:cNvPr id="6" name="Cloud Callout 5">
              <a:extLst>
                <a:ext uri="{FF2B5EF4-FFF2-40B4-BE49-F238E27FC236}">
                  <a16:creationId xmlns:a16="http://schemas.microsoft.com/office/drawing/2014/main" id="{92616258-79C6-894C-BB25-D5917EAEE404}"/>
                </a:ext>
              </a:extLst>
            </p:cNvPr>
            <p:cNvSpPr/>
            <p:nvPr/>
          </p:nvSpPr>
          <p:spPr>
            <a:xfrm>
              <a:off x="6200076" y="2869690"/>
              <a:ext cx="2943924" cy="1110761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414D75-2D1B-D445-97C6-27EE7EB78B30}"/>
                </a:ext>
              </a:extLst>
            </p:cNvPr>
            <p:cNvSpPr txBox="1"/>
            <p:nvPr/>
          </p:nvSpPr>
          <p:spPr>
            <a:xfrm>
              <a:off x="6475833" y="3107545"/>
              <a:ext cx="2668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Can we scan less?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900FDB-6531-F244-8993-E2D9FBE1F6F9}"/>
                </a:ext>
              </a:extLst>
            </p:cNvPr>
            <p:cNvSpPr txBox="1"/>
            <p:nvPr/>
          </p:nvSpPr>
          <p:spPr>
            <a:xfrm>
              <a:off x="6352990" y="4047842"/>
              <a:ext cx="11095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/>
                <a:t>🤔</a:t>
              </a:r>
              <a:endParaRPr lang="en-US" sz="72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D3F1606-2803-F74E-BCF6-19DE0C1105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77" y="2648102"/>
            <a:ext cx="2879649" cy="17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3323567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 Design Overview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925DC-BE0E-B148-8262-5956095372D8}"/>
              </a:ext>
            </a:extLst>
          </p:cNvPr>
          <p:cNvSpPr/>
          <p:nvPr/>
        </p:nvSpPr>
        <p:spPr>
          <a:xfrm>
            <a:off x="806222" y="2968053"/>
            <a:ext cx="887667" cy="70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Free Address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faddr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B5E17F-9DA0-AD4C-B503-CC01642CADD7}"/>
              </a:ext>
            </a:extLst>
          </p:cNvPr>
          <p:cNvSpPr/>
          <p:nvPr/>
        </p:nvSpPr>
        <p:spPr>
          <a:xfrm>
            <a:off x="806222" y="1608016"/>
            <a:ext cx="887668" cy="53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 Page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(BTP)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D46555-BE2E-C548-8986-57611179EA08}"/>
              </a:ext>
            </a:extLst>
          </p:cNvPr>
          <p:cNvGrpSpPr/>
          <p:nvPr/>
        </p:nvGrpSpPr>
        <p:grpSpPr>
          <a:xfrm>
            <a:off x="2336970" y="2461895"/>
            <a:ext cx="6619653" cy="307777"/>
            <a:chOff x="2336970" y="2461895"/>
            <a:chExt cx="6017641" cy="307777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4FD30D-9ACD-2840-8788-536BEFD652B4}"/>
                </a:ext>
              </a:extLst>
            </p:cNvPr>
            <p:cNvCxnSpPr>
              <a:cxnSpLocks/>
            </p:cNvCxnSpPr>
            <p:nvPr/>
          </p:nvCxnSpPr>
          <p:spPr>
            <a:xfrm>
              <a:off x="2336970" y="2615784"/>
              <a:ext cx="54354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A6B9EE-5E2E-1A48-8BAA-1C32E92EFA23}"/>
                </a:ext>
              </a:extLst>
            </p:cNvPr>
            <p:cNvSpPr txBox="1"/>
            <p:nvPr/>
          </p:nvSpPr>
          <p:spPr>
            <a:xfrm>
              <a:off x="7772400" y="2461895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F6C1AD8-B563-B840-8012-A3C6338D81E5}"/>
              </a:ext>
            </a:extLst>
          </p:cNvPr>
          <p:cNvGrpSpPr/>
          <p:nvPr/>
        </p:nvGrpSpPr>
        <p:grpSpPr>
          <a:xfrm>
            <a:off x="4858306" y="1750423"/>
            <a:ext cx="2521336" cy="221426"/>
            <a:chOff x="4858306" y="1750423"/>
            <a:chExt cx="2521336" cy="22142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D4274C-84BF-154D-BB61-74D98E103261}"/>
                </a:ext>
              </a:extLst>
            </p:cNvPr>
            <p:cNvSpPr/>
            <p:nvPr/>
          </p:nvSpPr>
          <p:spPr>
            <a:xfrm>
              <a:off x="4858306" y="1750423"/>
              <a:ext cx="630334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DD2889-2003-FD4D-B0A4-6CD218B2B0A9}"/>
                </a:ext>
              </a:extLst>
            </p:cNvPr>
            <p:cNvSpPr/>
            <p:nvPr/>
          </p:nvSpPr>
          <p:spPr>
            <a:xfrm>
              <a:off x="5488640" y="1750423"/>
              <a:ext cx="630334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697C62-6A4B-8145-808E-996EE9753A61}"/>
                </a:ext>
              </a:extLst>
            </p:cNvPr>
            <p:cNvSpPr/>
            <p:nvPr/>
          </p:nvSpPr>
          <p:spPr>
            <a:xfrm>
              <a:off x="6118974" y="1750423"/>
              <a:ext cx="630334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13E597-94AB-384A-8318-3CA38DAEF88F}"/>
                </a:ext>
              </a:extLst>
            </p:cNvPr>
            <p:cNvSpPr/>
            <p:nvPr/>
          </p:nvSpPr>
          <p:spPr>
            <a:xfrm>
              <a:off x="6749308" y="1751065"/>
              <a:ext cx="630334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5EB5E7-0F95-EB42-973F-2675BA6C2ACE}"/>
              </a:ext>
            </a:extLst>
          </p:cNvPr>
          <p:cNvGrpSpPr/>
          <p:nvPr/>
        </p:nvGrpSpPr>
        <p:grpSpPr>
          <a:xfrm>
            <a:off x="2336970" y="1750423"/>
            <a:ext cx="2521336" cy="221762"/>
            <a:chOff x="2336970" y="1750423"/>
            <a:chExt cx="2521336" cy="2217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C6E524-95EF-9B42-BFCD-7F3C09998A52}"/>
                </a:ext>
              </a:extLst>
            </p:cNvPr>
            <p:cNvSpPr/>
            <p:nvPr/>
          </p:nvSpPr>
          <p:spPr>
            <a:xfrm>
              <a:off x="2967304" y="1750423"/>
              <a:ext cx="630334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73ABB9-D58E-CC43-BA25-00A2C97B0151}"/>
                </a:ext>
              </a:extLst>
            </p:cNvPr>
            <p:cNvSpPr/>
            <p:nvPr/>
          </p:nvSpPr>
          <p:spPr>
            <a:xfrm>
              <a:off x="3597638" y="1751401"/>
              <a:ext cx="630334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2B65C3-6574-5248-84BB-7B0BC92DC160}"/>
                </a:ext>
              </a:extLst>
            </p:cNvPr>
            <p:cNvSpPr/>
            <p:nvPr/>
          </p:nvSpPr>
          <p:spPr>
            <a:xfrm>
              <a:off x="4227972" y="1750423"/>
              <a:ext cx="630334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1D91F0-45E3-B146-A346-DBF8A0315B5B}"/>
                </a:ext>
              </a:extLst>
            </p:cNvPr>
            <p:cNvSpPr/>
            <p:nvPr/>
          </p:nvSpPr>
          <p:spPr>
            <a:xfrm>
              <a:off x="2336970" y="1750423"/>
              <a:ext cx="630334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77A10DB-6E6C-8C4C-85FA-33C6FCEDCDC4}"/>
              </a:ext>
            </a:extLst>
          </p:cNvPr>
          <p:cNvSpPr/>
          <p:nvPr/>
        </p:nvSpPr>
        <p:spPr>
          <a:xfrm>
            <a:off x="1907873" y="1705452"/>
            <a:ext cx="202367" cy="31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38A2900B-D894-4C45-9F71-09234308FE92}"/>
              </a:ext>
            </a:extLst>
          </p:cNvPr>
          <p:cNvSpPr/>
          <p:nvPr/>
        </p:nvSpPr>
        <p:spPr>
          <a:xfrm>
            <a:off x="1907872" y="3164958"/>
            <a:ext cx="202367" cy="31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A69C89-E2FB-1945-8280-A5B21864540B}"/>
              </a:ext>
            </a:extLst>
          </p:cNvPr>
          <p:cNvGrpSpPr/>
          <p:nvPr/>
        </p:nvGrpSpPr>
        <p:grpSpPr>
          <a:xfrm>
            <a:off x="2324222" y="3167072"/>
            <a:ext cx="5098148" cy="220784"/>
            <a:chOff x="2324222" y="3167072"/>
            <a:chExt cx="5098148" cy="2207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AD5C32-6278-CE48-B011-31147CD7ED33}"/>
                </a:ext>
              </a:extLst>
            </p:cNvPr>
            <p:cNvSpPr/>
            <p:nvPr/>
          </p:nvSpPr>
          <p:spPr>
            <a:xfrm>
              <a:off x="2324222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204895-C8A9-1742-BD6B-A7BE7F89EEE7}"/>
                </a:ext>
              </a:extLst>
            </p:cNvPr>
            <p:cNvSpPr/>
            <p:nvPr/>
          </p:nvSpPr>
          <p:spPr>
            <a:xfrm>
              <a:off x="2959809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E08951-3C53-B148-9FA2-54888FA4B2B3}"/>
                </a:ext>
              </a:extLst>
            </p:cNvPr>
            <p:cNvSpPr/>
            <p:nvPr/>
          </p:nvSpPr>
          <p:spPr>
            <a:xfrm>
              <a:off x="3590143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6C58A1-167C-B24D-9B0D-E0A89A4E9A06}"/>
                </a:ext>
              </a:extLst>
            </p:cNvPr>
            <p:cNvSpPr/>
            <p:nvPr/>
          </p:nvSpPr>
          <p:spPr>
            <a:xfrm>
              <a:off x="4233225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D99FEE-34AF-3E4B-81DB-150D104A1721}"/>
                </a:ext>
              </a:extLst>
            </p:cNvPr>
            <p:cNvSpPr/>
            <p:nvPr/>
          </p:nvSpPr>
          <p:spPr>
            <a:xfrm>
              <a:off x="4871054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6427252-C407-F341-8CC0-81A0AA205A48}"/>
                </a:ext>
              </a:extLst>
            </p:cNvPr>
            <p:cNvSpPr/>
            <p:nvPr/>
          </p:nvSpPr>
          <p:spPr>
            <a:xfrm>
              <a:off x="5508883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B300708-8E6E-4243-9AE2-4E8F3BBB27BE}"/>
                </a:ext>
              </a:extLst>
            </p:cNvPr>
            <p:cNvSpPr/>
            <p:nvPr/>
          </p:nvSpPr>
          <p:spPr>
            <a:xfrm>
              <a:off x="6146712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587AF-F4BB-1043-A088-B45F000BB201}"/>
                </a:ext>
              </a:extLst>
            </p:cNvPr>
            <p:cNvSpPr/>
            <p:nvPr/>
          </p:nvSpPr>
          <p:spPr>
            <a:xfrm>
              <a:off x="6784541" y="3167072"/>
              <a:ext cx="637829" cy="2207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0D613D-7D61-3547-9B3D-596A0941DC62}"/>
              </a:ext>
            </a:extLst>
          </p:cNvPr>
          <p:cNvGrpSpPr/>
          <p:nvPr/>
        </p:nvGrpSpPr>
        <p:grpSpPr>
          <a:xfrm>
            <a:off x="2336971" y="1147589"/>
            <a:ext cx="2384932" cy="557862"/>
            <a:chOff x="2336970" y="1147589"/>
            <a:chExt cx="2521337" cy="557862"/>
          </a:xfrm>
        </p:grpSpPr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EAA6A013-AA20-604A-ADA3-BF336D0854D3}"/>
                </a:ext>
              </a:extLst>
            </p:cNvPr>
            <p:cNvSpPr/>
            <p:nvPr/>
          </p:nvSpPr>
          <p:spPr>
            <a:xfrm rot="16200000">
              <a:off x="3473086" y="320229"/>
              <a:ext cx="249106" cy="2521337"/>
            </a:xfrm>
            <a:prstGeom prst="rightBrac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8B664F-2D74-454F-B3DB-1CB41A81D62F}"/>
                </a:ext>
              </a:extLst>
            </p:cNvPr>
            <p:cNvSpPr txBox="1"/>
            <p:nvPr/>
          </p:nvSpPr>
          <p:spPr>
            <a:xfrm>
              <a:off x="3116770" y="1147589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Cold Pages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6A22C5-1CE1-DF47-8022-1A60678584BF}"/>
              </a:ext>
            </a:extLst>
          </p:cNvPr>
          <p:cNvGrpSpPr/>
          <p:nvPr/>
        </p:nvGrpSpPr>
        <p:grpSpPr>
          <a:xfrm>
            <a:off x="4946755" y="1145115"/>
            <a:ext cx="2803160" cy="559358"/>
            <a:chOff x="5007771" y="1145115"/>
            <a:chExt cx="2521337" cy="559358"/>
          </a:xfrm>
        </p:grpSpPr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31EC5610-2443-BD4D-BDA7-9F14E2235A17}"/>
                </a:ext>
              </a:extLst>
            </p:cNvPr>
            <p:cNvSpPr/>
            <p:nvPr/>
          </p:nvSpPr>
          <p:spPr>
            <a:xfrm rot="16200000">
              <a:off x="6143887" y="319251"/>
              <a:ext cx="249106" cy="2521337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4F68BF-A547-6E40-9A68-CB9374BE5280}"/>
                </a:ext>
              </a:extLst>
            </p:cNvPr>
            <p:cNvSpPr txBox="1"/>
            <p:nvPr/>
          </p:nvSpPr>
          <p:spPr>
            <a:xfrm>
              <a:off x="5546118" y="1145115"/>
              <a:ext cx="1375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Hot Pages(</a:t>
              </a:r>
              <a:r>
                <a:rPr lang="en-US" b="1" dirty="0"/>
                <a:t>HPQ</a:t>
              </a:r>
              <a:r>
                <a:rPr lang="en-US" dirty="0"/>
                <a:t>)</a:t>
              </a:r>
            </a:p>
          </p:txBody>
        </p:sp>
      </p:grp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FDFC5BC5-042C-D641-A284-ECB14E6F1466}"/>
              </a:ext>
            </a:extLst>
          </p:cNvPr>
          <p:cNvSpPr/>
          <p:nvPr/>
        </p:nvSpPr>
        <p:spPr>
          <a:xfrm>
            <a:off x="5488640" y="172388"/>
            <a:ext cx="1351728" cy="731691"/>
          </a:xfrm>
          <a:prstGeom prst="wedgeRoundRectCallout">
            <a:avLst>
              <a:gd name="adj1" fmla="val 8555"/>
              <a:gd name="adj2" fmla="val 92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Recently Accessed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(working set)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AF691F8-8F16-394B-8AA9-DD1640C566AC}"/>
              </a:ext>
            </a:extLst>
          </p:cNvPr>
          <p:cNvGrpSpPr/>
          <p:nvPr/>
        </p:nvGrpSpPr>
        <p:grpSpPr>
          <a:xfrm>
            <a:off x="2390174" y="3559325"/>
            <a:ext cx="5619804" cy="1115536"/>
            <a:chOff x="5049646" y="896008"/>
            <a:chExt cx="2509828" cy="1115536"/>
          </a:xfrm>
        </p:grpSpPr>
        <p:sp>
          <p:nvSpPr>
            <p:cNvPr id="52" name="Right Brace 51">
              <a:extLst>
                <a:ext uri="{FF2B5EF4-FFF2-40B4-BE49-F238E27FC236}">
                  <a16:creationId xmlns:a16="http://schemas.microsoft.com/office/drawing/2014/main" id="{2268B63A-9DF3-0449-8CA6-F90F42B02BD6}"/>
                </a:ext>
              </a:extLst>
            </p:cNvPr>
            <p:cNvSpPr/>
            <p:nvPr/>
          </p:nvSpPr>
          <p:spPr>
            <a:xfrm rot="5400000">
              <a:off x="5909391" y="36263"/>
              <a:ext cx="790337" cy="2509828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207CC7C-B43C-0847-8C73-E4D9CC2ECE5F}"/>
                </a:ext>
              </a:extLst>
            </p:cNvPr>
            <p:cNvSpPr txBox="1"/>
            <p:nvPr/>
          </p:nvSpPr>
          <p:spPr>
            <a:xfrm>
              <a:off x="5820120" y="1703767"/>
              <a:ext cx="1041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Free Address Queue(</a:t>
              </a:r>
              <a:r>
                <a:rPr lang="en-US" b="1" dirty="0"/>
                <a:t>FAQ</a:t>
              </a:r>
              <a:r>
                <a:rPr lang="en-US" dirty="0"/>
                <a:t>)</a:t>
              </a:r>
            </a:p>
          </p:txBody>
        </p:sp>
      </p:grp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F9E7D38A-DE4E-974B-B7C3-926C8652AD2C}"/>
              </a:ext>
            </a:extLst>
          </p:cNvPr>
          <p:cNvCxnSpPr>
            <a:cxnSpLocks/>
            <a:endCxn id="26" idx="2"/>
          </p:cNvCxnSpPr>
          <p:nvPr/>
        </p:nvCxnSpPr>
        <p:spPr>
          <a:xfrm rot="16200000" flipV="1">
            <a:off x="7038571" y="1997753"/>
            <a:ext cx="1303502" cy="125169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0C85B788-0752-A34B-B362-C36A8D5D760A}"/>
              </a:ext>
            </a:extLst>
          </p:cNvPr>
          <p:cNvCxnSpPr>
            <a:cxnSpLocks/>
            <a:endCxn id="25" idx="2"/>
          </p:cNvCxnSpPr>
          <p:nvPr/>
        </p:nvCxnSpPr>
        <p:spPr>
          <a:xfrm rot="10800000">
            <a:off x="6434142" y="1971208"/>
            <a:ext cx="1882029" cy="128465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>
            <a:extLst>
              <a:ext uri="{FF2B5EF4-FFF2-40B4-BE49-F238E27FC236}">
                <a16:creationId xmlns:a16="http://schemas.microsoft.com/office/drawing/2014/main" id="{C8319E9B-019F-4248-8461-671C72B10736}"/>
              </a:ext>
            </a:extLst>
          </p:cNvPr>
          <p:cNvCxnSpPr>
            <a:cxnSpLocks/>
            <a:endCxn id="24" idx="2"/>
          </p:cNvCxnSpPr>
          <p:nvPr/>
        </p:nvCxnSpPr>
        <p:spPr>
          <a:xfrm rot="10800000">
            <a:off x="5803808" y="1971207"/>
            <a:ext cx="2516851" cy="128464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A1F7FE4B-AECB-9643-8AA2-D2D8703FE7F1}"/>
              </a:ext>
            </a:extLst>
          </p:cNvPr>
          <p:cNvCxnSpPr>
            <a:cxnSpLocks/>
            <a:endCxn id="23" idx="2"/>
          </p:cNvCxnSpPr>
          <p:nvPr/>
        </p:nvCxnSpPr>
        <p:spPr>
          <a:xfrm rot="10800000">
            <a:off x="5173473" y="1971207"/>
            <a:ext cx="3131428" cy="128464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D263DEE2-2CBC-9641-B169-16401E5CC876}"/>
              </a:ext>
            </a:extLst>
          </p:cNvPr>
          <p:cNvSpPr/>
          <p:nvPr/>
        </p:nvSpPr>
        <p:spPr>
          <a:xfrm>
            <a:off x="9144000" y="3164958"/>
            <a:ext cx="637829" cy="22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faddr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D06627-7261-6E4D-9D3B-7EFCDFFEE27C}"/>
              </a:ext>
            </a:extLst>
          </p:cNvPr>
          <p:cNvSpPr txBox="1"/>
          <p:nvPr/>
        </p:nvSpPr>
        <p:spPr>
          <a:xfrm>
            <a:off x="2390174" y="2006653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need to scan cold pages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21F52DC-BB07-3840-B4F4-BBDEB4318661}"/>
              </a:ext>
            </a:extLst>
          </p:cNvPr>
          <p:cNvSpPr txBox="1"/>
          <p:nvPr/>
        </p:nvSpPr>
        <p:spPr>
          <a:xfrm>
            <a:off x="618846" y="833511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Partial Scan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9E59E21-1871-AB44-9EC9-73518154173C}"/>
              </a:ext>
            </a:extLst>
          </p:cNvPr>
          <p:cNvSpPr txBox="1"/>
          <p:nvPr/>
        </p:nvSpPr>
        <p:spPr>
          <a:xfrm>
            <a:off x="618846" y="1154831"/>
            <a:ext cx="17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Page Fault Scan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3DC5C4-017B-A648-8203-2830B6057264}"/>
              </a:ext>
            </a:extLst>
          </p:cNvPr>
          <p:cNvSpPr/>
          <p:nvPr/>
        </p:nvSpPr>
        <p:spPr>
          <a:xfrm>
            <a:off x="3600453" y="1754274"/>
            <a:ext cx="630334" cy="220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</a:t>
            </a:r>
          </a:p>
        </p:txBody>
      </p:sp>
      <p:cxnSp>
        <p:nvCxnSpPr>
          <p:cNvPr id="96" name="Curved Connector 95">
            <a:extLst>
              <a:ext uri="{FF2B5EF4-FFF2-40B4-BE49-F238E27FC236}">
                <a16:creationId xmlns:a16="http://schemas.microsoft.com/office/drawing/2014/main" id="{92486832-3613-4043-A54D-ED4E51D97B5A}"/>
              </a:ext>
            </a:extLst>
          </p:cNvPr>
          <p:cNvCxnSpPr>
            <a:endCxn id="37" idx="0"/>
          </p:cNvCxnSpPr>
          <p:nvPr/>
        </p:nvCxnSpPr>
        <p:spPr>
          <a:xfrm rot="5400000">
            <a:off x="6851239" y="2268394"/>
            <a:ext cx="1150895" cy="64646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>
            <a:extLst>
              <a:ext uri="{FF2B5EF4-FFF2-40B4-BE49-F238E27FC236}">
                <a16:creationId xmlns:a16="http://schemas.microsoft.com/office/drawing/2014/main" id="{4B35F87D-5A52-FB44-9279-980C7415200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1858" y="2008936"/>
            <a:ext cx="1279325" cy="115089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>
            <a:extLst>
              <a:ext uri="{FF2B5EF4-FFF2-40B4-BE49-F238E27FC236}">
                <a16:creationId xmlns:a16="http://schemas.microsoft.com/office/drawing/2014/main" id="{4E854493-A627-1444-8FB8-511561A0F362}"/>
              </a:ext>
            </a:extLst>
          </p:cNvPr>
          <p:cNvCxnSpPr>
            <a:cxnSpLocks/>
            <a:endCxn id="35" idx="0"/>
          </p:cNvCxnSpPr>
          <p:nvPr/>
        </p:nvCxnSpPr>
        <p:spPr>
          <a:xfrm rot="10800000" flipV="1">
            <a:off x="5827799" y="1996678"/>
            <a:ext cx="1896993" cy="117039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4BE12BAF-0E35-B149-B413-6D7E40766C09}"/>
              </a:ext>
            </a:extLst>
          </p:cNvPr>
          <p:cNvCxnSpPr>
            <a:cxnSpLocks/>
            <a:endCxn id="34" idx="0"/>
          </p:cNvCxnSpPr>
          <p:nvPr/>
        </p:nvCxnSpPr>
        <p:spPr>
          <a:xfrm rot="10800000" flipV="1">
            <a:off x="5189969" y="1971202"/>
            <a:ext cx="2558814" cy="119587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9DE9EF-E277-9D4B-AA9E-6D5B28BF3CBB}"/>
              </a:ext>
            </a:extLst>
          </p:cNvPr>
          <p:cNvGrpSpPr/>
          <p:nvPr/>
        </p:nvGrpSpPr>
        <p:grpSpPr>
          <a:xfrm>
            <a:off x="4874919" y="3173750"/>
            <a:ext cx="2551316" cy="220784"/>
            <a:chOff x="4393867" y="4552825"/>
            <a:chExt cx="2551316" cy="22078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D93DED7-AAD6-0C44-A9FF-CC65248E5E1E}"/>
                </a:ext>
              </a:extLst>
            </p:cNvPr>
            <p:cNvSpPr/>
            <p:nvPr/>
          </p:nvSpPr>
          <p:spPr>
            <a:xfrm>
              <a:off x="4393867" y="4552825"/>
              <a:ext cx="637829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9222BB2-9EF8-F448-8F3D-2EDB4344128B}"/>
                </a:ext>
              </a:extLst>
            </p:cNvPr>
            <p:cNvSpPr/>
            <p:nvPr/>
          </p:nvSpPr>
          <p:spPr>
            <a:xfrm>
              <a:off x="5031696" y="4552825"/>
              <a:ext cx="637829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892FE75-B541-1149-92A2-435AF57BADB9}"/>
                </a:ext>
              </a:extLst>
            </p:cNvPr>
            <p:cNvSpPr/>
            <p:nvPr/>
          </p:nvSpPr>
          <p:spPr>
            <a:xfrm>
              <a:off x="5669525" y="4552825"/>
              <a:ext cx="637829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faddr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8C2761A-134F-404A-B1DD-D733A9921F44}"/>
                </a:ext>
              </a:extLst>
            </p:cNvPr>
            <p:cNvSpPr/>
            <p:nvPr/>
          </p:nvSpPr>
          <p:spPr>
            <a:xfrm>
              <a:off x="6307354" y="4552825"/>
              <a:ext cx="637829" cy="2207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36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0494E-6 L -0.12535 -0.00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2099E-6 L 0.11025 -0.12871 C 0.13334 -0.15741 0.16823 -0.17315 0.20452 -0.17315 C 0.24549 -0.17315 0.27865 -0.15741 0.30174 -0.12871 L 0.41285 4.32099E-6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8" grpId="0" animBg="1"/>
      <p:bldP spid="30" grpId="0" animBg="1"/>
      <p:bldP spid="47" grpId="0" animBg="1"/>
      <p:bldP spid="66" grpId="0" animBg="1"/>
      <p:bldP spid="66" grpId="1" animBg="1"/>
      <p:bldP spid="89" grpId="0"/>
      <p:bldP spid="89" grpId="1"/>
      <p:bldP spid="90" grpId="0"/>
      <p:bldP spid="90" grpId="1"/>
      <p:bldP spid="91" grpId="0"/>
      <p:bldP spid="94" grpId="0" animBg="1"/>
      <p:bldP spid="9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774DC86-386A-9E49-929C-869A954FCF18}"/>
              </a:ext>
            </a:extLst>
          </p:cNvPr>
          <p:cNvGrpSpPr/>
          <p:nvPr/>
        </p:nvGrpSpPr>
        <p:grpSpPr>
          <a:xfrm>
            <a:off x="6758384" y="1558865"/>
            <a:ext cx="1251680" cy="876927"/>
            <a:chOff x="3811246" y="1075623"/>
            <a:chExt cx="1251680" cy="87692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D6938C-9A26-8B4F-8BDB-433219D97792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Cold Page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F0AA97-BDCC-5E41-B927-FC631FBE76B7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F8426FD-83E9-D04D-8F1B-04416EA9F6CE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BOGO: Partial Scan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87084-2270-374F-BD6C-181768DC26F4}"/>
              </a:ext>
            </a:extLst>
          </p:cNvPr>
          <p:cNvSpPr txBox="1"/>
          <p:nvPr/>
        </p:nvSpPr>
        <p:spPr>
          <a:xfrm>
            <a:off x="959967" y="1997329"/>
            <a:ext cx="1781257" cy="116955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char* a=</a:t>
            </a:r>
            <a:r>
              <a:rPr lang="en-US" b="1" dirty="0"/>
              <a:t>malloc</a:t>
            </a:r>
            <a:r>
              <a:rPr lang="en-US" dirty="0"/>
              <a:t>(10);</a:t>
            </a:r>
          </a:p>
          <a:p>
            <a:r>
              <a:rPr lang="en-US" dirty="0"/>
              <a:t>char* b=</a:t>
            </a:r>
            <a:r>
              <a:rPr lang="en-US" b="1" dirty="0"/>
              <a:t>malloc</a:t>
            </a:r>
            <a:r>
              <a:rPr lang="en-US" dirty="0"/>
              <a:t>(20);</a:t>
            </a:r>
          </a:p>
          <a:p>
            <a:r>
              <a:rPr lang="en-US" dirty="0"/>
              <a:t>char* c=a;</a:t>
            </a:r>
          </a:p>
          <a:p>
            <a:r>
              <a:rPr lang="en-US" b="1" dirty="0"/>
              <a:t>free</a:t>
            </a:r>
            <a:r>
              <a:rPr lang="en-US" dirty="0"/>
              <a:t>(c);</a:t>
            </a:r>
          </a:p>
          <a:p>
            <a:r>
              <a:rPr lang="en-US" dirty="0"/>
              <a:t>c[0] = ‘x’;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2D3447-56ED-354E-8F71-5C29158FBCB7}"/>
              </a:ext>
            </a:extLst>
          </p:cNvPr>
          <p:cNvGrpSpPr/>
          <p:nvPr/>
        </p:nvGrpSpPr>
        <p:grpSpPr>
          <a:xfrm>
            <a:off x="3961744" y="1566441"/>
            <a:ext cx="1251680" cy="876927"/>
            <a:chOff x="3811246" y="1075623"/>
            <a:chExt cx="1251680" cy="8769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CB93A3-F2B6-794F-BEB5-46A282D8BB11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HPQ(2 Slots)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000A73-C00B-794F-A161-73F4F9CCEF9A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1E3593-4A89-EB48-A066-8ABD9A989F85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21E3E1-CAC1-4948-8656-DF0C6EB4DC5F}"/>
              </a:ext>
            </a:extLst>
          </p:cNvPr>
          <p:cNvGrpSpPr/>
          <p:nvPr/>
        </p:nvGrpSpPr>
        <p:grpSpPr>
          <a:xfrm>
            <a:off x="3961741" y="3020725"/>
            <a:ext cx="1251681" cy="876927"/>
            <a:chOff x="3811243" y="2529907"/>
            <a:chExt cx="1251681" cy="8769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FCFD422-239C-F348-8DB4-6DAFB7916F78}"/>
                </a:ext>
              </a:extLst>
            </p:cNvPr>
            <p:cNvSpPr/>
            <p:nvPr/>
          </p:nvSpPr>
          <p:spPr>
            <a:xfrm>
              <a:off x="3811245" y="2529907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FAQ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2C7E82-A2E1-E848-9110-4BE92278C0E5}"/>
                </a:ext>
              </a:extLst>
            </p:cNvPr>
            <p:cNvSpPr/>
            <p:nvPr/>
          </p:nvSpPr>
          <p:spPr>
            <a:xfrm>
              <a:off x="3811244" y="2822216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4EE1CE-9767-BB4D-8A88-8BC00B0D9FE4}"/>
                </a:ext>
              </a:extLst>
            </p:cNvPr>
            <p:cNvSpPr/>
            <p:nvPr/>
          </p:nvSpPr>
          <p:spPr>
            <a:xfrm>
              <a:off x="3811243" y="3114525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5948FB-CF14-9547-9B1E-845419A19B94}"/>
              </a:ext>
            </a:extLst>
          </p:cNvPr>
          <p:cNvGrpSpPr/>
          <p:nvPr/>
        </p:nvGrpSpPr>
        <p:grpSpPr>
          <a:xfrm>
            <a:off x="623691" y="2008970"/>
            <a:ext cx="2117533" cy="255067"/>
            <a:chOff x="578124" y="2979693"/>
            <a:chExt cx="2117533" cy="292309"/>
          </a:xfrm>
        </p:grpSpPr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4B9BD518-BF34-B443-A862-6F0F15E39D82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6358F65-222B-E84E-8515-3FB86DA7F08B}"/>
                </a:ext>
              </a:extLst>
            </p:cNvPr>
            <p:cNvSpPr/>
            <p:nvPr/>
          </p:nvSpPr>
          <p:spPr>
            <a:xfrm>
              <a:off x="914400" y="2979693"/>
              <a:ext cx="1781257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03231D3F-62D8-2145-84AE-022B6A258417}"/>
              </a:ext>
            </a:extLst>
          </p:cNvPr>
          <p:cNvSpPr/>
          <p:nvPr/>
        </p:nvSpPr>
        <p:spPr>
          <a:xfrm>
            <a:off x="1049907" y="3200925"/>
            <a:ext cx="1601376" cy="320415"/>
          </a:xfrm>
          <a:prstGeom prst="wedgeRoundRectCallout">
            <a:avLst>
              <a:gd name="adj1" fmla="val -27107"/>
              <a:gd name="adj2" fmla="val -82786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Use-After-Free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F40C2A-0F9A-CD45-9C0B-C6179E67C702}"/>
              </a:ext>
            </a:extLst>
          </p:cNvPr>
          <p:cNvSpPr txBox="1"/>
          <p:nvPr/>
        </p:nvSpPr>
        <p:spPr>
          <a:xfrm>
            <a:off x="618846" y="767846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time of free()</a:t>
            </a:r>
            <a:endParaRPr lang="en-US" dirty="0"/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A46B048A-7755-EC41-8416-1B43DE5DA386}"/>
              </a:ext>
            </a:extLst>
          </p:cNvPr>
          <p:cNvCxnSpPr>
            <a:stCxn id="20" idx="3"/>
          </p:cNvCxnSpPr>
          <p:nvPr/>
        </p:nvCxnSpPr>
        <p:spPr>
          <a:xfrm flipV="1">
            <a:off x="2741224" y="1997329"/>
            <a:ext cx="1164310" cy="13917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05294A8-0433-CC40-AE18-F57EF3E2D704}"/>
              </a:ext>
            </a:extLst>
          </p:cNvPr>
          <p:cNvSpPr/>
          <p:nvPr/>
        </p:nvSpPr>
        <p:spPr>
          <a:xfrm>
            <a:off x="3961741" y="1870311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BTP[&amp;a]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D4764A-0333-4B4E-9507-B8B9E6458DD4}"/>
              </a:ext>
            </a:extLst>
          </p:cNvPr>
          <p:cNvSpPr/>
          <p:nvPr/>
        </p:nvSpPr>
        <p:spPr>
          <a:xfrm>
            <a:off x="3961741" y="2176858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BTP[&amp;b]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C4423E-DE1F-584A-A701-EC4E65FC0327}"/>
              </a:ext>
            </a:extLst>
          </p:cNvPr>
          <p:cNvSpPr/>
          <p:nvPr/>
        </p:nvSpPr>
        <p:spPr>
          <a:xfrm>
            <a:off x="3961741" y="1866246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BTP[&amp;c]</a:t>
            </a: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7657D91A-DF80-C647-8DAD-AD68BB31887E}"/>
              </a:ext>
            </a:extLst>
          </p:cNvPr>
          <p:cNvCxnSpPr/>
          <p:nvPr/>
        </p:nvCxnSpPr>
        <p:spPr>
          <a:xfrm flipV="1">
            <a:off x="2741224" y="2253426"/>
            <a:ext cx="1164310" cy="13917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F2D79A-393D-F345-B1B3-F351654D74D7}"/>
              </a:ext>
            </a:extLst>
          </p:cNvPr>
          <p:cNvGrpSpPr/>
          <p:nvPr/>
        </p:nvGrpSpPr>
        <p:grpSpPr>
          <a:xfrm>
            <a:off x="623688" y="2253426"/>
            <a:ext cx="2117533" cy="255067"/>
            <a:chOff x="578124" y="2979693"/>
            <a:chExt cx="2117533" cy="292309"/>
          </a:xfrm>
        </p:grpSpPr>
        <p:sp>
          <p:nvSpPr>
            <p:cNvPr id="38" name="Right Arrow 37">
              <a:extLst>
                <a:ext uri="{FF2B5EF4-FFF2-40B4-BE49-F238E27FC236}">
                  <a16:creationId xmlns:a16="http://schemas.microsoft.com/office/drawing/2014/main" id="{68A4F188-740C-7049-81FE-CD69923C7B70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04CAA6D-4751-8A4A-8739-D2DB9A667BBB}"/>
                </a:ext>
              </a:extLst>
            </p:cNvPr>
            <p:cNvSpPr/>
            <p:nvPr/>
          </p:nvSpPr>
          <p:spPr>
            <a:xfrm>
              <a:off x="914400" y="2979693"/>
              <a:ext cx="1781257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05EAC8CA-265F-1C48-BBAA-2267F387D0A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741224" y="2016466"/>
            <a:ext cx="1220517" cy="60438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3CC060-12F0-9C45-B850-C0E9073D153B}"/>
              </a:ext>
            </a:extLst>
          </p:cNvPr>
          <p:cNvGrpSpPr/>
          <p:nvPr/>
        </p:nvGrpSpPr>
        <p:grpSpPr>
          <a:xfrm>
            <a:off x="623689" y="2466896"/>
            <a:ext cx="2117533" cy="255067"/>
            <a:chOff x="578124" y="2979693"/>
            <a:chExt cx="2117533" cy="292309"/>
          </a:xfrm>
        </p:grpSpPr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4152826C-6F6F-3543-B464-9256B74247D1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763F8F-7D20-D547-8C49-E57672FDB238}"/>
                </a:ext>
              </a:extLst>
            </p:cNvPr>
            <p:cNvSpPr/>
            <p:nvPr/>
          </p:nvSpPr>
          <p:spPr>
            <a:xfrm>
              <a:off x="914400" y="2979693"/>
              <a:ext cx="1781257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EE5130-43AE-D947-9B25-B9F38E601514}"/>
              </a:ext>
            </a:extLst>
          </p:cNvPr>
          <p:cNvGrpSpPr/>
          <p:nvPr/>
        </p:nvGrpSpPr>
        <p:grpSpPr>
          <a:xfrm>
            <a:off x="618846" y="2669755"/>
            <a:ext cx="2117533" cy="255067"/>
            <a:chOff x="578124" y="2979693"/>
            <a:chExt cx="2117533" cy="292309"/>
          </a:xfrm>
        </p:grpSpPr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69A77019-DB8A-5B44-BF10-6C3447E60192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4FC69C-FE90-2441-A16D-6EFA59A7DABD}"/>
                </a:ext>
              </a:extLst>
            </p:cNvPr>
            <p:cNvSpPr/>
            <p:nvPr/>
          </p:nvSpPr>
          <p:spPr>
            <a:xfrm>
              <a:off x="914400" y="2979693"/>
              <a:ext cx="1781257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40FDECDF-6421-C848-B664-9277101410A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55629" y="2820075"/>
            <a:ext cx="1206113" cy="63911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7BE70A3-4511-BF41-951E-CE664F9995D3}"/>
              </a:ext>
            </a:extLst>
          </p:cNvPr>
          <p:cNvSpPr/>
          <p:nvPr/>
        </p:nvSpPr>
        <p:spPr>
          <a:xfrm>
            <a:off x="3961741" y="3313033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0731B103-1106-7545-BD82-E44A7E654A98}"/>
              </a:ext>
            </a:extLst>
          </p:cNvPr>
          <p:cNvCxnSpPr>
            <a:cxnSpLocks/>
            <a:stCxn id="47" idx="3"/>
            <a:endCxn id="28" idx="1"/>
          </p:cNvCxnSpPr>
          <p:nvPr/>
        </p:nvCxnSpPr>
        <p:spPr>
          <a:xfrm flipV="1">
            <a:off x="2736379" y="2012401"/>
            <a:ext cx="1225362" cy="78488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231E16DE-7812-324C-A43C-F868A2F00EAB}"/>
              </a:ext>
            </a:extLst>
          </p:cNvPr>
          <p:cNvSpPr/>
          <p:nvPr/>
        </p:nvSpPr>
        <p:spPr>
          <a:xfrm>
            <a:off x="3961740" y="1877013"/>
            <a:ext cx="1251679" cy="29230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BTP[&amp;c]=INV</a:t>
            </a:r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4880D744-FAF9-C244-B6BA-5746976A29FE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V="1">
            <a:off x="2741222" y="2023167"/>
            <a:ext cx="1220519" cy="103077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ular Callout 60">
            <a:extLst>
              <a:ext uri="{FF2B5EF4-FFF2-40B4-BE49-F238E27FC236}">
                <a16:creationId xmlns:a16="http://schemas.microsoft.com/office/drawing/2014/main" id="{440F6F89-AED0-0549-B767-A3A267233BC1}"/>
              </a:ext>
            </a:extLst>
          </p:cNvPr>
          <p:cNvSpPr/>
          <p:nvPr/>
        </p:nvSpPr>
        <p:spPr>
          <a:xfrm>
            <a:off x="2225489" y="3839135"/>
            <a:ext cx="1680046" cy="1020882"/>
          </a:xfrm>
          <a:prstGeom prst="wedgeRoundRectCallout">
            <a:avLst>
              <a:gd name="adj1" fmla="val -24831"/>
              <a:gd name="adj2" fmla="val -11993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BTP[&amp;c] = INV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MPX Exception!</a:t>
            </a:r>
          </a:p>
        </p:txBody>
      </p:sp>
      <p:sp>
        <p:nvSpPr>
          <p:cNvPr id="62" name="Rounded Rectangular Callout 61">
            <a:extLst>
              <a:ext uri="{FF2B5EF4-FFF2-40B4-BE49-F238E27FC236}">
                <a16:creationId xmlns:a16="http://schemas.microsoft.com/office/drawing/2014/main" id="{99C1C1F7-B910-7C4E-A1EB-6E4A679F4C37}"/>
              </a:ext>
            </a:extLst>
          </p:cNvPr>
          <p:cNvSpPr/>
          <p:nvPr/>
        </p:nvSpPr>
        <p:spPr>
          <a:xfrm>
            <a:off x="3747556" y="880559"/>
            <a:ext cx="1680046" cy="493907"/>
          </a:xfrm>
          <a:prstGeom prst="wedgeRoundRectCallout">
            <a:avLst>
              <a:gd name="adj1" fmla="val -4021"/>
              <a:gd name="adj2" fmla="val 8291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scan these pages</a:t>
            </a:r>
          </a:p>
        </p:txBody>
      </p:sp>
      <p:sp>
        <p:nvSpPr>
          <p:cNvPr id="63" name="Rounded Rectangular Callout 62">
            <a:extLst>
              <a:ext uri="{FF2B5EF4-FFF2-40B4-BE49-F238E27FC236}">
                <a16:creationId xmlns:a16="http://schemas.microsoft.com/office/drawing/2014/main" id="{B5CC795B-F609-B946-B0AC-EFA119AA58EB}"/>
              </a:ext>
            </a:extLst>
          </p:cNvPr>
          <p:cNvSpPr/>
          <p:nvPr/>
        </p:nvSpPr>
        <p:spPr>
          <a:xfrm>
            <a:off x="6461621" y="880559"/>
            <a:ext cx="1680046" cy="493907"/>
          </a:xfrm>
          <a:prstGeom prst="wedgeRoundRectCallout">
            <a:avLst>
              <a:gd name="adj1" fmla="val -4021"/>
              <a:gd name="adj2" fmla="val 82918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not scan those pages</a:t>
            </a:r>
          </a:p>
        </p:txBody>
      </p:sp>
      <p:sp>
        <p:nvSpPr>
          <p:cNvPr id="64" name="Rounded Rectangular Callout 63">
            <a:extLst>
              <a:ext uri="{FF2B5EF4-FFF2-40B4-BE49-F238E27FC236}">
                <a16:creationId xmlns:a16="http://schemas.microsoft.com/office/drawing/2014/main" id="{CDAFBE36-2B30-094E-9DE1-582E1DBAB1F7}"/>
              </a:ext>
            </a:extLst>
          </p:cNvPr>
          <p:cNvSpPr/>
          <p:nvPr/>
        </p:nvSpPr>
        <p:spPr>
          <a:xfrm>
            <a:off x="6660778" y="3200925"/>
            <a:ext cx="1680046" cy="1020882"/>
          </a:xfrm>
          <a:prstGeom prst="wedgeRoundRectCallout">
            <a:avLst>
              <a:gd name="adj1" fmla="val -24831"/>
              <a:gd name="adj2" fmla="val -119931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Skipped scan for cold pages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B0B90-4A20-DA47-949E-D5F457FCA73E}"/>
              </a:ext>
            </a:extLst>
          </p:cNvPr>
          <p:cNvSpPr txBox="1"/>
          <p:nvPr/>
        </p:nvSpPr>
        <p:spPr>
          <a:xfrm>
            <a:off x="4588625" y="4430684"/>
            <a:ext cx="2412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HPQ – Hot Page Queue</a:t>
            </a:r>
          </a:p>
          <a:p>
            <a:r>
              <a:rPr lang="en-US" dirty="0"/>
              <a:t>FAQ – Free Address Queue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8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5679E-6 L -0.00035 0.045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32099E-6 L -0.00035 0.045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9136E-6 L 0.30659 -0.001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7654E-7 L -0.00035 0.045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3951E-6 L -0.00035 0.0459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50" grpId="0" animBg="1"/>
      <p:bldP spid="54" grpId="0" animBg="1"/>
      <p:bldP spid="61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7618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100" b="1" dirty="0"/>
              <a:t>BOGO: Page Fault Scan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87084-2270-374F-BD6C-181768DC26F4}"/>
              </a:ext>
            </a:extLst>
          </p:cNvPr>
          <p:cNvSpPr txBox="1"/>
          <p:nvPr/>
        </p:nvSpPr>
        <p:spPr>
          <a:xfrm>
            <a:off x="969775" y="1903199"/>
            <a:ext cx="1781257" cy="116955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char* a=</a:t>
            </a:r>
            <a:r>
              <a:rPr lang="en-US" b="1" dirty="0"/>
              <a:t>malloc</a:t>
            </a:r>
            <a:r>
              <a:rPr lang="en-US" dirty="0"/>
              <a:t>(10);</a:t>
            </a:r>
          </a:p>
          <a:p>
            <a:r>
              <a:rPr lang="en-US" dirty="0"/>
              <a:t>char* b=</a:t>
            </a:r>
            <a:r>
              <a:rPr lang="en-US" b="1" dirty="0"/>
              <a:t>malloc</a:t>
            </a:r>
            <a:r>
              <a:rPr lang="en-US" dirty="0"/>
              <a:t>(20);</a:t>
            </a:r>
          </a:p>
          <a:p>
            <a:r>
              <a:rPr lang="en-US" dirty="0"/>
              <a:t>char* c=a;</a:t>
            </a:r>
          </a:p>
          <a:p>
            <a:r>
              <a:rPr lang="en-US" b="1" dirty="0"/>
              <a:t>free</a:t>
            </a:r>
            <a:r>
              <a:rPr lang="en-US" dirty="0"/>
              <a:t>(c);</a:t>
            </a:r>
          </a:p>
          <a:p>
            <a:r>
              <a:rPr lang="en-US" dirty="0"/>
              <a:t>a[0] = ‘x’;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F3B311-507C-164A-AADB-563A8AB0134D}"/>
              </a:ext>
            </a:extLst>
          </p:cNvPr>
          <p:cNvGrpSpPr/>
          <p:nvPr/>
        </p:nvGrpSpPr>
        <p:grpSpPr>
          <a:xfrm>
            <a:off x="6758384" y="1558865"/>
            <a:ext cx="1251680" cy="876927"/>
            <a:chOff x="3811246" y="1075623"/>
            <a:chExt cx="1251680" cy="8769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A377DF-DFFF-3F43-90D9-1FDC9DBD56AC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Cold Page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15A0E3-3383-AF46-9B26-EAC11D20E9E7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682361-3564-2B4F-A6E9-5710520CAACF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6AEFD5-BAE6-ED40-BAD6-A3F3BE4FCEAF}"/>
              </a:ext>
            </a:extLst>
          </p:cNvPr>
          <p:cNvGrpSpPr/>
          <p:nvPr/>
        </p:nvGrpSpPr>
        <p:grpSpPr>
          <a:xfrm>
            <a:off x="3961744" y="1566441"/>
            <a:ext cx="1251680" cy="876927"/>
            <a:chOff x="3811246" y="1075623"/>
            <a:chExt cx="1251680" cy="87692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59EB96-7C7D-A249-9957-2CA67F5156E4}"/>
                </a:ext>
              </a:extLst>
            </p:cNvPr>
            <p:cNvSpPr/>
            <p:nvPr/>
          </p:nvSpPr>
          <p:spPr>
            <a:xfrm>
              <a:off x="3811247" y="1075623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HPQ(2 Slots)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DD2DBD-E4A7-D346-9CCE-E866524B892A}"/>
                </a:ext>
              </a:extLst>
            </p:cNvPr>
            <p:cNvSpPr/>
            <p:nvPr/>
          </p:nvSpPr>
          <p:spPr>
            <a:xfrm>
              <a:off x="3811246" y="1367932"/>
              <a:ext cx="1251679" cy="29230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BTP[&amp;c]=INV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EEC9A2-21E1-674A-8746-25102EC85195}"/>
                </a:ext>
              </a:extLst>
            </p:cNvPr>
            <p:cNvSpPr/>
            <p:nvPr/>
          </p:nvSpPr>
          <p:spPr>
            <a:xfrm>
              <a:off x="3811246" y="1660241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78BA8F-5BC5-C541-A49D-F394AA2A2CF2}"/>
              </a:ext>
            </a:extLst>
          </p:cNvPr>
          <p:cNvGrpSpPr/>
          <p:nvPr/>
        </p:nvGrpSpPr>
        <p:grpSpPr>
          <a:xfrm>
            <a:off x="3961741" y="3020725"/>
            <a:ext cx="1251681" cy="876927"/>
            <a:chOff x="3811243" y="2529907"/>
            <a:chExt cx="1251681" cy="87692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F564D3-EF0A-1546-93A3-3F697D874AE0}"/>
                </a:ext>
              </a:extLst>
            </p:cNvPr>
            <p:cNvSpPr/>
            <p:nvPr/>
          </p:nvSpPr>
          <p:spPr>
            <a:xfrm>
              <a:off x="3811245" y="2529907"/>
              <a:ext cx="1251679" cy="2923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FAQ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6BEE6C-4277-3240-AC1E-9BA22A39D697}"/>
                </a:ext>
              </a:extLst>
            </p:cNvPr>
            <p:cNvSpPr/>
            <p:nvPr/>
          </p:nvSpPr>
          <p:spPr>
            <a:xfrm>
              <a:off x="3811244" y="2822216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24990E-4679-4C4A-B341-02394DAB1C03}"/>
                </a:ext>
              </a:extLst>
            </p:cNvPr>
            <p:cNvSpPr/>
            <p:nvPr/>
          </p:nvSpPr>
          <p:spPr>
            <a:xfrm>
              <a:off x="3811243" y="3114525"/>
              <a:ext cx="1251679" cy="292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058FB0-BECF-E64E-8FC5-7A5EDDFD99D0}"/>
              </a:ext>
            </a:extLst>
          </p:cNvPr>
          <p:cNvGrpSpPr/>
          <p:nvPr/>
        </p:nvGrpSpPr>
        <p:grpSpPr>
          <a:xfrm>
            <a:off x="618846" y="2582349"/>
            <a:ext cx="2117533" cy="255067"/>
            <a:chOff x="578124" y="2979693"/>
            <a:chExt cx="2117533" cy="292309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05E3F039-0968-0847-8162-20ACA29887F3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812A84-96A4-454F-A910-A1B0E8E2CDFB}"/>
                </a:ext>
              </a:extLst>
            </p:cNvPr>
            <p:cNvSpPr/>
            <p:nvPr/>
          </p:nvSpPr>
          <p:spPr>
            <a:xfrm>
              <a:off x="914400" y="2979693"/>
              <a:ext cx="1781257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2ECB62C-221B-5E45-AE54-4F1C881BFFCB}"/>
              </a:ext>
            </a:extLst>
          </p:cNvPr>
          <p:cNvSpPr/>
          <p:nvPr/>
        </p:nvSpPr>
        <p:spPr>
          <a:xfrm>
            <a:off x="3961741" y="2148411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BTP[b]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0A224BDB-6B39-3E4D-A945-B9AED8884980}"/>
              </a:ext>
            </a:extLst>
          </p:cNvPr>
          <p:cNvCxnSpPr>
            <a:endCxn id="11" idx="1"/>
          </p:cNvCxnSpPr>
          <p:nvPr/>
        </p:nvCxnSpPr>
        <p:spPr>
          <a:xfrm flipV="1">
            <a:off x="2751032" y="1997329"/>
            <a:ext cx="4007352" cy="954300"/>
          </a:xfrm>
          <a:prstGeom prst="curvedConnector3">
            <a:avLst>
              <a:gd name="adj1" fmla="val 7869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B9424-0D4B-2943-A795-588BCED0908C}"/>
              </a:ext>
            </a:extLst>
          </p:cNvPr>
          <p:cNvSpPr/>
          <p:nvPr/>
        </p:nvSpPr>
        <p:spPr>
          <a:xfrm>
            <a:off x="6762946" y="1851173"/>
            <a:ext cx="1251679" cy="292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BTP[&amp;a]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7FB716-2182-C54C-A693-C57BC1593928}"/>
              </a:ext>
            </a:extLst>
          </p:cNvPr>
          <p:cNvSpPr txBox="1"/>
          <p:nvPr/>
        </p:nvSpPr>
        <p:spPr>
          <a:xfrm>
            <a:off x="5703534" y="173005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Fault</a:t>
            </a: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F336AE5-49C7-DD43-B1CA-A16DF10299F2}"/>
              </a:ext>
            </a:extLst>
          </p:cNvPr>
          <p:cNvCxnSpPr>
            <a:cxnSpLocks/>
          </p:cNvCxnSpPr>
          <p:nvPr/>
        </p:nvCxnSpPr>
        <p:spPr>
          <a:xfrm flipV="1">
            <a:off x="5213420" y="2012480"/>
            <a:ext cx="1540402" cy="145645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8871FC6-7F7D-8A40-8DD4-A1279EBB2F43}"/>
              </a:ext>
            </a:extLst>
          </p:cNvPr>
          <p:cNvSpPr/>
          <p:nvPr/>
        </p:nvSpPr>
        <p:spPr>
          <a:xfrm>
            <a:off x="6773037" y="1851173"/>
            <a:ext cx="1251679" cy="29230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BTP[&amp;a]=INV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1C02B0-72B8-4947-BE3A-8D152936AA52}"/>
              </a:ext>
            </a:extLst>
          </p:cNvPr>
          <p:cNvSpPr txBox="1"/>
          <p:nvPr/>
        </p:nvSpPr>
        <p:spPr>
          <a:xfrm>
            <a:off x="618846" y="767846"/>
            <a:ext cx="2629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 the time of MPX page fault</a:t>
            </a:r>
            <a:endParaRPr lang="en-US" dirty="0"/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E2EBE753-1A58-0E4A-A92B-49D3FA2BA93E}"/>
              </a:ext>
            </a:extLst>
          </p:cNvPr>
          <p:cNvSpPr/>
          <p:nvPr/>
        </p:nvSpPr>
        <p:spPr>
          <a:xfrm>
            <a:off x="2057401" y="3783120"/>
            <a:ext cx="1680046" cy="1020882"/>
          </a:xfrm>
          <a:prstGeom prst="wedgeRoundRectCallout">
            <a:avLst>
              <a:gd name="adj1" fmla="val -72455"/>
              <a:gd name="adj2" fmla="val -123224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BTP[&amp;a] = INV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MPX Exception!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5604CE-FBAA-9040-8F58-3DC089730AB0}"/>
              </a:ext>
            </a:extLst>
          </p:cNvPr>
          <p:cNvSpPr txBox="1"/>
          <p:nvPr/>
        </p:nvSpPr>
        <p:spPr>
          <a:xfrm>
            <a:off x="5814595" y="2947938"/>
            <a:ext cx="2932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scan BTP[&amp;a] and FAQ(c)</a:t>
            </a:r>
          </a:p>
          <a:p>
            <a:r>
              <a:rPr lang="en-US" dirty="0"/>
              <a:t>To bring the BTP[&amp;a] up-to-date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4D8CFD9-C3C0-1147-A17F-79E36DD42BB9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 flipV="1">
            <a:off x="2761127" y="2294566"/>
            <a:ext cx="1200614" cy="63496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356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035 0.045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0494E-6 L -0.30677 0.056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28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4568E-6 L 0.30642 -0.0009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/>
      <p:bldP spid="28" grpId="1"/>
      <p:bldP spid="31" grpId="0" animBg="1"/>
      <p:bldP spid="31" grpId="1" animBg="1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F5E38-D360-1243-8DFF-46EF35C2E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5F0533-E8F3-B043-ABD8-54EDBA1F59E1}"/>
              </a:ext>
            </a:extLst>
          </p:cNvPr>
          <p:cNvSpPr txBox="1"/>
          <p:nvPr/>
        </p:nvSpPr>
        <p:spPr>
          <a:xfrm>
            <a:off x="619760" y="343931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Intel’s Memory Protect Extension (MPX)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11BB2D-153F-3E48-AAC4-068AF97F9748}"/>
              </a:ext>
            </a:extLst>
          </p:cNvPr>
          <p:cNvSpPr txBox="1"/>
          <p:nvPr/>
        </p:nvSpPr>
        <p:spPr>
          <a:xfrm>
            <a:off x="619759" y="913338"/>
            <a:ext cx="76996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Architecture support for spatial memory safety</a:t>
            </a:r>
          </a:p>
          <a:p>
            <a:pPr lvl="6">
              <a:lnSpc>
                <a:spcPct val="150000"/>
              </a:lnSpc>
            </a:pPr>
            <a:r>
              <a:rPr lang="en-US" sz="2000" dirty="0"/>
              <a:t>	Bounds register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	Bound Table (BT) in main memory</a:t>
            </a:r>
          </a:p>
          <a:p>
            <a:pPr lvl="1">
              <a:lnSpc>
                <a:spcPct val="150000"/>
              </a:lnSpc>
            </a:pPr>
            <a:endParaRPr lang="en-US" sz="1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instructions to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Create Bound (</a:t>
            </a:r>
            <a:r>
              <a:rPr lang="en-US" sz="2000" dirty="0" err="1"/>
              <a:t>bndmk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Propagate Bound (</a:t>
            </a:r>
            <a:r>
              <a:rPr lang="en-US" sz="2000" dirty="0" err="1"/>
              <a:t>bndldx</a:t>
            </a:r>
            <a:r>
              <a:rPr lang="en-US" sz="2000" dirty="0"/>
              <a:t>, </a:t>
            </a:r>
            <a:r>
              <a:rPr lang="en-US" sz="2000" dirty="0" err="1"/>
              <a:t>bndstx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Check Bound (</a:t>
            </a:r>
            <a:r>
              <a:rPr lang="en-US" sz="2000" dirty="0" err="1"/>
              <a:t>bndcl</a:t>
            </a:r>
            <a:r>
              <a:rPr lang="en-US" sz="2000" dirty="0"/>
              <a:t>, </a:t>
            </a:r>
            <a:r>
              <a:rPr lang="en-US" sz="2000" dirty="0" err="1"/>
              <a:t>bndcu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909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AF3C3A2-4207-2249-8046-DB64C5858AB3}"/>
              </a:ext>
            </a:extLst>
          </p:cNvPr>
          <p:cNvGrpSpPr/>
          <p:nvPr/>
        </p:nvGrpSpPr>
        <p:grpSpPr>
          <a:xfrm>
            <a:off x="5496618" y="1880536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0D165B5-478F-D94B-A0EF-0DA580C70D2D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2EC1469-9833-A446-8992-A9372FEBB82E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460A045-2FB3-EB46-9AE4-B1E8C3847112}"/>
              </a:ext>
            </a:extLst>
          </p:cNvPr>
          <p:cNvGrpSpPr/>
          <p:nvPr/>
        </p:nvGrpSpPr>
        <p:grpSpPr>
          <a:xfrm>
            <a:off x="5496618" y="1577769"/>
            <a:ext cx="1866698" cy="304548"/>
            <a:chOff x="5861898" y="1237381"/>
            <a:chExt cx="1866698" cy="304548"/>
          </a:xfrm>
          <a:solidFill>
            <a:schemeClr val="accent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F62964-6641-B64D-ACEE-0917850AC7DF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A22293-E975-E140-BDB0-FAD9BFCE4EAF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a+10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FDA769-3877-0D45-ABC5-3D6021937B62}"/>
              </a:ext>
            </a:extLst>
          </p:cNvPr>
          <p:cNvGrpSpPr/>
          <p:nvPr/>
        </p:nvGrpSpPr>
        <p:grpSpPr>
          <a:xfrm>
            <a:off x="5496618" y="1584043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3458B3-7B33-8143-99A0-989EBF5E6B4D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8A41F9-9821-7048-9686-A6AB901B9DF9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E38C6-379F-4046-BB1D-F55094FF2480}"/>
              </a:ext>
            </a:extLst>
          </p:cNvPr>
          <p:cNvGrpSpPr/>
          <p:nvPr/>
        </p:nvGrpSpPr>
        <p:grpSpPr>
          <a:xfrm>
            <a:off x="5496618" y="1574547"/>
            <a:ext cx="1866698" cy="304548"/>
            <a:chOff x="5861898" y="1237381"/>
            <a:chExt cx="1866698" cy="304548"/>
          </a:xfrm>
          <a:solidFill>
            <a:srgbClr val="FFFF00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298C54-C64F-CF4E-842E-FD5C8ADE0C7A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86D496-8BDA-304A-B62D-BECF6280C9DC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a+10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178F2A-51FC-E34A-A2B9-907E85ABB07E}"/>
              </a:ext>
            </a:extLst>
          </p:cNvPr>
          <p:cNvSpPr txBox="1"/>
          <p:nvPr/>
        </p:nvSpPr>
        <p:spPr>
          <a:xfrm>
            <a:off x="619760" y="1584043"/>
            <a:ext cx="2236510" cy="369332"/>
          </a:xfrm>
          <a:prstGeom prst="rect">
            <a:avLst/>
          </a:prstGeom>
          <a:solidFill>
            <a:srgbClr val="FFFF00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Create bound for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7DB3B-1AAA-574B-91C0-E7C6BB3903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F2CA59-A4DB-5D42-9AED-4A70EA6EBC8B}"/>
              </a:ext>
            </a:extLst>
          </p:cNvPr>
          <p:cNvSpPr txBox="1"/>
          <p:nvPr/>
        </p:nvSpPr>
        <p:spPr>
          <a:xfrm>
            <a:off x="619760" y="347832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MPX Detects Buffer Overflow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AD0B1-1491-AD44-86A1-943FAFF237EF}"/>
              </a:ext>
            </a:extLst>
          </p:cNvPr>
          <p:cNvSpPr txBox="1"/>
          <p:nvPr/>
        </p:nvSpPr>
        <p:spPr>
          <a:xfrm>
            <a:off x="619760" y="3401301"/>
            <a:ext cx="2210862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Check bound for c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A056FB8-D5C8-2140-ACE6-A62AA175ADBE}"/>
              </a:ext>
            </a:extLst>
          </p:cNvPr>
          <p:cNvCxnSpPr>
            <a:cxnSpLocks/>
            <a:endCxn id="13" idx="3"/>
          </p:cNvCxnSpPr>
          <p:nvPr/>
        </p:nvCxnSpPr>
        <p:spPr>
          <a:xfrm rot="10800000" flipV="1">
            <a:off x="2830622" y="2368509"/>
            <a:ext cx="4518056" cy="121745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0121C5-F800-FC4F-9F05-DE32567460AB}"/>
              </a:ext>
            </a:extLst>
          </p:cNvPr>
          <p:cNvSpPr txBox="1"/>
          <p:nvPr/>
        </p:nvSpPr>
        <p:spPr>
          <a:xfrm>
            <a:off x="5088307" y="2554763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MPX check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(a+11)&gt;(a+10) 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76D2532-2411-2C48-843D-C0398BB12443}"/>
              </a:ext>
            </a:extLst>
          </p:cNvPr>
          <p:cNvGrpSpPr/>
          <p:nvPr/>
        </p:nvGrpSpPr>
        <p:grpSpPr>
          <a:xfrm>
            <a:off x="5496618" y="1258424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BBD02D-399C-CA48-94E2-CE9A64479533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E7AE11D-D70E-AF43-8C9B-801B981FDE64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389BE7-C1B9-A548-ABC7-371D615F33C5}"/>
              </a:ext>
            </a:extLst>
          </p:cNvPr>
          <p:cNvSpPr txBox="1"/>
          <p:nvPr/>
        </p:nvSpPr>
        <p:spPr>
          <a:xfrm>
            <a:off x="590244" y="1269065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malloc(10);</a:t>
            </a:r>
          </a:p>
          <a:p>
            <a:endParaRPr lang="en-US" sz="1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BCF26C-4A8C-F94E-88DB-ACDF09B869A3}"/>
              </a:ext>
            </a:extLst>
          </p:cNvPr>
          <p:cNvSpPr txBox="1"/>
          <p:nvPr/>
        </p:nvSpPr>
        <p:spPr>
          <a:xfrm>
            <a:off x="590244" y="370907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c[11] = ‘x’;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1E45DF-5F26-7D4A-A412-9DAD83F03B3A}"/>
              </a:ext>
            </a:extLst>
          </p:cNvPr>
          <p:cNvSpPr txBox="1"/>
          <p:nvPr/>
        </p:nvSpPr>
        <p:spPr>
          <a:xfrm>
            <a:off x="3635399" y="4509328"/>
            <a:ext cx="101516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28F377-57A8-554C-AAD1-843A6D430E58}"/>
              </a:ext>
            </a:extLst>
          </p:cNvPr>
          <p:cNvSpPr txBox="1"/>
          <p:nvPr/>
        </p:nvSpPr>
        <p:spPr>
          <a:xfrm>
            <a:off x="5574082" y="91186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E46C23-A4ED-1F4F-862D-616785B79BC8}"/>
              </a:ext>
            </a:extLst>
          </p:cNvPr>
          <p:cNvSpPr txBox="1"/>
          <p:nvPr/>
        </p:nvSpPr>
        <p:spPr>
          <a:xfrm>
            <a:off x="6452929" y="91853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4C805-7486-BC49-9991-D5E7DFD393A6}"/>
              </a:ext>
            </a:extLst>
          </p:cNvPr>
          <p:cNvSpPr txBox="1"/>
          <p:nvPr/>
        </p:nvSpPr>
        <p:spPr>
          <a:xfrm>
            <a:off x="590244" y="2083687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c = a;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4D7814-DE81-FE43-A37B-6853DC975526}"/>
              </a:ext>
            </a:extLst>
          </p:cNvPr>
          <p:cNvSpPr txBox="1"/>
          <p:nvPr/>
        </p:nvSpPr>
        <p:spPr>
          <a:xfrm>
            <a:off x="619760" y="2468592"/>
            <a:ext cx="3326552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Propagate bound from a to 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C3CD7-687D-3D43-BBA8-8A5603A56686}"/>
              </a:ext>
            </a:extLst>
          </p:cNvPr>
          <p:cNvSpPr txBox="1"/>
          <p:nvPr/>
        </p:nvSpPr>
        <p:spPr>
          <a:xfrm>
            <a:off x="5638725" y="59738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Bound 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2A988-3113-C040-8719-189BDCF13B92}"/>
              </a:ext>
            </a:extLst>
          </p:cNvPr>
          <p:cNvSpPr txBox="1"/>
          <p:nvPr/>
        </p:nvSpPr>
        <p:spPr>
          <a:xfrm>
            <a:off x="5563017" y="316672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MPX exception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92A46-1E4B-544C-BC2F-800FFB3620E2}"/>
              </a:ext>
            </a:extLst>
          </p:cNvPr>
          <p:cNvSpPr txBox="1"/>
          <p:nvPr/>
        </p:nvSpPr>
        <p:spPr>
          <a:xfrm>
            <a:off x="7348678" y="149543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 of 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3D4BCC3-BA24-BD4E-AC7C-A1787CC04FFF}"/>
              </a:ext>
            </a:extLst>
          </p:cNvPr>
          <p:cNvSpPr txBox="1"/>
          <p:nvPr/>
        </p:nvSpPr>
        <p:spPr>
          <a:xfrm>
            <a:off x="7367362" y="18000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 of c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204964" y="3181175"/>
            <a:ext cx="369118" cy="34043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1E45DF-5F26-7D4A-A412-9DAD83F03B3A}"/>
              </a:ext>
            </a:extLst>
          </p:cNvPr>
          <p:cNvSpPr txBox="1"/>
          <p:nvPr/>
        </p:nvSpPr>
        <p:spPr>
          <a:xfrm>
            <a:off x="4650565" y="4509328"/>
            <a:ext cx="100329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7194" y="447855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0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97"/>
    </mc:Choice>
    <mc:Fallback xmlns="">
      <p:transition spd="slow" advTm="23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6914E-7 L 5E-6 0.061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/>
      <p:bldP spid="27" grpId="0" animBg="1"/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588372" y="304656"/>
            <a:ext cx="7884086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MPX Does NOT Support Temporal Memory Safety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56F15D-DB6D-C74B-99E0-A4D9E52A3E84}"/>
              </a:ext>
            </a:extLst>
          </p:cNvPr>
          <p:cNvSpPr txBox="1"/>
          <p:nvPr/>
        </p:nvSpPr>
        <p:spPr>
          <a:xfrm>
            <a:off x="1280327" y="1404466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5A852-262C-FD40-9ABA-2DB1AADF00F7}"/>
              </a:ext>
            </a:extLst>
          </p:cNvPr>
          <p:cNvGrpSpPr/>
          <p:nvPr/>
        </p:nvGrpSpPr>
        <p:grpSpPr>
          <a:xfrm>
            <a:off x="5094650" y="1448913"/>
            <a:ext cx="1866698" cy="946354"/>
            <a:chOff x="5212906" y="2008109"/>
            <a:chExt cx="1866698" cy="946354"/>
          </a:xfrm>
          <a:solidFill>
            <a:schemeClr val="bg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73CBAA-40EA-034C-98C2-674BC88A5285}"/>
                </a:ext>
              </a:extLst>
            </p:cNvPr>
            <p:cNvGrpSpPr/>
            <p:nvPr/>
          </p:nvGrpSpPr>
          <p:grpSpPr>
            <a:xfrm>
              <a:off x="5212906" y="2329012"/>
              <a:ext cx="1866698" cy="304548"/>
              <a:chOff x="5861898" y="1237381"/>
              <a:chExt cx="1866698" cy="304548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DB97165-ABA5-BE4C-AD01-CC53C1622587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D82C1F-9235-9E4C-9852-4A165D20BE69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3C331EA-BB09-D14F-B544-C1F6BD189DD8}"/>
                </a:ext>
              </a:extLst>
            </p:cNvPr>
            <p:cNvGrpSpPr/>
            <p:nvPr/>
          </p:nvGrpSpPr>
          <p:grpSpPr>
            <a:xfrm>
              <a:off x="5212906" y="2008109"/>
              <a:ext cx="1866698" cy="304548"/>
              <a:chOff x="5861898" y="1237381"/>
              <a:chExt cx="1866698" cy="304548"/>
            </a:xfrm>
            <a:grpFill/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CAFD46-26CB-7344-A9C9-7C05D462A340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7B4FB00-232E-FC44-875D-014E1D63D79A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A03E522-9EDE-4044-B990-0F6010DE663D}"/>
                </a:ext>
              </a:extLst>
            </p:cNvPr>
            <p:cNvGrpSpPr/>
            <p:nvPr/>
          </p:nvGrpSpPr>
          <p:grpSpPr>
            <a:xfrm>
              <a:off x="5212906" y="2649915"/>
              <a:ext cx="1866698" cy="304548"/>
              <a:chOff x="5861898" y="1237381"/>
              <a:chExt cx="1866698" cy="304548"/>
            </a:xfrm>
            <a:grpFill/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927184B-75CB-814D-90D7-28183E6C7EB8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B0F22D0-3F1D-DC44-B879-624889887536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7C8749-78F6-4045-BAA8-F17B070E9724}"/>
              </a:ext>
            </a:extLst>
          </p:cNvPr>
          <p:cNvSpPr txBox="1"/>
          <p:nvPr/>
        </p:nvSpPr>
        <p:spPr>
          <a:xfrm>
            <a:off x="1280327" y="334660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708738-150A-EF4A-A1F1-DDB369070C65}"/>
              </a:ext>
            </a:extLst>
          </p:cNvPr>
          <p:cNvSpPr txBox="1"/>
          <p:nvPr/>
        </p:nvSpPr>
        <p:spPr>
          <a:xfrm>
            <a:off x="1290873" y="2812026"/>
            <a:ext cx="3736308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Check bound for 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9D7845-86AA-9F45-8AE3-4010DC3D512E}"/>
              </a:ext>
            </a:extLst>
          </p:cNvPr>
          <p:cNvSpPr txBox="1"/>
          <p:nvPr/>
        </p:nvSpPr>
        <p:spPr>
          <a:xfrm>
            <a:off x="4147783" y="4542512"/>
            <a:ext cx="1705916" cy="30777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Instrumented Code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EA33D2-78D9-5240-9E00-CD1B62F090D4}"/>
              </a:ext>
            </a:extLst>
          </p:cNvPr>
          <p:cNvSpPr txBox="1"/>
          <p:nvPr/>
        </p:nvSpPr>
        <p:spPr>
          <a:xfrm>
            <a:off x="5114106" y="3005779"/>
            <a:ext cx="1729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MPX check</a:t>
            </a:r>
          </a:p>
          <a:p>
            <a:r>
              <a:rPr lang="en-US" sz="1800" dirty="0"/>
              <a:t>(a+0)&gt;=a ?</a:t>
            </a:r>
          </a:p>
          <a:p>
            <a:r>
              <a:rPr lang="en-US" sz="1800" dirty="0"/>
              <a:t>(a+0)&lt;(a+10) 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29DBA4-ACB4-D445-A434-C5E71F7666D3}"/>
              </a:ext>
            </a:extLst>
          </p:cNvPr>
          <p:cNvGrpSpPr/>
          <p:nvPr/>
        </p:nvGrpSpPr>
        <p:grpSpPr>
          <a:xfrm>
            <a:off x="5093786" y="1776255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2A85F34-800F-C049-BECB-C75518F71B74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9DC1471-7E02-144B-8D60-A2C3D2268BAE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a+10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C663976-946C-3B40-BC4A-CD7C534B918A}"/>
              </a:ext>
            </a:extLst>
          </p:cNvPr>
          <p:cNvGrpSpPr/>
          <p:nvPr/>
        </p:nvGrpSpPr>
        <p:grpSpPr>
          <a:xfrm>
            <a:off x="5088292" y="1450386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F7A0F7A-CA99-4040-A660-8DA4175FD6EC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FD984B-1FD8-FC4C-B969-3A03BEC23129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a+10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FFE5249-D748-2E48-9E0F-F7BB1EAA6604}"/>
              </a:ext>
            </a:extLst>
          </p:cNvPr>
          <p:cNvGrpSpPr/>
          <p:nvPr/>
        </p:nvGrpSpPr>
        <p:grpSpPr>
          <a:xfrm>
            <a:off x="5088292" y="2092192"/>
            <a:ext cx="1866698" cy="304548"/>
            <a:chOff x="5861898" y="1237381"/>
            <a:chExt cx="1866698" cy="304548"/>
          </a:xfrm>
          <a:solidFill>
            <a:schemeClr val="bg1"/>
          </a:solidFill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870BA9C-F82F-9F45-B1A6-5FEC9D373356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268466-C3B7-5B42-82A9-DB87C2445379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b+10</a:t>
              </a:r>
            </a:p>
          </p:txBody>
        </p:sp>
      </p:grp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2A9A8458-A917-2641-993D-C1FAEE70443F}"/>
              </a:ext>
            </a:extLst>
          </p:cNvPr>
          <p:cNvCxnSpPr>
            <a:cxnSpLocks/>
            <a:stCxn id="66" idx="3"/>
            <a:endCxn id="85" idx="3"/>
          </p:cNvCxnSpPr>
          <p:nvPr/>
        </p:nvCxnSpPr>
        <p:spPr>
          <a:xfrm flipH="1">
            <a:off x="4994383" y="1602660"/>
            <a:ext cx="1960607" cy="1405469"/>
          </a:xfrm>
          <a:prstGeom prst="bentConnector3">
            <a:avLst>
              <a:gd name="adj1" fmla="val -1166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A458FC-3B5E-9C42-9CF5-C84FB4C16A3A}"/>
              </a:ext>
            </a:extLst>
          </p:cNvPr>
          <p:cNvGrpSpPr/>
          <p:nvPr/>
        </p:nvGrpSpPr>
        <p:grpSpPr>
          <a:xfrm>
            <a:off x="951509" y="1483163"/>
            <a:ext cx="2628270" cy="255067"/>
            <a:chOff x="578124" y="2979693"/>
            <a:chExt cx="2628270" cy="292309"/>
          </a:xfrm>
        </p:grpSpPr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03E50275-5E95-5F4E-9E3D-019F97C74C2F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3E9FEF3-9FD7-C442-8E4E-7DB74E77B77F}"/>
                </a:ext>
              </a:extLst>
            </p:cNvPr>
            <p:cNvSpPr/>
            <p:nvPr/>
          </p:nvSpPr>
          <p:spPr>
            <a:xfrm>
              <a:off x="914400" y="2979693"/>
              <a:ext cx="2291994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77413B3-B35F-704C-BF90-F4A6B8E13C16}"/>
              </a:ext>
            </a:extLst>
          </p:cNvPr>
          <p:cNvGrpSpPr/>
          <p:nvPr/>
        </p:nvGrpSpPr>
        <p:grpSpPr>
          <a:xfrm>
            <a:off x="951509" y="1738230"/>
            <a:ext cx="2628270" cy="255067"/>
            <a:chOff x="578124" y="2979693"/>
            <a:chExt cx="2628270" cy="292309"/>
          </a:xfrm>
        </p:grpSpPr>
        <p:sp>
          <p:nvSpPr>
            <p:cNvPr id="75" name="Right Arrow 74">
              <a:extLst>
                <a:ext uri="{FF2B5EF4-FFF2-40B4-BE49-F238E27FC236}">
                  <a16:creationId xmlns:a16="http://schemas.microsoft.com/office/drawing/2014/main" id="{37FF6CE8-F727-064E-BBB2-10D65213D3D5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6E44B3-39AA-1C46-98D6-AB8A366EF378}"/>
                </a:ext>
              </a:extLst>
            </p:cNvPr>
            <p:cNvSpPr/>
            <p:nvPr/>
          </p:nvSpPr>
          <p:spPr>
            <a:xfrm>
              <a:off x="914400" y="2979693"/>
              <a:ext cx="2291994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FF8CAC-25D0-534C-9D3A-7C834D15B468}"/>
              </a:ext>
            </a:extLst>
          </p:cNvPr>
          <p:cNvGrpSpPr/>
          <p:nvPr/>
        </p:nvGrpSpPr>
        <p:grpSpPr>
          <a:xfrm>
            <a:off x="946692" y="2003902"/>
            <a:ext cx="2628270" cy="255067"/>
            <a:chOff x="578124" y="2979693"/>
            <a:chExt cx="2628270" cy="292309"/>
          </a:xfrm>
        </p:grpSpPr>
        <p:sp>
          <p:nvSpPr>
            <p:cNvPr id="78" name="Right Arrow 77">
              <a:extLst>
                <a:ext uri="{FF2B5EF4-FFF2-40B4-BE49-F238E27FC236}">
                  <a16:creationId xmlns:a16="http://schemas.microsoft.com/office/drawing/2014/main" id="{F3168A34-8809-8B42-810B-F281D2FAD30C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A8C0BAC-D5F3-8845-9DB7-712C145FA15D}"/>
                </a:ext>
              </a:extLst>
            </p:cNvPr>
            <p:cNvSpPr/>
            <p:nvPr/>
          </p:nvSpPr>
          <p:spPr>
            <a:xfrm>
              <a:off x="914400" y="2979693"/>
              <a:ext cx="2291994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90BA1D4-EECB-634F-A52E-EB04E4C2D629}"/>
              </a:ext>
            </a:extLst>
          </p:cNvPr>
          <p:cNvGrpSpPr/>
          <p:nvPr/>
        </p:nvGrpSpPr>
        <p:grpSpPr>
          <a:xfrm>
            <a:off x="942968" y="2269574"/>
            <a:ext cx="2628270" cy="255067"/>
            <a:chOff x="578124" y="2979693"/>
            <a:chExt cx="2628270" cy="292309"/>
          </a:xfrm>
        </p:grpSpPr>
        <p:sp>
          <p:nvSpPr>
            <p:cNvPr id="81" name="Right Arrow 80">
              <a:extLst>
                <a:ext uri="{FF2B5EF4-FFF2-40B4-BE49-F238E27FC236}">
                  <a16:creationId xmlns:a16="http://schemas.microsoft.com/office/drawing/2014/main" id="{EDBEDE93-CFE7-B348-AD53-90259628573F}"/>
                </a:ext>
              </a:extLst>
            </p:cNvPr>
            <p:cNvSpPr/>
            <p:nvPr/>
          </p:nvSpPr>
          <p:spPr>
            <a:xfrm>
              <a:off x="578124" y="2979693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086B83E-3B74-6542-8A6D-366DF81F0216}"/>
                </a:ext>
              </a:extLst>
            </p:cNvPr>
            <p:cNvSpPr/>
            <p:nvPr/>
          </p:nvSpPr>
          <p:spPr>
            <a:xfrm>
              <a:off x="914400" y="2979693"/>
              <a:ext cx="2291994" cy="29230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ECE5CF1-39BF-ED45-9B1A-80313B843FAE}"/>
              </a:ext>
            </a:extLst>
          </p:cNvPr>
          <p:cNvGrpSpPr/>
          <p:nvPr/>
        </p:nvGrpSpPr>
        <p:grpSpPr>
          <a:xfrm>
            <a:off x="938258" y="2812026"/>
            <a:ext cx="4056125" cy="392205"/>
            <a:chOff x="578383" y="2979693"/>
            <a:chExt cx="4056125" cy="628065"/>
          </a:xfrm>
        </p:grpSpPr>
        <p:sp>
          <p:nvSpPr>
            <p:cNvPr id="84" name="Right Arrow 83">
              <a:extLst>
                <a:ext uri="{FF2B5EF4-FFF2-40B4-BE49-F238E27FC236}">
                  <a16:creationId xmlns:a16="http://schemas.microsoft.com/office/drawing/2014/main" id="{64216F52-C3E7-3E4D-9FB1-36692008D38B}"/>
                </a:ext>
              </a:extLst>
            </p:cNvPr>
            <p:cNvSpPr/>
            <p:nvPr/>
          </p:nvSpPr>
          <p:spPr>
            <a:xfrm>
              <a:off x="578383" y="3173515"/>
              <a:ext cx="295554" cy="2923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627EBD8-F4A2-0243-9C4C-2DA0985BFAEC}"/>
                </a:ext>
              </a:extLst>
            </p:cNvPr>
            <p:cNvSpPr/>
            <p:nvPr/>
          </p:nvSpPr>
          <p:spPr>
            <a:xfrm>
              <a:off x="914399" y="2979693"/>
              <a:ext cx="3720109" cy="6280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Curved Connector 85">
            <a:extLst>
              <a:ext uri="{FF2B5EF4-FFF2-40B4-BE49-F238E27FC236}">
                <a16:creationId xmlns:a16="http://schemas.microsoft.com/office/drawing/2014/main" id="{2831DAB3-0471-E742-92F2-13ADD3BFAD3B}"/>
              </a:ext>
            </a:extLst>
          </p:cNvPr>
          <p:cNvCxnSpPr>
            <a:cxnSpLocks/>
          </p:cNvCxnSpPr>
          <p:nvPr/>
        </p:nvCxnSpPr>
        <p:spPr>
          <a:xfrm flipV="1">
            <a:off x="3586137" y="1600205"/>
            <a:ext cx="1448708" cy="10492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7066AE33-5492-354B-83C0-BC176296CA7D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3617591" y="1894478"/>
            <a:ext cx="1476195" cy="34051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94B8B5A7-8F19-EA4C-8531-F000DB443BCE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3589510" y="2122471"/>
            <a:ext cx="1498782" cy="12199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5308CC3-11A1-6946-BBC4-A64E7083ED8B}"/>
              </a:ext>
            </a:extLst>
          </p:cNvPr>
          <p:cNvSpPr txBox="1"/>
          <p:nvPr/>
        </p:nvSpPr>
        <p:spPr>
          <a:xfrm>
            <a:off x="5205485" y="109778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Base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AFCD7E-B28E-7D47-97AD-6351A43EE6B1}"/>
              </a:ext>
            </a:extLst>
          </p:cNvPr>
          <p:cNvSpPr txBox="1"/>
          <p:nvPr/>
        </p:nvSpPr>
        <p:spPr>
          <a:xfrm>
            <a:off x="6084332" y="110445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031937-526A-A84C-9675-5ECC3FF135DC}"/>
              </a:ext>
            </a:extLst>
          </p:cNvPr>
          <p:cNvSpPr txBox="1"/>
          <p:nvPr/>
        </p:nvSpPr>
        <p:spPr>
          <a:xfrm>
            <a:off x="5273947" y="787081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Bound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C2688-B19D-6647-9D76-08915DAD737A}"/>
              </a:ext>
            </a:extLst>
          </p:cNvPr>
          <p:cNvSpPr txBox="1"/>
          <p:nvPr/>
        </p:nvSpPr>
        <p:spPr>
          <a:xfrm>
            <a:off x="5114106" y="3901553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No MPX exception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42575-B891-0E4F-ADA6-68BD1796D5A9}"/>
              </a:ext>
            </a:extLst>
          </p:cNvPr>
          <p:cNvSpPr txBox="1"/>
          <p:nvPr/>
        </p:nvSpPr>
        <p:spPr>
          <a:xfrm>
            <a:off x="7299888" y="14456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 of 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CD7EE1-D2BE-0848-AA26-49F9B8440739}"/>
              </a:ext>
            </a:extLst>
          </p:cNvPr>
          <p:cNvSpPr txBox="1"/>
          <p:nvPr/>
        </p:nvSpPr>
        <p:spPr>
          <a:xfrm>
            <a:off x="7295071" y="175817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 of 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D50CC1-1B66-B84C-B960-6FB0D2493D37}"/>
              </a:ext>
            </a:extLst>
          </p:cNvPr>
          <p:cNvSpPr txBox="1"/>
          <p:nvPr/>
        </p:nvSpPr>
        <p:spPr>
          <a:xfrm>
            <a:off x="7304697" y="206595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Bound of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5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0034 0.0459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2099E-6 L -0.00034 0.045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6 L -0.00034 0.0459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17284E-7 L 5E-6 0.1280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03867"/>
            <a:ext cx="8075837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Possible Solutions To Add Temporal Memory Safety</a:t>
            </a:r>
            <a:endParaRPr lang="en-US" sz="21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B74805-F072-7B4C-9920-7BE5A18FFE18}"/>
              </a:ext>
            </a:extLst>
          </p:cNvPr>
          <p:cNvSpPr txBox="1"/>
          <p:nvPr/>
        </p:nvSpPr>
        <p:spPr>
          <a:xfrm>
            <a:off x="792591" y="971505"/>
            <a:ext cx="3482043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DangSan</a:t>
            </a:r>
            <a:r>
              <a:rPr lang="en-US" sz="2000" dirty="0">
                <a:solidFill>
                  <a:schemeClr val="tx1"/>
                </a:solidFill>
              </a:rPr>
              <a:t> [EuroSys’17]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CETS [ISMM’10]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AddressSanitizer</a:t>
            </a:r>
            <a:r>
              <a:rPr lang="en-US" sz="2000" dirty="0">
                <a:solidFill>
                  <a:schemeClr val="tx1"/>
                </a:solidFill>
              </a:rPr>
              <a:t> [ATC’12]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57CDE4-D593-E244-B7EC-1A4E597DE8AC}"/>
              </a:ext>
            </a:extLst>
          </p:cNvPr>
          <p:cNvSpPr txBox="1"/>
          <p:nvPr/>
        </p:nvSpPr>
        <p:spPr>
          <a:xfrm>
            <a:off x="792591" y="2992669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BOGO (this work)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F9517E-DFDA-FE42-A66E-A7D8429FEC21}"/>
              </a:ext>
            </a:extLst>
          </p:cNvPr>
          <p:cNvSpPr txBox="1"/>
          <p:nvPr/>
        </p:nvSpPr>
        <p:spPr>
          <a:xfrm>
            <a:off x="5011834" y="2985252"/>
            <a:ext cx="336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Reuse bounds metadata</a:t>
            </a:r>
          </a:p>
          <a:p>
            <a:r>
              <a:rPr lang="en-US" sz="2000" dirty="0">
                <a:solidFill>
                  <a:srgbClr val="00B050"/>
                </a:solidFill>
              </a:rPr>
              <a:t>Memory efficient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FF8483-B663-474D-8EA1-C690EE4DCED1}"/>
              </a:ext>
            </a:extLst>
          </p:cNvPr>
          <p:cNvGrpSpPr/>
          <p:nvPr/>
        </p:nvGrpSpPr>
        <p:grpSpPr>
          <a:xfrm>
            <a:off x="4448070" y="1198879"/>
            <a:ext cx="4024388" cy="1016175"/>
            <a:chOff x="2970256" y="2858133"/>
            <a:chExt cx="4024388" cy="1016175"/>
          </a:xfrm>
        </p:grpSpPr>
        <p:sp>
          <p:nvSpPr>
            <p:cNvPr id="67" name="Left Brace 66">
              <a:extLst>
                <a:ext uri="{FF2B5EF4-FFF2-40B4-BE49-F238E27FC236}">
                  <a16:creationId xmlns:a16="http://schemas.microsoft.com/office/drawing/2014/main" id="{4F1742CC-CB9C-DB44-B7BA-09F91F94313F}"/>
                </a:ext>
              </a:extLst>
            </p:cNvPr>
            <p:cNvSpPr/>
            <p:nvPr/>
          </p:nvSpPr>
          <p:spPr>
            <a:xfrm rot="10800000">
              <a:off x="2970256" y="2858133"/>
              <a:ext cx="282294" cy="1016175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ACD3C2-020E-D94D-8640-3B28C10B4A3A}"/>
                </a:ext>
              </a:extLst>
            </p:cNvPr>
            <p:cNvSpPr txBox="1"/>
            <p:nvPr/>
          </p:nvSpPr>
          <p:spPr>
            <a:xfrm>
              <a:off x="3252550" y="2963215"/>
              <a:ext cx="37420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0000"/>
                  </a:solidFill>
                </a:rPr>
                <a:t>Maintain separate metadata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FF0000"/>
                  </a:solidFill>
                </a:rPr>
                <a:t>Memory Overhead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39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87BA-0E02-0F49-AD8B-7BAB293BF7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23AE715D-EE1D-C946-97B1-27B9D211B762}"/>
              </a:ext>
            </a:extLst>
          </p:cNvPr>
          <p:cNvSpPr txBox="1"/>
          <p:nvPr/>
        </p:nvSpPr>
        <p:spPr>
          <a:xfrm>
            <a:off x="618846" y="294902"/>
            <a:ext cx="6976581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b="1" dirty="0"/>
              <a:t>BOGO Overview</a:t>
            </a:r>
            <a:endParaRPr lang="en-US" sz="21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2729F2-A791-9F44-91C9-BD49391E8629}"/>
              </a:ext>
            </a:extLst>
          </p:cNvPr>
          <p:cNvSpPr txBox="1">
            <a:spLocks/>
          </p:cNvSpPr>
          <p:nvPr/>
        </p:nvSpPr>
        <p:spPr>
          <a:xfrm>
            <a:off x="618846" y="890752"/>
            <a:ext cx="7853612" cy="34955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432FF"/>
                </a:solidFill>
              </a:rPr>
              <a:t>Goal</a:t>
            </a:r>
            <a:r>
              <a:rPr lang="en-US" sz="1800" dirty="0">
                <a:solidFill>
                  <a:srgbClr val="0432FF"/>
                </a:solidFill>
              </a:rPr>
              <a:t>: Repurpose MPX </a:t>
            </a:r>
            <a:r>
              <a:rPr lang="en-US" sz="1800" dirty="0"/>
              <a:t>to detect temporal memory safety violations, providing both temporal and spatial memory safety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Observation</a:t>
            </a:r>
            <a:r>
              <a:rPr lang="en-US" sz="1800" dirty="0"/>
              <a:t>: On free, we can identify dangling pointers by scanning MPX Bound Tables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How</a:t>
            </a:r>
            <a:r>
              <a:rPr lang="en-US" sz="1800" dirty="0"/>
              <a:t>: We </a:t>
            </a:r>
            <a:r>
              <a:rPr lang="en-US" sz="1800" dirty="0">
                <a:solidFill>
                  <a:srgbClr val="FF0000"/>
                </a:solidFill>
              </a:rPr>
              <a:t>invalidate bounds of dangling pointers</a:t>
            </a:r>
            <a:r>
              <a:rPr lang="en-US" sz="1800" dirty="0"/>
              <a:t>, and detect temporal memory safety violations as spatial memory safety violations</a:t>
            </a:r>
          </a:p>
        </p:txBody>
      </p:sp>
    </p:spTree>
    <p:extLst>
      <p:ext uri="{BB962C8B-B14F-4D97-AF65-F5344CB8AC3E}">
        <p14:creationId xmlns:p14="http://schemas.microsoft.com/office/powerpoint/2010/main" val="315208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280E8679-5A2E-0A44-AD45-941BB3FAEF44}"/>
              </a:ext>
            </a:extLst>
          </p:cNvPr>
          <p:cNvGrpSpPr/>
          <p:nvPr/>
        </p:nvGrpSpPr>
        <p:grpSpPr>
          <a:xfrm>
            <a:off x="4768888" y="1420183"/>
            <a:ext cx="1866698" cy="946354"/>
            <a:chOff x="5212906" y="2008109"/>
            <a:chExt cx="1866698" cy="946354"/>
          </a:xfrm>
          <a:solidFill>
            <a:schemeClr val="bg1"/>
          </a:solidFill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85D97F7-EE91-2245-9C5A-748BA3FFDF25}"/>
                </a:ext>
              </a:extLst>
            </p:cNvPr>
            <p:cNvGrpSpPr/>
            <p:nvPr/>
          </p:nvGrpSpPr>
          <p:grpSpPr>
            <a:xfrm>
              <a:off x="5212906" y="2329012"/>
              <a:ext cx="1866698" cy="304548"/>
              <a:chOff x="5861898" y="1237381"/>
              <a:chExt cx="1866698" cy="304548"/>
            </a:xfrm>
            <a:grpFill/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0953C50-BC22-234B-AECA-DD0EB0C09996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ADD090D-A7ED-5D4A-B43D-A0B7D9931C40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a+10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8266CE7-9BA1-AA4C-BC14-6355D0020737}"/>
                </a:ext>
              </a:extLst>
            </p:cNvPr>
            <p:cNvGrpSpPr/>
            <p:nvPr/>
          </p:nvGrpSpPr>
          <p:grpSpPr>
            <a:xfrm>
              <a:off x="5233226" y="2008109"/>
              <a:ext cx="1846378" cy="304548"/>
              <a:chOff x="5882218" y="1237381"/>
              <a:chExt cx="1846378" cy="304548"/>
            </a:xfrm>
            <a:grpFill/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EC81BDE-4B51-E44F-B932-F244A202334A}"/>
                  </a:ext>
                </a:extLst>
              </p:cNvPr>
              <p:cNvSpPr/>
              <p:nvPr/>
            </p:nvSpPr>
            <p:spPr>
              <a:xfrm>
                <a:off x="588221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6A9A70B-DA5C-AE4E-A54A-643EF80A5283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a+10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86063A8-0D2E-0A4E-9CB3-3002430F2848}"/>
                </a:ext>
              </a:extLst>
            </p:cNvPr>
            <p:cNvGrpSpPr/>
            <p:nvPr/>
          </p:nvGrpSpPr>
          <p:grpSpPr>
            <a:xfrm>
              <a:off x="5212906" y="2649915"/>
              <a:ext cx="1866698" cy="304548"/>
              <a:chOff x="5861898" y="1237381"/>
              <a:chExt cx="1866698" cy="304548"/>
            </a:xfrm>
            <a:grpFill/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08A9CF9-2915-A449-8C34-EA3D3E22884C}"/>
                  </a:ext>
                </a:extLst>
              </p:cNvPr>
              <p:cNvSpPr/>
              <p:nvPr/>
            </p:nvSpPr>
            <p:spPr>
              <a:xfrm>
                <a:off x="5861898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03C47AF8-8934-D347-934F-BA762DEC2900}"/>
                  </a:ext>
                </a:extLst>
              </p:cNvPr>
              <p:cNvSpPr/>
              <p:nvPr/>
            </p:nvSpPr>
            <p:spPr>
              <a:xfrm>
                <a:off x="6795247" y="1237381"/>
                <a:ext cx="933349" cy="3045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b+10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03E522-9EDE-4044-B990-0F6010DE663D}"/>
              </a:ext>
            </a:extLst>
          </p:cNvPr>
          <p:cNvGrpSpPr/>
          <p:nvPr/>
        </p:nvGrpSpPr>
        <p:grpSpPr>
          <a:xfrm>
            <a:off x="4761986" y="2061554"/>
            <a:ext cx="1866698" cy="304548"/>
            <a:chOff x="5861898" y="1237381"/>
            <a:chExt cx="1866698" cy="304548"/>
          </a:xfrm>
          <a:solidFill>
            <a:srgbClr val="FFC000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27184B-75CB-814D-90D7-28183E6C7EB8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B0F22D0-3F1D-DC44-B879-624889887536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b+10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73CBAA-40EA-034C-98C2-674BC88A5285}"/>
              </a:ext>
            </a:extLst>
          </p:cNvPr>
          <p:cNvGrpSpPr/>
          <p:nvPr/>
        </p:nvGrpSpPr>
        <p:grpSpPr>
          <a:xfrm>
            <a:off x="4761986" y="1751891"/>
            <a:ext cx="1866698" cy="304548"/>
            <a:chOff x="5861898" y="1237381"/>
            <a:chExt cx="1866698" cy="304548"/>
          </a:xfrm>
          <a:solidFill>
            <a:srgbClr val="C00000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DB97165-ABA5-BE4C-AD01-CC53C1622587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INV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ED82C1F-9235-9E4C-9852-4A165D20BE69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INV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F15019B-5EE9-E94D-A6DF-650EBB53B740}"/>
              </a:ext>
            </a:extLst>
          </p:cNvPr>
          <p:cNvSpPr txBox="1"/>
          <p:nvPr/>
        </p:nvSpPr>
        <p:spPr>
          <a:xfrm>
            <a:off x="7562033" y="1189904"/>
            <a:ext cx="1426318" cy="1477328"/>
          </a:xfrm>
          <a:prstGeom prst="rect">
            <a:avLst/>
          </a:prstGeom>
          <a:solidFill>
            <a:srgbClr val="0096FF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Reuse</a:t>
            </a:r>
          </a:p>
          <a:p>
            <a:r>
              <a:rPr lang="en-US" sz="1800" dirty="0">
                <a:solidFill>
                  <a:schemeClr val="tx1"/>
                </a:solidFill>
              </a:rPr>
              <a:t>Existing </a:t>
            </a:r>
          </a:p>
          <a:p>
            <a:r>
              <a:rPr lang="en-US" sz="1800" dirty="0">
                <a:solidFill>
                  <a:schemeClr val="tx1"/>
                </a:solidFill>
              </a:rPr>
              <a:t>Up-to-date</a:t>
            </a:r>
          </a:p>
          <a:p>
            <a:r>
              <a:rPr lang="en-US" sz="1800" dirty="0">
                <a:solidFill>
                  <a:schemeClr val="tx1"/>
                </a:solidFill>
              </a:rPr>
              <a:t>MPX Bound </a:t>
            </a:r>
          </a:p>
          <a:p>
            <a:r>
              <a:rPr lang="en-US" sz="18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21CF92-ED9A-0B4A-B60E-3FAA573F32BD}"/>
              </a:ext>
            </a:extLst>
          </p:cNvPr>
          <p:cNvSpPr txBox="1"/>
          <p:nvPr/>
        </p:nvSpPr>
        <p:spPr>
          <a:xfrm>
            <a:off x="286060" y="2183202"/>
            <a:ext cx="1054568" cy="1569660"/>
          </a:xfrm>
          <a:prstGeom prst="rect">
            <a:avLst/>
          </a:prstGeom>
          <a:solidFill>
            <a:srgbClr val="0096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Reuse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Existing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Spatial</a:t>
            </a:r>
          </a:p>
          <a:p>
            <a:r>
              <a:rPr lang="en-US" sz="1600" dirty="0">
                <a:solidFill>
                  <a:schemeClr val="tx1"/>
                </a:solidFill>
              </a:rPr>
              <a:t>Memory</a:t>
            </a:r>
          </a:p>
          <a:p>
            <a:r>
              <a:rPr lang="en-US" sz="1600" dirty="0">
                <a:solidFill>
                  <a:schemeClr val="tx1"/>
                </a:solidFill>
              </a:rPr>
              <a:t>Safety</a:t>
            </a:r>
          </a:p>
          <a:p>
            <a:r>
              <a:rPr lang="en-US" sz="16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3" name="Google Shape;69;p15">
            <a:extLst>
              <a:ext uri="{FF2B5EF4-FFF2-40B4-BE49-F238E27FC236}">
                <a16:creationId xmlns:a16="http://schemas.microsoft.com/office/drawing/2014/main" id="{D584EEC5-693A-4847-8996-90F0E9D9A64B}"/>
              </a:ext>
            </a:extLst>
          </p:cNvPr>
          <p:cNvSpPr txBox="1"/>
          <p:nvPr/>
        </p:nvSpPr>
        <p:spPr>
          <a:xfrm>
            <a:off x="618846" y="313712"/>
            <a:ext cx="7752994" cy="425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/>
              <a:t>BOGO Detects Temporal Memory Safety Violations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D547-7205-B24E-B0F3-22DBF7FCD7C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56F15D-DB6D-C74B-99E0-A4D9E52A3E84}"/>
              </a:ext>
            </a:extLst>
          </p:cNvPr>
          <p:cNvSpPr txBox="1"/>
          <p:nvPr/>
        </p:nvSpPr>
        <p:spPr>
          <a:xfrm>
            <a:off x="1552890" y="1453105"/>
            <a:ext cx="2383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char* a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dirty="0"/>
              <a:t>char* c = a;</a:t>
            </a:r>
          </a:p>
          <a:p>
            <a:r>
              <a:rPr lang="en-US" sz="1800" dirty="0"/>
              <a:t>char* b = </a:t>
            </a:r>
            <a:r>
              <a:rPr lang="en-US" sz="1800" b="1" dirty="0"/>
              <a:t>malloc</a:t>
            </a:r>
            <a:r>
              <a:rPr lang="en-US" sz="1800" dirty="0"/>
              <a:t>(10);</a:t>
            </a:r>
          </a:p>
          <a:p>
            <a:r>
              <a:rPr lang="en-US" sz="1800" b="1" dirty="0"/>
              <a:t>free</a:t>
            </a:r>
            <a:r>
              <a:rPr lang="en-US" sz="1800" dirty="0"/>
              <a:t>(a);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C331EA-BB09-D14F-B544-C1F6BD189DD8}"/>
              </a:ext>
            </a:extLst>
          </p:cNvPr>
          <p:cNvGrpSpPr/>
          <p:nvPr/>
        </p:nvGrpSpPr>
        <p:grpSpPr>
          <a:xfrm>
            <a:off x="4761986" y="1417583"/>
            <a:ext cx="1866698" cy="304548"/>
            <a:chOff x="5861898" y="1237381"/>
            <a:chExt cx="1866698" cy="304548"/>
          </a:xfrm>
          <a:solidFill>
            <a:srgbClr val="FFC10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DCAFD46-26CB-7344-A9C9-7C05D462A340}"/>
                </a:ext>
              </a:extLst>
            </p:cNvPr>
            <p:cNvSpPr/>
            <p:nvPr/>
          </p:nvSpPr>
          <p:spPr>
            <a:xfrm>
              <a:off x="5861898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INV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7B4FB00-232E-FC44-875D-014E1D63D79A}"/>
                </a:ext>
              </a:extLst>
            </p:cNvPr>
            <p:cNvSpPr/>
            <p:nvPr/>
          </p:nvSpPr>
          <p:spPr>
            <a:xfrm>
              <a:off x="6795247" y="1237381"/>
              <a:ext cx="933349" cy="3045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INV</a:t>
              </a:r>
            </a:p>
          </p:txBody>
        </p:sp>
      </p:grpSp>
      <p:cxnSp>
        <p:nvCxnSpPr>
          <p:cNvPr id="62" name="Elbow Connector 61">
            <a:extLst>
              <a:ext uri="{FF2B5EF4-FFF2-40B4-BE49-F238E27FC236}">
                <a16:creationId xmlns:a16="http://schemas.microsoft.com/office/drawing/2014/main" id="{2A9A8458-A917-2641-993D-C1FAEE70443F}"/>
              </a:ext>
            </a:extLst>
          </p:cNvPr>
          <p:cNvCxnSpPr>
            <a:cxnSpLocks/>
            <a:stCxn id="49" idx="3"/>
            <a:endCxn id="68" idx="3"/>
          </p:cNvCxnSpPr>
          <p:nvPr/>
        </p:nvCxnSpPr>
        <p:spPr>
          <a:xfrm flipH="1">
            <a:off x="3830602" y="1569857"/>
            <a:ext cx="2798082" cy="1492298"/>
          </a:xfrm>
          <a:prstGeom prst="bentConnector3">
            <a:avLst>
              <a:gd name="adj1" fmla="val -81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07C8749-78F6-4045-BAA8-F17B070E9724}"/>
              </a:ext>
            </a:extLst>
          </p:cNvPr>
          <p:cNvSpPr txBox="1"/>
          <p:nvPr/>
        </p:nvSpPr>
        <p:spPr>
          <a:xfrm>
            <a:off x="1552890" y="338353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a[0] = ‘x’;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C708738-150A-EF4A-A1F1-DDB369070C65}"/>
              </a:ext>
            </a:extLst>
          </p:cNvPr>
          <p:cNvSpPr txBox="1"/>
          <p:nvPr/>
        </p:nvSpPr>
        <p:spPr>
          <a:xfrm>
            <a:off x="1619740" y="2877489"/>
            <a:ext cx="2210862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/>
              <a:t>Check bound for 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9D7845-86AA-9F45-8AE3-4010DC3D512E}"/>
              </a:ext>
            </a:extLst>
          </p:cNvPr>
          <p:cNvSpPr txBox="1"/>
          <p:nvPr/>
        </p:nvSpPr>
        <p:spPr>
          <a:xfrm>
            <a:off x="3630948" y="3925668"/>
            <a:ext cx="214674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Instrumented Code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AC822B7-511A-0140-BBA1-591D9597E7B7}"/>
              </a:ext>
            </a:extLst>
          </p:cNvPr>
          <p:cNvSpPr/>
          <p:nvPr/>
        </p:nvSpPr>
        <p:spPr>
          <a:xfrm>
            <a:off x="1375484" y="2816790"/>
            <a:ext cx="238680" cy="50888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21FFAA6-2274-0D43-9C7F-AB76A73C340E}"/>
              </a:ext>
            </a:extLst>
          </p:cNvPr>
          <p:cNvSpPr/>
          <p:nvPr/>
        </p:nvSpPr>
        <p:spPr>
          <a:xfrm>
            <a:off x="7312085" y="1453104"/>
            <a:ext cx="279132" cy="91769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7DA095-486C-1141-AFF7-CCF02AFAC8F1}"/>
              </a:ext>
            </a:extLst>
          </p:cNvPr>
          <p:cNvSpPr/>
          <p:nvPr/>
        </p:nvSpPr>
        <p:spPr>
          <a:xfrm>
            <a:off x="7327063" y="3342268"/>
            <a:ext cx="1806876" cy="304548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Unmodified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35DC9AB-07C7-A64B-B543-FB3E60B5176B}"/>
              </a:ext>
            </a:extLst>
          </p:cNvPr>
          <p:cNvSpPr/>
          <p:nvPr/>
        </p:nvSpPr>
        <p:spPr>
          <a:xfrm>
            <a:off x="7327063" y="3663171"/>
            <a:ext cx="1806876" cy="30454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Invalidated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1C7D0A77-809C-674B-AC6F-1D7125563C19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2419664" y="1569857"/>
            <a:ext cx="2342322" cy="882370"/>
          </a:xfrm>
          <a:prstGeom prst="curvedConnector3">
            <a:avLst>
              <a:gd name="adj1" fmla="val 7645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682AB6BC-11A3-CE42-8287-F50D72D29ECB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433468" y="1904165"/>
            <a:ext cx="2328518" cy="543739"/>
          </a:xfrm>
          <a:prstGeom prst="curvedConnector3">
            <a:avLst>
              <a:gd name="adj1" fmla="val 80543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6FF198EA-B2B7-9D4D-B769-BA11E91CB02E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2433468" y="2213828"/>
            <a:ext cx="2328518" cy="231301"/>
          </a:xfrm>
          <a:prstGeom prst="curvedConnector3">
            <a:avLst>
              <a:gd name="adj1" fmla="val 8228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C72C7A-82A7-C743-89CD-BCEB1D7CA05F}"/>
              </a:ext>
            </a:extLst>
          </p:cNvPr>
          <p:cNvGrpSpPr/>
          <p:nvPr/>
        </p:nvGrpSpPr>
        <p:grpSpPr>
          <a:xfrm>
            <a:off x="4944481" y="924736"/>
            <a:ext cx="1581283" cy="563271"/>
            <a:chOff x="5378413" y="885484"/>
            <a:chExt cx="1581283" cy="5632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871BB0-CA75-1D44-A926-99C8D2A9F5BD}"/>
                </a:ext>
              </a:extLst>
            </p:cNvPr>
            <p:cNvSpPr txBox="1"/>
            <p:nvPr/>
          </p:nvSpPr>
          <p:spPr>
            <a:xfrm>
              <a:off x="5378413" y="1134312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B615433-8DE4-9E4A-A764-39524CB4A479}"/>
                </a:ext>
              </a:extLst>
            </p:cNvPr>
            <p:cNvSpPr txBox="1"/>
            <p:nvPr/>
          </p:nvSpPr>
          <p:spPr>
            <a:xfrm>
              <a:off x="6257260" y="1140978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B0A9A8-CBE2-254F-A7E2-369A26D9FAC0}"/>
                </a:ext>
              </a:extLst>
            </p:cNvPr>
            <p:cNvSpPr txBox="1"/>
            <p:nvPr/>
          </p:nvSpPr>
          <p:spPr>
            <a:xfrm>
              <a:off x="5542120" y="885484"/>
              <a:ext cx="11993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Bound Table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1E911C-1984-8146-91D3-B49686C9B518}"/>
              </a:ext>
            </a:extLst>
          </p:cNvPr>
          <p:cNvSpPr txBox="1"/>
          <p:nvPr/>
        </p:nvSpPr>
        <p:spPr>
          <a:xfrm>
            <a:off x="5222007" y="317890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MPX Exception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8F7DB9-3100-D34D-9123-881146C84E81}"/>
              </a:ext>
            </a:extLst>
          </p:cNvPr>
          <p:cNvSpPr txBox="1"/>
          <p:nvPr/>
        </p:nvSpPr>
        <p:spPr>
          <a:xfrm>
            <a:off x="6812346" y="141201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&amp;a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4E3D27-A4F9-5943-884D-7333B3DF1B07}"/>
              </a:ext>
            </a:extLst>
          </p:cNvPr>
          <p:cNvSpPr txBox="1"/>
          <p:nvPr/>
        </p:nvSpPr>
        <p:spPr>
          <a:xfrm>
            <a:off x="6842368" y="1737857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&amp;c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F83C8C-AEC3-7645-A66E-181053981D9C}"/>
              </a:ext>
            </a:extLst>
          </p:cNvPr>
          <p:cNvSpPr txBox="1"/>
          <p:nvPr/>
        </p:nvSpPr>
        <p:spPr>
          <a:xfrm>
            <a:off x="6828551" y="205620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&amp;b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1"/>
    </mc:Choice>
    <mc:Fallback xmlns="">
      <p:transition spd="slow" advTm="22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2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.1|3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4314</TotalTime>
  <Words>4209</Words>
  <Application>Microsoft Macintosh PowerPoint</Application>
  <PresentationFormat>On-screen Show (16:9)</PresentationFormat>
  <Paragraphs>790</Paragraphs>
  <Slides>36</Slides>
  <Notes>29</Notes>
  <HiddenSlides>16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1315</cp:revision>
  <dcterms:modified xsi:type="dcterms:W3CDTF">2019-04-16T19:00:24Z</dcterms:modified>
</cp:coreProperties>
</file>