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9"/>
  </p:notesMasterIdLst>
  <p:handoutMasterIdLst>
    <p:handoutMasterId r:id="rId40"/>
  </p:handoutMasterIdLst>
  <p:sldIdLst>
    <p:sldId id="830" r:id="rId2"/>
    <p:sldId id="831" r:id="rId3"/>
    <p:sldId id="832" r:id="rId4"/>
    <p:sldId id="885" r:id="rId5"/>
    <p:sldId id="934" r:id="rId6"/>
    <p:sldId id="919" r:id="rId7"/>
    <p:sldId id="915" r:id="rId8"/>
    <p:sldId id="836" r:id="rId9"/>
    <p:sldId id="943" r:id="rId10"/>
    <p:sldId id="926" r:id="rId11"/>
    <p:sldId id="912" r:id="rId12"/>
    <p:sldId id="920" r:id="rId13"/>
    <p:sldId id="939" r:id="rId14"/>
    <p:sldId id="940" r:id="rId15"/>
    <p:sldId id="925" r:id="rId16"/>
    <p:sldId id="853" r:id="rId17"/>
    <p:sldId id="857" r:id="rId18"/>
    <p:sldId id="860" r:id="rId19"/>
    <p:sldId id="895" r:id="rId20"/>
    <p:sldId id="862" r:id="rId21"/>
    <p:sldId id="864" r:id="rId22"/>
    <p:sldId id="894" r:id="rId23"/>
    <p:sldId id="897" r:id="rId24"/>
    <p:sldId id="906" r:id="rId25"/>
    <p:sldId id="899" r:id="rId26"/>
    <p:sldId id="904" r:id="rId27"/>
    <p:sldId id="905" r:id="rId28"/>
    <p:sldId id="923" r:id="rId29"/>
    <p:sldId id="924" r:id="rId30"/>
    <p:sldId id="929" r:id="rId31"/>
    <p:sldId id="930" r:id="rId32"/>
    <p:sldId id="931" r:id="rId33"/>
    <p:sldId id="932" r:id="rId34"/>
    <p:sldId id="944" r:id="rId35"/>
    <p:sldId id="935" r:id="rId36"/>
    <p:sldId id="941" r:id="rId37"/>
    <p:sldId id="942" r:id="rId38"/>
  </p:sldIdLst>
  <p:sldSz cx="9144000" cy="6858000" type="screen4x3"/>
  <p:notesSz cx="6794500" cy="9931400"/>
  <p:defaultTextStyle>
    <a:defPPr>
      <a:defRPr lang="en-US"/>
    </a:defPPr>
    <a:lvl1pPr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1pPr>
    <a:lvl2pPr marL="4572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2pPr>
    <a:lvl3pPr marL="9144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3pPr>
    <a:lvl4pPr marL="13716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4pPr>
    <a:lvl5pPr marL="18288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5pPr>
    <a:lvl6pPr marL="2286000" algn="l" defTabSz="914400" rtl="0" eaLnBrk="1" latinLnBrk="1" hangingPunct="1">
      <a:defRPr sz="1600" kern="1200">
        <a:solidFill>
          <a:schemeClr val="tx1"/>
        </a:solidFill>
        <a:latin typeface="Arial" pitchFamily="34" charset="0"/>
        <a:ea typeface="+mn-ea"/>
        <a:cs typeface="Arial" pitchFamily="34" charset="0"/>
      </a:defRPr>
    </a:lvl6pPr>
    <a:lvl7pPr marL="2743200" algn="l" defTabSz="914400" rtl="0" eaLnBrk="1" latinLnBrk="1" hangingPunct="1">
      <a:defRPr sz="1600" kern="1200">
        <a:solidFill>
          <a:schemeClr val="tx1"/>
        </a:solidFill>
        <a:latin typeface="Arial" pitchFamily="34" charset="0"/>
        <a:ea typeface="+mn-ea"/>
        <a:cs typeface="Arial" pitchFamily="34" charset="0"/>
      </a:defRPr>
    </a:lvl7pPr>
    <a:lvl8pPr marL="3200400" algn="l" defTabSz="914400" rtl="0" eaLnBrk="1" latinLnBrk="1" hangingPunct="1">
      <a:defRPr sz="1600" kern="1200">
        <a:solidFill>
          <a:schemeClr val="tx1"/>
        </a:solidFill>
        <a:latin typeface="Arial" pitchFamily="34" charset="0"/>
        <a:ea typeface="+mn-ea"/>
        <a:cs typeface="Arial" pitchFamily="34" charset="0"/>
      </a:defRPr>
    </a:lvl8pPr>
    <a:lvl9pPr marL="3657600" algn="l" defTabSz="914400" rtl="0" eaLnBrk="1" latinLnBrk="1" hangingPunct="1">
      <a:defRPr sz="16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781">
          <p15:clr>
            <a:srgbClr val="A4A3A4"/>
          </p15:clr>
        </p15:guide>
        <p15:guide id="2" pos="2879">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2728"/>
    <a:srgbClr val="EAEEF4"/>
    <a:srgbClr val="92D050"/>
    <a:srgbClr val="2C2BFA"/>
    <a:srgbClr val="B9CDE5"/>
    <a:srgbClr val="F9CC65"/>
    <a:srgbClr val="FFCC66"/>
    <a:srgbClr val="5A9BD5"/>
    <a:srgbClr val="F7C028"/>
    <a:srgbClr val="F7C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보통 스타일 3 - 강조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85" autoAdjust="0"/>
    <p:restoredTop sz="75694" autoAdjust="0"/>
  </p:normalViewPr>
  <p:slideViewPr>
    <p:cSldViewPr snapToGrid="0">
      <p:cViewPr>
        <p:scale>
          <a:sx n="80" d="100"/>
          <a:sy n="80" d="100"/>
        </p:scale>
        <p:origin x="2376" y="480"/>
      </p:cViewPr>
      <p:guideLst>
        <p:guide orient="horz" pos="781"/>
        <p:guide pos="2879"/>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2" d="100"/>
          <a:sy n="62" d="100"/>
        </p:scale>
        <p:origin x="-2611" y="-106"/>
      </p:cViewPr>
      <p:guideLst>
        <p:guide orient="horz" pos="3127"/>
        <p:guide pos="2139"/>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lzto/Documents/my_paper/asplos-2017/asplos17-prorace/data/prorace.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Users/lzto/Documents/my_paper/asplos-2017/asplos17-prorace/data/prorace.xlsx" TargetMode="External"/><Relationship Id="rId4" Type="http://schemas.openxmlformats.org/officeDocument/2006/relationships/chartUserShapes" Target="../drawings/drawing1.xml"/><Relationship Id="rId1" Type="http://schemas.microsoft.com/office/2011/relationships/chartStyle" Target="style2.xml"/><Relationship Id="rId2"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Workbook2"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lzto/Documents/my_paper/asplos-2017/asplos17-prorace/data/prorace.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Users/lzto/Documents/my_paper/asplos-2017/asplos17-prorace/data/prorace.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Users/lzto/Documents/my_paper/asplos-2017/asplos17-prorace/data/prorac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493545592884427"/>
          <c:y val="0.133154424238371"/>
          <c:w val="0.937721387411388"/>
          <c:h val="0.574108611153018"/>
        </c:manualLayout>
      </c:layout>
      <c:barChart>
        <c:barDir val="col"/>
        <c:grouping val="clustered"/>
        <c:varyColors val="0"/>
        <c:ser>
          <c:idx val="0"/>
          <c:order val="0"/>
          <c:tx>
            <c:strRef>
              <c:f>Sheet1!$B$2</c:f>
              <c:strCache>
                <c:ptCount val="1"/>
                <c:pt idx="0">
                  <c:v>10</c:v>
                </c:pt>
              </c:strCache>
            </c:strRef>
          </c:tx>
          <c:spPr>
            <a:solidFill>
              <a:schemeClr val="accent1"/>
            </a:solidFill>
            <a:ln>
              <a:noFill/>
            </a:ln>
            <a:effectLst/>
          </c:spPr>
          <c:invertIfNegative val="0"/>
          <c:cat>
            <c:strRef>
              <c:f>Sheet1!$A$3:$A$16</c:f>
              <c:strCache>
                <c:ptCount val="14"/>
                <c:pt idx="0">
                  <c:v>blackscholes</c:v>
                </c:pt>
                <c:pt idx="1">
                  <c:v>bodytrack</c:v>
                </c:pt>
                <c:pt idx="2">
                  <c:v>facesim</c:v>
                </c:pt>
                <c:pt idx="3">
                  <c:v>ferret</c:v>
                </c:pt>
                <c:pt idx="4">
                  <c:v>fluidanimate</c:v>
                </c:pt>
                <c:pt idx="5">
                  <c:v>freqmine</c:v>
                </c:pt>
                <c:pt idx="6">
                  <c:v>raytrace</c:v>
                </c:pt>
                <c:pt idx="7">
                  <c:v>swaptions</c:v>
                </c:pt>
                <c:pt idx="8">
                  <c:v>vips</c:v>
                </c:pt>
                <c:pt idx="9">
                  <c:v>x264</c:v>
                </c:pt>
                <c:pt idx="10">
                  <c:v>canneal</c:v>
                </c:pt>
                <c:pt idx="11">
                  <c:v>dedup</c:v>
                </c:pt>
                <c:pt idx="12">
                  <c:v>streamcluster</c:v>
                </c:pt>
                <c:pt idx="13">
                  <c:v>GEOMEAN</c:v>
                </c:pt>
              </c:strCache>
            </c:strRef>
          </c:cat>
          <c:val>
            <c:numRef>
              <c:f>Sheet1!$B$3:$B$16</c:f>
              <c:numCache>
                <c:formatCode>General</c:formatCode>
                <c:ptCount val="14"/>
                <c:pt idx="0">
                  <c:v>19.869</c:v>
                </c:pt>
                <c:pt idx="1">
                  <c:v>7.761999999999999</c:v>
                </c:pt>
                <c:pt idx="2">
                  <c:v>16.1</c:v>
                </c:pt>
                <c:pt idx="3">
                  <c:v>3.258</c:v>
                </c:pt>
                <c:pt idx="4">
                  <c:v>25.14099999999999</c:v>
                </c:pt>
                <c:pt idx="5">
                  <c:v>6.536</c:v>
                </c:pt>
                <c:pt idx="6">
                  <c:v>24.695</c:v>
                </c:pt>
                <c:pt idx="7">
                  <c:v>7.587</c:v>
                </c:pt>
                <c:pt idx="8">
                  <c:v>4.892999999999986</c:v>
                </c:pt>
                <c:pt idx="9">
                  <c:v>15.969</c:v>
                </c:pt>
                <c:pt idx="10">
                  <c:v>1.925999999999999</c:v>
                </c:pt>
                <c:pt idx="11">
                  <c:v>1.397</c:v>
                </c:pt>
                <c:pt idx="12">
                  <c:v>4.726999999999998</c:v>
                </c:pt>
                <c:pt idx="13">
                  <c:v>7.52</c:v>
                </c:pt>
              </c:numCache>
            </c:numRef>
          </c:val>
          <c:extLst xmlns:c16r2="http://schemas.microsoft.com/office/drawing/2015/06/chart">
            <c:ext xmlns:c16="http://schemas.microsoft.com/office/drawing/2014/chart" uri="{C3380CC4-5D6E-409C-BE32-E72D297353CC}">
              <c16:uniqueId val="{00000000-8EF8-4DC8-88D1-CCA8965CA16E}"/>
            </c:ext>
          </c:extLst>
        </c:ser>
        <c:ser>
          <c:idx val="1"/>
          <c:order val="1"/>
          <c:tx>
            <c:strRef>
              <c:f>Sheet1!$C$2</c:f>
              <c:strCache>
                <c:ptCount val="1"/>
                <c:pt idx="0">
                  <c:v>100</c:v>
                </c:pt>
              </c:strCache>
            </c:strRef>
          </c:tx>
          <c:spPr>
            <a:solidFill>
              <a:schemeClr val="accent2"/>
            </a:solidFill>
            <a:ln>
              <a:noFill/>
            </a:ln>
            <a:effectLst/>
          </c:spPr>
          <c:invertIfNegative val="0"/>
          <c:cat>
            <c:strRef>
              <c:f>Sheet1!$A$3:$A$16</c:f>
              <c:strCache>
                <c:ptCount val="14"/>
                <c:pt idx="0">
                  <c:v>blackscholes</c:v>
                </c:pt>
                <c:pt idx="1">
                  <c:v>bodytrack</c:v>
                </c:pt>
                <c:pt idx="2">
                  <c:v>facesim</c:v>
                </c:pt>
                <c:pt idx="3">
                  <c:v>ferret</c:v>
                </c:pt>
                <c:pt idx="4">
                  <c:v>fluidanimate</c:v>
                </c:pt>
                <c:pt idx="5">
                  <c:v>freqmine</c:v>
                </c:pt>
                <c:pt idx="6">
                  <c:v>raytrace</c:v>
                </c:pt>
                <c:pt idx="7">
                  <c:v>swaptions</c:v>
                </c:pt>
                <c:pt idx="8">
                  <c:v>vips</c:v>
                </c:pt>
                <c:pt idx="9">
                  <c:v>x264</c:v>
                </c:pt>
                <c:pt idx="10">
                  <c:v>canneal</c:v>
                </c:pt>
                <c:pt idx="11">
                  <c:v>dedup</c:v>
                </c:pt>
                <c:pt idx="12">
                  <c:v>streamcluster</c:v>
                </c:pt>
                <c:pt idx="13">
                  <c:v>GEOMEAN</c:v>
                </c:pt>
              </c:strCache>
            </c:strRef>
          </c:cat>
          <c:val>
            <c:numRef>
              <c:f>Sheet1!$C$3:$C$16</c:f>
              <c:numCache>
                <c:formatCode>General</c:formatCode>
                <c:ptCount val="14"/>
                <c:pt idx="0">
                  <c:v>5.477</c:v>
                </c:pt>
                <c:pt idx="1">
                  <c:v>4.662999999999974</c:v>
                </c:pt>
                <c:pt idx="2">
                  <c:v>2.596</c:v>
                </c:pt>
                <c:pt idx="3">
                  <c:v>1.885</c:v>
                </c:pt>
                <c:pt idx="4">
                  <c:v>7.089</c:v>
                </c:pt>
                <c:pt idx="5">
                  <c:v>2.427</c:v>
                </c:pt>
                <c:pt idx="6">
                  <c:v>3.931</c:v>
                </c:pt>
                <c:pt idx="7">
                  <c:v>5.403</c:v>
                </c:pt>
                <c:pt idx="8">
                  <c:v>2.695</c:v>
                </c:pt>
                <c:pt idx="9">
                  <c:v>1.961</c:v>
                </c:pt>
                <c:pt idx="10">
                  <c:v>1.695</c:v>
                </c:pt>
                <c:pt idx="11">
                  <c:v>1.449</c:v>
                </c:pt>
                <c:pt idx="12">
                  <c:v>1.356</c:v>
                </c:pt>
                <c:pt idx="13">
                  <c:v>2.85</c:v>
                </c:pt>
              </c:numCache>
            </c:numRef>
          </c:val>
          <c:extLst xmlns:c16r2="http://schemas.microsoft.com/office/drawing/2015/06/chart">
            <c:ext xmlns:c16="http://schemas.microsoft.com/office/drawing/2014/chart" uri="{C3380CC4-5D6E-409C-BE32-E72D297353CC}">
              <c16:uniqueId val="{00000001-8EF8-4DC8-88D1-CCA8965CA16E}"/>
            </c:ext>
          </c:extLst>
        </c:ser>
        <c:ser>
          <c:idx val="2"/>
          <c:order val="2"/>
          <c:tx>
            <c:strRef>
              <c:f>Sheet1!$D$2</c:f>
              <c:strCache>
                <c:ptCount val="1"/>
                <c:pt idx="0">
                  <c:v>1000</c:v>
                </c:pt>
              </c:strCache>
            </c:strRef>
          </c:tx>
          <c:spPr>
            <a:solidFill>
              <a:schemeClr val="accent3"/>
            </a:solidFill>
            <a:ln>
              <a:noFill/>
            </a:ln>
            <a:effectLst/>
          </c:spPr>
          <c:invertIfNegative val="0"/>
          <c:cat>
            <c:strRef>
              <c:f>Sheet1!$A$3:$A$16</c:f>
              <c:strCache>
                <c:ptCount val="14"/>
                <c:pt idx="0">
                  <c:v>blackscholes</c:v>
                </c:pt>
                <c:pt idx="1">
                  <c:v>bodytrack</c:v>
                </c:pt>
                <c:pt idx="2">
                  <c:v>facesim</c:v>
                </c:pt>
                <c:pt idx="3">
                  <c:v>ferret</c:v>
                </c:pt>
                <c:pt idx="4">
                  <c:v>fluidanimate</c:v>
                </c:pt>
                <c:pt idx="5">
                  <c:v>freqmine</c:v>
                </c:pt>
                <c:pt idx="6">
                  <c:v>raytrace</c:v>
                </c:pt>
                <c:pt idx="7">
                  <c:v>swaptions</c:v>
                </c:pt>
                <c:pt idx="8">
                  <c:v>vips</c:v>
                </c:pt>
                <c:pt idx="9">
                  <c:v>x264</c:v>
                </c:pt>
                <c:pt idx="10">
                  <c:v>canneal</c:v>
                </c:pt>
                <c:pt idx="11">
                  <c:v>dedup</c:v>
                </c:pt>
                <c:pt idx="12">
                  <c:v>streamcluster</c:v>
                </c:pt>
                <c:pt idx="13">
                  <c:v>GEOMEAN</c:v>
                </c:pt>
              </c:strCache>
            </c:strRef>
          </c:cat>
          <c:val>
            <c:numRef>
              <c:f>Sheet1!$D$3:$D$16</c:f>
              <c:numCache>
                <c:formatCode>General</c:formatCode>
                <c:ptCount val="14"/>
                <c:pt idx="0">
                  <c:v>1.477</c:v>
                </c:pt>
                <c:pt idx="1">
                  <c:v>1.091</c:v>
                </c:pt>
                <c:pt idx="2">
                  <c:v>1.242</c:v>
                </c:pt>
                <c:pt idx="3">
                  <c:v>1.272</c:v>
                </c:pt>
                <c:pt idx="4">
                  <c:v>1.917</c:v>
                </c:pt>
                <c:pt idx="5">
                  <c:v>1.238</c:v>
                </c:pt>
                <c:pt idx="6">
                  <c:v>1.277</c:v>
                </c:pt>
                <c:pt idx="7">
                  <c:v>2.081</c:v>
                </c:pt>
                <c:pt idx="8">
                  <c:v>1.243</c:v>
                </c:pt>
                <c:pt idx="9">
                  <c:v>1.364</c:v>
                </c:pt>
                <c:pt idx="10">
                  <c:v>1.065</c:v>
                </c:pt>
                <c:pt idx="11">
                  <c:v>1.052</c:v>
                </c:pt>
                <c:pt idx="12">
                  <c:v>1.098</c:v>
                </c:pt>
                <c:pt idx="13">
                  <c:v>1.31</c:v>
                </c:pt>
              </c:numCache>
            </c:numRef>
          </c:val>
          <c:extLst xmlns:c16r2="http://schemas.microsoft.com/office/drawing/2015/06/chart">
            <c:ext xmlns:c16="http://schemas.microsoft.com/office/drawing/2014/chart" uri="{C3380CC4-5D6E-409C-BE32-E72D297353CC}">
              <c16:uniqueId val="{00000002-8EF8-4DC8-88D1-CCA8965CA16E}"/>
            </c:ext>
          </c:extLst>
        </c:ser>
        <c:ser>
          <c:idx val="3"/>
          <c:order val="3"/>
          <c:tx>
            <c:strRef>
              <c:f>Sheet1!$E$2</c:f>
              <c:strCache>
                <c:ptCount val="1"/>
                <c:pt idx="0">
                  <c:v>10000</c:v>
                </c:pt>
              </c:strCache>
            </c:strRef>
          </c:tx>
          <c:spPr>
            <a:solidFill>
              <a:schemeClr val="accent4"/>
            </a:solidFill>
            <a:ln>
              <a:noFill/>
            </a:ln>
            <a:effectLst/>
          </c:spPr>
          <c:invertIfNegative val="0"/>
          <c:cat>
            <c:strRef>
              <c:f>Sheet1!$A$3:$A$16</c:f>
              <c:strCache>
                <c:ptCount val="14"/>
                <c:pt idx="0">
                  <c:v>blackscholes</c:v>
                </c:pt>
                <c:pt idx="1">
                  <c:v>bodytrack</c:v>
                </c:pt>
                <c:pt idx="2">
                  <c:v>facesim</c:v>
                </c:pt>
                <c:pt idx="3">
                  <c:v>ferret</c:v>
                </c:pt>
                <c:pt idx="4">
                  <c:v>fluidanimate</c:v>
                </c:pt>
                <c:pt idx="5">
                  <c:v>freqmine</c:v>
                </c:pt>
                <c:pt idx="6">
                  <c:v>raytrace</c:v>
                </c:pt>
                <c:pt idx="7">
                  <c:v>swaptions</c:v>
                </c:pt>
                <c:pt idx="8">
                  <c:v>vips</c:v>
                </c:pt>
                <c:pt idx="9">
                  <c:v>x264</c:v>
                </c:pt>
                <c:pt idx="10">
                  <c:v>canneal</c:v>
                </c:pt>
                <c:pt idx="11">
                  <c:v>dedup</c:v>
                </c:pt>
                <c:pt idx="12">
                  <c:v>streamcluster</c:v>
                </c:pt>
                <c:pt idx="13">
                  <c:v>GEOMEAN</c:v>
                </c:pt>
              </c:strCache>
            </c:strRef>
          </c:cat>
          <c:val>
            <c:numRef>
              <c:f>Sheet1!$E$3:$E$16</c:f>
              <c:numCache>
                <c:formatCode>General</c:formatCode>
                <c:ptCount val="14"/>
                <c:pt idx="0">
                  <c:v>1.072</c:v>
                </c:pt>
                <c:pt idx="1">
                  <c:v>1.073</c:v>
                </c:pt>
                <c:pt idx="2">
                  <c:v>1.03</c:v>
                </c:pt>
                <c:pt idx="3">
                  <c:v>1.067</c:v>
                </c:pt>
                <c:pt idx="4">
                  <c:v>1.111</c:v>
                </c:pt>
                <c:pt idx="5">
                  <c:v>1.024</c:v>
                </c:pt>
                <c:pt idx="6">
                  <c:v>1.041</c:v>
                </c:pt>
                <c:pt idx="7">
                  <c:v>1.081</c:v>
                </c:pt>
                <c:pt idx="8">
                  <c:v>1.002</c:v>
                </c:pt>
                <c:pt idx="9">
                  <c:v>1.1</c:v>
                </c:pt>
                <c:pt idx="10">
                  <c:v>1.006</c:v>
                </c:pt>
                <c:pt idx="11">
                  <c:v>1.08</c:v>
                </c:pt>
                <c:pt idx="12">
                  <c:v>1.084</c:v>
                </c:pt>
                <c:pt idx="13">
                  <c:v>1.06</c:v>
                </c:pt>
              </c:numCache>
            </c:numRef>
          </c:val>
          <c:extLst xmlns:c16r2="http://schemas.microsoft.com/office/drawing/2015/06/chart">
            <c:ext xmlns:c16="http://schemas.microsoft.com/office/drawing/2014/chart" uri="{C3380CC4-5D6E-409C-BE32-E72D297353CC}">
              <c16:uniqueId val="{00000003-8EF8-4DC8-88D1-CCA8965CA16E}"/>
            </c:ext>
          </c:extLst>
        </c:ser>
        <c:ser>
          <c:idx val="4"/>
          <c:order val="4"/>
          <c:tx>
            <c:strRef>
              <c:f>Sheet1!$F$2</c:f>
              <c:strCache>
                <c:ptCount val="1"/>
                <c:pt idx="0">
                  <c:v>100000</c:v>
                </c:pt>
              </c:strCache>
            </c:strRef>
          </c:tx>
          <c:spPr>
            <a:solidFill>
              <a:schemeClr val="accent5"/>
            </a:solidFill>
            <a:ln>
              <a:noFill/>
            </a:ln>
            <a:effectLst/>
          </c:spPr>
          <c:invertIfNegative val="0"/>
          <c:cat>
            <c:strRef>
              <c:f>Sheet1!$A$3:$A$16</c:f>
              <c:strCache>
                <c:ptCount val="14"/>
                <c:pt idx="0">
                  <c:v>blackscholes</c:v>
                </c:pt>
                <c:pt idx="1">
                  <c:v>bodytrack</c:v>
                </c:pt>
                <c:pt idx="2">
                  <c:v>facesim</c:v>
                </c:pt>
                <c:pt idx="3">
                  <c:v>ferret</c:v>
                </c:pt>
                <c:pt idx="4">
                  <c:v>fluidanimate</c:v>
                </c:pt>
                <c:pt idx="5">
                  <c:v>freqmine</c:v>
                </c:pt>
                <c:pt idx="6">
                  <c:v>raytrace</c:v>
                </c:pt>
                <c:pt idx="7">
                  <c:v>swaptions</c:v>
                </c:pt>
                <c:pt idx="8">
                  <c:v>vips</c:v>
                </c:pt>
                <c:pt idx="9">
                  <c:v>x264</c:v>
                </c:pt>
                <c:pt idx="10">
                  <c:v>canneal</c:v>
                </c:pt>
                <c:pt idx="11">
                  <c:v>dedup</c:v>
                </c:pt>
                <c:pt idx="12">
                  <c:v>streamcluster</c:v>
                </c:pt>
                <c:pt idx="13">
                  <c:v>GEOMEAN</c:v>
                </c:pt>
              </c:strCache>
            </c:strRef>
          </c:cat>
          <c:val>
            <c:numRef>
              <c:f>Sheet1!$F$3:$F$16</c:f>
              <c:numCache>
                <c:formatCode>General</c:formatCode>
                <c:ptCount val="14"/>
                <c:pt idx="0">
                  <c:v>1.032</c:v>
                </c:pt>
                <c:pt idx="1">
                  <c:v>1.059</c:v>
                </c:pt>
                <c:pt idx="2">
                  <c:v>1.02</c:v>
                </c:pt>
                <c:pt idx="3">
                  <c:v>1.051</c:v>
                </c:pt>
                <c:pt idx="4">
                  <c:v>1.004</c:v>
                </c:pt>
                <c:pt idx="5">
                  <c:v>1.008</c:v>
                </c:pt>
                <c:pt idx="6">
                  <c:v>1.001</c:v>
                </c:pt>
                <c:pt idx="7">
                  <c:v>1.207</c:v>
                </c:pt>
                <c:pt idx="8">
                  <c:v>1.0</c:v>
                </c:pt>
                <c:pt idx="9">
                  <c:v>1.034</c:v>
                </c:pt>
                <c:pt idx="10">
                  <c:v>1.003</c:v>
                </c:pt>
                <c:pt idx="11">
                  <c:v>1.09</c:v>
                </c:pt>
                <c:pt idx="12">
                  <c:v>1.069</c:v>
                </c:pt>
                <c:pt idx="13">
                  <c:v>1.04</c:v>
                </c:pt>
              </c:numCache>
            </c:numRef>
          </c:val>
          <c:extLst xmlns:c16r2="http://schemas.microsoft.com/office/drawing/2015/06/chart">
            <c:ext xmlns:c16="http://schemas.microsoft.com/office/drawing/2014/chart" uri="{C3380CC4-5D6E-409C-BE32-E72D297353CC}">
              <c16:uniqueId val="{00000004-8EF8-4DC8-88D1-CCA8965CA16E}"/>
            </c:ext>
          </c:extLst>
        </c:ser>
        <c:dLbls>
          <c:showLegendKey val="0"/>
          <c:showVal val="0"/>
          <c:showCatName val="0"/>
          <c:showSerName val="0"/>
          <c:showPercent val="0"/>
          <c:showBubbleSize val="0"/>
        </c:dLbls>
        <c:gapWidth val="219"/>
        <c:overlap val="-27"/>
        <c:axId val="923328864"/>
        <c:axId val="923331072"/>
      </c:barChart>
      <c:catAx>
        <c:axId val="92332886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23331072"/>
        <c:crosses val="autoZero"/>
        <c:auto val="1"/>
        <c:lblAlgn val="ctr"/>
        <c:lblOffset val="0"/>
        <c:tickLblSkip val="1"/>
        <c:tickMarkSkip val="1"/>
        <c:noMultiLvlLbl val="0"/>
      </c:catAx>
      <c:valAx>
        <c:axId val="92333107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a:solidFill>
                      <a:schemeClr val="tx1"/>
                    </a:solidFill>
                  </a:rPr>
                  <a:t>Normalized Overhead</a:t>
                </a: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23328864"/>
        <c:crosses val="autoZero"/>
        <c:crossBetween val="between"/>
        <c:majorUnit val="1.0"/>
      </c:valAx>
      <c:spPr>
        <a:noFill/>
        <a:ln>
          <a:noFill/>
        </a:ln>
        <a:effectLst/>
      </c:spPr>
    </c:plotArea>
    <c:legend>
      <c:legendPos val="b"/>
      <c:legendEntry>
        <c:idx val="3"/>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Entry>
      <c:layout>
        <c:manualLayout>
          <c:xMode val="edge"/>
          <c:yMode val="edge"/>
          <c:x val="0.367553477690289"/>
          <c:y val="0.00645807439204253"/>
          <c:w val="0.52508584864392"/>
          <c:h val="0.056810000251210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06659011373578"/>
          <c:y val="0.153148795510851"/>
          <c:w val="0.904147856517935"/>
          <c:h val="0.591984737359528"/>
        </c:manualLayout>
      </c:layout>
      <c:barChart>
        <c:barDir val="col"/>
        <c:grouping val="clustered"/>
        <c:varyColors val="0"/>
        <c:ser>
          <c:idx val="0"/>
          <c:order val="0"/>
          <c:tx>
            <c:strRef>
              <c:f>Sheet1!$B$2</c:f>
              <c:strCache>
                <c:ptCount val="1"/>
                <c:pt idx="0">
                  <c:v>10</c:v>
                </c:pt>
              </c:strCache>
            </c:strRef>
          </c:tx>
          <c:spPr>
            <a:solidFill>
              <a:schemeClr val="accent1"/>
            </a:solidFill>
            <a:ln>
              <a:noFill/>
            </a:ln>
            <a:effectLst/>
          </c:spPr>
          <c:invertIfNegative val="0"/>
          <c:dLbls>
            <c:dLbl>
              <c:idx val="0"/>
              <c:delete val="1"/>
              <c:extLst xmlns:c16r2="http://schemas.microsoft.com/office/drawing/2015/06/chart">
                <c:ext xmlns:c16="http://schemas.microsoft.com/office/drawing/2014/chart" uri="{C3380CC4-5D6E-409C-BE32-E72D297353CC}">
                  <c16:uniqueId val="{00000000-4855-4972-B1F8-37910CC0BAE0}"/>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1-4855-4972-B1F8-37910CC0BAE0}"/>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2-4855-4972-B1F8-37910CC0BAE0}"/>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3-4855-4972-B1F8-37910CC0BAE0}"/>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4-4855-4972-B1F8-37910CC0BAE0}"/>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5-4855-4972-B1F8-37910CC0BAE0}"/>
                </c:ext>
                <c:ext xmlns:c15="http://schemas.microsoft.com/office/drawing/2012/chart" uri="{CE6537A1-D6FC-4f65-9D91-7224C49458BB}"/>
              </c:extLst>
            </c:dLbl>
            <c:dLbl>
              <c:idx val="6"/>
              <c:layout>
                <c:manualLayout>
                  <c:x val="0.0248008530183727"/>
                  <c:y val="0.0888969743002862"/>
                </c:manualLayout>
              </c:layout>
              <c:tx>
                <c:rich>
                  <a:bodyPr rot="0" spcFirstLastPara="1" vertOverflow="ellipsis" vert="horz" wrap="square" lIns="38100" tIns="19050" rIns="38100" bIns="19050" anchor="ctr" anchorCtr="1">
                    <a:noAutofit/>
                  </a:bodyPr>
                  <a:lstStyle/>
                  <a:p>
                    <a:pPr>
                      <a:defRPr sz="1800" b="0" i="0" u="none" strike="noStrike" kern="1200" baseline="0">
                        <a:solidFill>
                          <a:schemeClr val="tx1"/>
                        </a:solidFill>
                        <a:latin typeface="+mn-lt"/>
                        <a:ea typeface="+mn-ea"/>
                        <a:cs typeface="+mn-cs"/>
                      </a:defRPr>
                    </a:pPr>
                    <a:r>
                      <a:rPr lang="hr-HR" sz="1800">
                        <a:solidFill>
                          <a:schemeClr val="tx1"/>
                        </a:solidFill>
                      </a:rPr>
                      <a:t>9.13</a:t>
                    </a:r>
                  </a:p>
                </c:rich>
              </c:tx>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4855-4972-B1F8-37910CC0BAE0}"/>
                </c:ext>
                <c:ext xmlns:c15="http://schemas.microsoft.com/office/drawing/2012/chart" uri="{CE6537A1-D6FC-4f65-9D91-7224C49458BB}">
                  <c15:layout>
                    <c:manualLayout>
                      <c:w val="0.107729549431321"/>
                      <c:h val="0.0702033190684586"/>
                    </c:manualLayout>
                  </c15:layout>
                </c:ext>
              </c:extLst>
            </c:dLbl>
            <c:dLbl>
              <c:idx val="7"/>
              <c:delete val="1"/>
              <c:extLst xmlns:c16r2="http://schemas.microsoft.com/office/drawing/2015/06/chart">
                <c:ext xmlns:c16="http://schemas.microsoft.com/office/drawing/2014/chart" uri="{C3380CC4-5D6E-409C-BE32-E72D297353CC}">
                  <c16:uniqueId val="{00000007-4855-4972-B1F8-37910CC0BAE0}"/>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8-4855-4972-B1F8-37910CC0BAE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Sheet1!$A$18:$A$26</c:f>
              <c:strCache>
                <c:ptCount val="9"/>
                <c:pt idx="0">
                  <c:v>aget</c:v>
                </c:pt>
                <c:pt idx="1">
                  <c:v>apache</c:v>
                </c:pt>
                <c:pt idx="2">
                  <c:v>cherokee</c:v>
                </c:pt>
                <c:pt idx="3">
                  <c:v>mysql</c:v>
                </c:pt>
                <c:pt idx="4">
                  <c:v>memcached</c:v>
                </c:pt>
                <c:pt idx="5">
                  <c:v>transmission</c:v>
                </c:pt>
                <c:pt idx="6">
                  <c:v>pfscan</c:v>
                </c:pt>
                <c:pt idx="7">
                  <c:v>pbzip2</c:v>
                </c:pt>
                <c:pt idx="8">
                  <c:v>GEOMEAN</c:v>
                </c:pt>
              </c:strCache>
            </c:strRef>
          </c:cat>
          <c:val>
            <c:numRef>
              <c:f>Sheet1!$B$18:$B$26</c:f>
              <c:numCache>
                <c:formatCode>General</c:formatCode>
                <c:ptCount val="9"/>
                <c:pt idx="0">
                  <c:v>0.995</c:v>
                </c:pt>
                <c:pt idx="1">
                  <c:v>1.0</c:v>
                </c:pt>
                <c:pt idx="2">
                  <c:v>1.001</c:v>
                </c:pt>
                <c:pt idx="3">
                  <c:v>3.679</c:v>
                </c:pt>
                <c:pt idx="4">
                  <c:v>1.039</c:v>
                </c:pt>
                <c:pt idx="5">
                  <c:v>1.58</c:v>
                </c:pt>
                <c:pt idx="6">
                  <c:v>9.135</c:v>
                </c:pt>
                <c:pt idx="7">
                  <c:v>2.071</c:v>
                </c:pt>
                <c:pt idx="8">
                  <c:v>1.807</c:v>
                </c:pt>
              </c:numCache>
            </c:numRef>
          </c:val>
          <c:extLst xmlns:c16r2="http://schemas.microsoft.com/office/drawing/2015/06/chart">
            <c:ext xmlns:c16="http://schemas.microsoft.com/office/drawing/2014/chart" uri="{C3380CC4-5D6E-409C-BE32-E72D297353CC}">
              <c16:uniqueId val="{00000009-4855-4972-B1F8-37910CC0BAE0}"/>
            </c:ext>
          </c:extLst>
        </c:ser>
        <c:ser>
          <c:idx val="1"/>
          <c:order val="1"/>
          <c:tx>
            <c:strRef>
              <c:f>Sheet1!$C$2</c:f>
              <c:strCache>
                <c:ptCount val="1"/>
                <c:pt idx="0">
                  <c:v>100</c:v>
                </c:pt>
              </c:strCache>
            </c:strRef>
          </c:tx>
          <c:spPr>
            <a:solidFill>
              <a:schemeClr val="accent2"/>
            </a:solidFill>
            <a:ln>
              <a:noFill/>
            </a:ln>
            <a:effectLst/>
          </c:spPr>
          <c:invertIfNegative val="0"/>
          <c:cat>
            <c:strRef>
              <c:f>Sheet1!$A$18:$A$26</c:f>
              <c:strCache>
                <c:ptCount val="9"/>
                <c:pt idx="0">
                  <c:v>aget</c:v>
                </c:pt>
                <c:pt idx="1">
                  <c:v>apache</c:v>
                </c:pt>
                <c:pt idx="2">
                  <c:v>cherokee</c:v>
                </c:pt>
                <c:pt idx="3">
                  <c:v>mysql</c:v>
                </c:pt>
                <c:pt idx="4">
                  <c:v>memcached</c:v>
                </c:pt>
                <c:pt idx="5">
                  <c:v>transmission</c:v>
                </c:pt>
                <c:pt idx="6">
                  <c:v>pfscan</c:v>
                </c:pt>
                <c:pt idx="7">
                  <c:v>pbzip2</c:v>
                </c:pt>
                <c:pt idx="8">
                  <c:v>GEOMEAN</c:v>
                </c:pt>
              </c:strCache>
            </c:strRef>
          </c:cat>
          <c:val>
            <c:numRef>
              <c:f>Sheet1!$C$18:$C$26</c:f>
              <c:numCache>
                <c:formatCode>General</c:formatCode>
                <c:ptCount val="9"/>
                <c:pt idx="0">
                  <c:v>1.027</c:v>
                </c:pt>
                <c:pt idx="1">
                  <c:v>1.0</c:v>
                </c:pt>
                <c:pt idx="2">
                  <c:v>1.001</c:v>
                </c:pt>
                <c:pt idx="3">
                  <c:v>1.668</c:v>
                </c:pt>
                <c:pt idx="4">
                  <c:v>1.029</c:v>
                </c:pt>
                <c:pt idx="5">
                  <c:v>1.169</c:v>
                </c:pt>
                <c:pt idx="6">
                  <c:v>2.492999999999999</c:v>
                </c:pt>
                <c:pt idx="7">
                  <c:v>2.028</c:v>
                </c:pt>
                <c:pt idx="8">
                  <c:v>1.341</c:v>
                </c:pt>
              </c:numCache>
            </c:numRef>
          </c:val>
          <c:extLst xmlns:c16r2="http://schemas.microsoft.com/office/drawing/2015/06/chart">
            <c:ext xmlns:c16="http://schemas.microsoft.com/office/drawing/2014/chart" uri="{C3380CC4-5D6E-409C-BE32-E72D297353CC}">
              <c16:uniqueId val="{0000000A-4855-4972-B1F8-37910CC0BAE0}"/>
            </c:ext>
          </c:extLst>
        </c:ser>
        <c:ser>
          <c:idx val="2"/>
          <c:order val="2"/>
          <c:tx>
            <c:strRef>
              <c:f>Sheet1!$D$2</c:f>
              <c:strCache>
                <c:ptCount val="1"/>
                <c:pt idx="0">
                  <c:v>1000</c:v>
                </c:pt>
              </c:strCache>
            </c:strRef>
          </c:tx>
          <c:spPr>
            <a:solidFill>
              <a:schemeClr val="accent3"/>
            </a:solidFill>
            <a:ln>
              <a:noFill/>
            </a:ln>
            <a:effectLst/>
          </c:spPr>
          <c:invertIfNegative val="0"/>
          <c:cat>
            <c:strRef>
              <c:f>Sheet1!$A$18:$A$26</c:f>
              <c:strCache>
                <c:ptCount val="9"/>
                <c:pt idx="0">
                  <c:v>aget</c:v>
                </c:pt>
                <c:pt idx="1">
                  <c:v>apache</c:v>
                </c:pt>
                <c:pt idx="2">
                  <c:v>cherokee</c:v>
                </c:pt>
                <c:pt idx="3">
                  <c:v>mysql</c:v>
                </c:pt>
                <c:pt idx="4">
                  <c:v>memcached</c:v>
                </c:pt>
                <c:pt idx="5">
                  <c:v>transmission</c:v>
                </c:pt>
                <c:pt idx="6">
                  <c:v>pfscan</c:v>
                </c:pt>
                <c:pt idx="7">
                  <c:v>pbzip2</c:v>
                </c:pt>
                <c:pt idx="8">
                  <c:v>GEOMEAN</c:v>
                </c:pt>
              </c:strCache>
            </c:strRef>
          </c:cat>
          <c:val>
            <c:numRef>
              <c:f>Sheet1!$D$18:$D$26</c:f>
              <c:numCache>
                <c:formatCode>General</c:formatCode>
                <c:ptCount val="9"/>
                <c:pt idx="0">
                  <c:v>1.001</c:v>
                </c:pt>
                <c:pt idx="1">
                  <c:v>1.003</c:v>
                </c:pt>
                <c:pt idx="2">
                  <c:v>1.001</c:v>
                </c:pt>
                <c:pt idx="3">
                  <c:v>1.04</c:v>
                </c:pt>
                <c:pt idx="4">
                  <c:v>1.012</c:v>
                </c:pt>
                <c:pt idx="5">
                  <c:v>1.125</c:v>
                </c:pt>
                <c:pt idx="6">
                  <c:v>1.255</c:v>
                </c:pt>
                <c:pt idx="7">
                  <c:v>1.261</c:v>
                </c:pt>
                <c:pt idx="8">
                  <c:v>1.082</c:v>
                </c:pt>
              </c:numCache>
            </c:numRef>
          </c:val>
          <c:extLst xmlns:c16r2="http://schemas.microsoft.com/office/drawing/2015/06/chart">
            <c:ext xmlns:c16="http://schemas.microsoft.com/office/drawing/2014/chart" uri="{C3380CC4-5D6E-409C-BE32-E72D297353CC}">
              <c16:uniqueId val="{0000000B-4855-4972-B1F8-37910CC0BAE0}"/>
            </c:ext>
          </c:extLst>
        </c:ser>
        <c:ser>
          <c:idx val="3"/>
          <c:order val="3"/>
          <c:tx>
            <c:strRef>
              <c:f>Sheet1!$E$2</c:f>
              <c:strCache>
                <c:ptCount val="1"/>
                <c:pt idx="0">
                  <c:v>10000</c:v>
                </c:pt>
              </c:strCache>
            </c:strRef>
          </c:tx>
          <c:spPr>
            <a:solidFill>
              <a:schemeClr val="accent4"/>
            </a:solidFill>
            <a:ln>
              <a:noFill/>
            </a:ln>
            <a:effectLst/>
          </c:spPr>
          <c:invertIfNegative val="0"/>
          <c:cat>
            <c:strRef>
              <c:f>Sheet1!$A$18:$A$26</c:f>
              <c:strCache>
                <c:ptCount val="9"/>
                <c:pt idx="0">
                  <c:v>aget</c:v>
                </c:pt>
                <c:pt idx="1">
                  <c:v>apache</c:v>
                </c:pt>
                <c:pt idx="2">
                  <c:v>cherokee</c:v>
                </c:pt>
                <c:pt idx="3">
                  <c:v>mysql</c:v>
                </c:pt>
                <c:pt idx="4">
                  <c:v>memcached</c:v>
                </c:pt>
                <c:pt idx="5">
                  <c:v>transmission</c:v>
                </c:pt>
                <c:pt idx="6">
                  <c:v>pfscan</c:v>
                </c:pt>
                <c:pt idx="7">
                  <c:v>pbzip2</c:v>
                </c:pt>
                <c:pt idx="8">
                  <c:v>GEOMEAN</c:v>
                </c:pt>
              </c:strCache>
            </c:strRef>
          </c:cat>
          <c:val>
            <c:numRef>
              <c:f>Sheet1!$E$18:$E$26</c:f>
              <c:numCache>
                <c:formatCode>General</c:formatCode>
                <c:ptCount val="9"/>
                <c:pt idx="0">
                  <c:v>0.978</c:v>
                </c:pt>
                <c:pt idx="1">
                  <c:v>1.0</c:v>
                </c:pt>
                <c:pt idx="2">
                  <c:v>1.001</c:v>
                </c:pt>
                <c:pt idx="3">
                  <c:v>1.04</c:v>
                </c:pt>
                <c:pt idx="4">
                  <c:v>1.019</c:v>
                </c:pt>
                <c:pt idx="5">
                  <c:v>1.057</c:v>
                </c:pt>
                <c:pt idx="6">
                  <c:v>1.126</c:v>
                </c:pt>
                <c:pt idx="7">
                  <c:v>0.994</c:v>
                </c:pt>
                <c:pt idx="8">
                  <c:v>1.026</c:v>
                </c:pt>
              </c:numCache>
            </c:numRef>
          </c:val>
          <c:extLst xmlns:c16r2="http://schemas.microsoft.com/office/drawing/2015/06/chart">
            <c:ext xmlns:c16="http://schemas.microsoft.com/office/drawing/2014/chart" uri="{C3380CC4-5D6E-409C-BE32-E72D297353CC}">
              <c16:uniqueId val="{0000000C-4855-4972-B1F8-37910CC0BAE0}"/>
            </c:ext>
          </c:extLst>
        </c:ser>
        <c:ser>
          <c:idx val="4"/>
          <c:order val="4"/>
          <c:tx>
            <c:strRef>
              <c:f>Sheet1!$F$2</c:f>
              <c:strCache>
                <c:ptCount val="1"/>
                <c:pt idx="0">
                  <c:v>100000</c:v>
                </c:pt>
              </c:strCache>
            </c:strRef>
          </c:tx>
          <c:spPr>
            <a:solidFill>
              <a:schemeClr val="accent5"/>
            </a:solidFill>
            <a:ln>
              <a:noFill/>
            </a:ln>
            <a:effectLst/>
          </c:spPr>
          <c:invertIfNegative val="0"/>
          <c:cat>
            <c:strRef>
              <c:f>Sheet1!$A$18:$A$26</c:f>
              <c:strCache>
                <c:ptCount val="9"/>
                <c:pt idx="0">
                  <c:v>aget</c:v>
                </c:pt>
                <c:pt idx="1">
                  <c:v>apache</c:v>
                </c:pt>
                <c:pt idx="2">
                  <c:v>cherokee</c:v>
                </c:pt>
                <c:pt idx="3">
                  <c:v>mysql</c:v>
                </c:pt>
                <c:pt idx="4">
                  <c:v>memcached</c:v>
                </c:pt>
                <c:pt idx="5">
                  <c:v>transmission</c:v>
                </c:pt>
                <c:pt idx="6">
                  <c:v>pfscan</c:v>
                </c:pt>
                <c:pt idx="7">
                  <c:v>pbzip2</c:v>
                </c:pt>
                <c:pt idx="8">
                  <c:v>GEOMEAN</c:v>
                </c:pt>
              </c:strCache>
            </c:strRef>
          </c:cat>
          <c:val>
            <c:numRef>
              <c:f>Sheet1!$F$18:$F$26</c:f>
              <c:numCache>
                <c:formatCode>General</c:formatCode>
                <c:ptCount val="9"/>
                <c:pt idx="0">
                  <c:v>0.978</c:v>
                </c:pt>
                <c:pt idx="1">
                  <c:v>1.002</c:v>
                </c:pt>
                <c:pt idx="2">
                  <c:v>1.001</c:v>
                </c:pt>
                <c:pt idx="3">
                  <c:v>1.031</c:v>
                </c:pt>
                <c:pt idx="4">
                  <c:v>1.024</c:v>
                </c:pt>
                <c:pt idx="5">
                  <c:v>1.085</c:v>
                </c:pt>
                <c:pt idx="6">
                  <c:v>1.005</c:v>
                </c:pt>
                <c:pt idx="7">
                  <c:v>0.946</c:v>
                </c:pt>
                <c:pt idx="8">
                  <c:v>1.008</c:v>
                </c:pt>
              </c:numCache>
            </c:numRef>
          </c:val>
          <c:extLst xmlns:c16r2="http://schemas.microsoft.com/office/drawing/2015/06/chart">
            <c:ext xmlns:c16="http://schemas.microsoft.com/office/drawing/2014/chart" uri="{C3380CC4-5D6E-409C-BE32-E72D297353CC}">
              <c16:uniqueId val="{0000000D-4855-4972-B1F8-37910CC0BAE0}"/>
            </c:ext>
          </c:extLst>
        </c:ser>
        <c:dLbls>
          <c:showLegendKey val="0"/>
          <c:showVal val="0"/>
          <c:showCatName val="0"/>
          <c:showSerName val="0"/>
          <c:showPercent val="0"/>
          <c:showBubbleSize val="0"/>
        </c:dLbls>
        <c:gapWidth val="219"/>
        <c:overlap val="-27"/>
        <c:axId val="924998480"/>
        <c:axId val="925016400"/>
      </c:barChart>
      <c:catAx>
        <c:axId val="92499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925016400"/>
        <c:crosses val="autoZero"/>
        <c:auto val="1"/>
        <c:lblAlgn val="ctr"/>
        <c:lblOffset val="0"/>
        <c:noMultiLvlLbl val="0"/>
      </c:catAx>
      <c:valAx>
        <c:axId val="925016400"/>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a:solidFill>
                      <a:schemeClr val="tx1"/>
                    </a:solidFill>
                  </a:rPr>
                  <a:t>Normalized Overhead</a:t>
                </a: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24998480"/>
        <c:crosses val="autoZero"/>
        <c:crossBetween val="between"/>
        <c:majorUnit val="1.0"/>
      </c:valAx>
      <c:spPr>
        <a:noFill/>
        <a:ln>
          <a:noFill/>
        </a:ln>
        <a:effectLst/>
      </c:spPr>
    </c:plotArea>
    <c:legend>
      <c:legendPos val="b"/>
      <c:legendEntry>
        <c:idx val="2"/>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Entry>
      <c:layout>
        <c:manualLayout>
          <c:xMode val="edge"/>
          <c:yMode val="edge"/>
          <c:x val="0.30497353455818"/>
          <c:y val="0.0266460781512905"/>
          <c:w val="0.626002187226597"/>
          <c:h val="0.072475691145909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solidFill>
                <a:latin typeface="+mn-lt"/>
                <a:ea typeface="+mn-ea"/>
                <a:cs typeface="+mn-cs"/>
              </a:defRPr>
            </a:pPr>
            <a:r>
              <a:rPr lang="en-US" dirty="0" smtClean="0"/>
              <a:t>Detection Capability at the Sampling </a:t>
            </a:r>
            <a:r>
              <a:rPr lang="en-US" dirty="0"/>
              <a:t>Period </a:t>
            </a:r>
            <a:r>
              <a:rPr lang="en-US" dirty="0" smtClean="0"/>
              <a:t>of</a:t>
            </a:r>
            <a:r>
              <a:rPr lang="en-US" baseline="0" dirty="0" smtClean="0"/>
              <a:t> </a:t>
            </a:r>
            <a:r>
              <a:rPr lang="en-US" dirty="0" smtClean="0"/>
              <a:t>1000</a:t>
            </a:r>
            <a:endParaRPr lang="en-US" dirty="0"/>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0989032152230971"/>
          <c:y val="0.193068959116065"/>
          <c:w val="0.897649825021872"/>
          <c:h val="0.481900156394166"/>
        </c:manualLayout>
      </c:layout>
      <c:barChart>
        <c:barDir val="col"/>
        <c:grouping val="clustered"/>
        <c:varyColors val="0"/>
        <c:ser>
          <c:idx val="0"/>
          <c:order val="0"/>
          <c:tx>
            <c:strRef>
              <c:f>Sheet1!$B$1</c:f>
              <c:strCache>
                <c:ptCount val="1"/>
                <c:pt idx="0">
                  <c:v>RaceZ</c:v>
                </c:pt>
              </c:strCache>
            </c:strRef>
          </c:tx>
          <c:spPr>
            <a:solidFill>
              <a:schemeClr val="accent1"/>
            </a:solidFill>
            <a:ln>
              <a:noFill/>
            </a:ln>
            <a:effectLst/>
          </c:spPr>
          <c:invertIfNegative val="0"/>
          <c:cat>
            <c:strRef>
              <c:f>Sheet1!$A$2:$A$14</c:f>
              <c:strCache>
                <c:ptCount val="13"/>
                <c:pt idx="0">
                  <c:v>apache-21287</c:v>
                </c:pt>
                <c:pt idx="1">
                  <c:v>apache-25520</c:v>
                </c:pt>
                <c:pt idx="2">
                  <c:v>apache-45605</c:v>
                </c:pt>
                <c:pt idx="3">
                  <c:v>mysql-3596</c:v>
                </c:pt>
                <c:pt idx="4">
                  <c:v>mysql-644</c:v>
                </c:pt>
                <c:pt idx="5">
                  <c:v>mysql-791</c:v>
                </c:pt>
                <c:pt idx="6">
                  <c:v>cherokee-0.9.2</c:v>
                </c:pt>
                <c:pt idx="7">
                  <c:v>cherokee-bug1</c:v>
                </c:pt>
                <c:pt idx="8">
                  <c:v>pbzip2-0.9.4-crash</c:v>
                </c:pt>
                <c:pt idx="9">
                  <c:v>pbzip2-0.9.4-benign</c:v>
                </c:pt>
                <c:pt idx="10">
                  <c:v>pfscan</c:v>
                </c:pt>
                <c:pt idx="11">
                  <c:v>aget-bug2</c:v>
                </c:pt>
                <c:pt idx="12">
                  <c:v>Average</c:v>
                </c:pt>
              </c:strCache>
            </c:strRef>
          </c:cat>
          <c:val>
            <c:numRef>
              <c:f>Sheet1!$B$2:$B$14</c:f>
              <c:numCache>
                <c:formatCode>General</c:formatCode>
                <c:ptCount val="13"/>
                <c:pt idx="0">
                  <c:v>0.0</c:v>
                </c:pt>
                <c:pt idx="1">
                  <c:v>3.0</c:v>
                </c:pt>
                <c:pt idx="2">
                  <c:v>0.0</c:v>
                </c:pt>
                <c:pt idx="3">
                  <c:v>0.0</c:v>
                </c:pt>
                <c:pt idx="4">
                  <c:v>1.0</c:v>
                </c:pt>
                <c:pt idx="5">
                  <c:v>0.0</c:v>
                </c:pt>
                <c:pt idx="6">
                  <c:v>11.0</c:v>
                </c:pt>
                <c:pt idx="7">
                  <c:v>3.0</c:v>
                </c:pt>
                <c:pt idx="8">
                  <c:v>0.0</c:v>
                </c:pt>
                <c:pt idx="9">
                  <c:v>0.0</c:v>
                </c:pt>
                <c:pt idx="10">
                  <c:v>0.0</c:v>
                </c:pt>
                <c:pt idx="11">
                  <c:v>0.0</c:v>
                </c:pt>
                <c:pt idx="12">
                  <c:v>1.5</c:v>
                </c:pt>
              </c:numCache>
            </c:numRef>
          </c:val>
          <c:extLst xmlns:c16r2="http://schemas.microsoft.com/office/drawing/2015/06/chart">
            <c:ext xmlns:c16="http://schemas.microsoft.com/office/drawing/2014/chart" uri="{C3380CC4-5D6E-409C-BE32-E72D297353CC}">
              <c16:uniqueId val="{00000000-0F7A-49B9-A56A-DA8255C346C8}"/>
            </c:ext>
          </c:extLst>
        </c:ser>
        <c:ser>
          <c:idx val="1"/>
          <c:order val="1"/>
          <c:tx>
            <c:strRef>
              <c:f>Sheet1!$C$1</c:f>
              <c:strCache>
                <c:ptCount val="1"/>
                <c:pt idx="0">
                  <c:v>ProRace</c:v>
                </c:pt>
              </c:strCache>
            </c:strRef>
          </c:tx>
          <c:spPr>
            <a:solidFill>
              <a:schemeClr val="accent2"/>
            </a:solidFill>
            <a:ln>
              <a:noFill/>
            </a:ln>
            <a:effectLst/>
          </c:spPr>
          <c:invertIfNegative val="0"/>
          <c:cat>
            <c:strRef>
              <c:f>Sheet1!$A$2:$A$14</c:f>
              <c:strCache>
                <c:ptCount val="13"/>
                <c:pt idx="0">
                  <c:v>apache-21287</c:v>
                </c:pt>
                <c:pt idx="1">
                  <c:v>apache-25520</c:v>
                </c:pt>
                <c:pt idx="2">
                  <c:v>apache-45605</c:v>
                </c:pt>
                <c:pt idx="3">
                  <c:v>mysql-3596</c:v>
                </c:pt>
                <c:pt idx="4">
                  <c:v>mysql-644</c:v>
                </c:pt>
                <c:pt idx="5">
                  <c:v>mysql-791</c:v>
                </c:pt>
                <c:pt idx="6">
                  <c:v>cherokee-0.9.2</c:v>
                </c:pt>
                <c:pt idx="7">
                  <c:v>cherokee-bug1</c:v>
                </c:pt>
                <c:pt idx="8">
                  <c:v>pbzip2-0.9.4-crash</c:v>
                </c:pt>
                <c:pt idx="9">
                  <c:v>pbzip2-0.9.4-benign</c:v>
                </c:pt>
                <c:pt idx="10">
                  <c:v>pfscan</c:v>
                </c:pt>
                <c:pt idx="11">
                  <c:v>aget-bug2</c:v>
                </c:pt>
                <c:pt idx="12">
                  <c:v>Average</c:v>
                </c:pt>
              </c:strCache>
            </c:strRef>
          </c:cat>
          <c:val>
            <c:numRef>
              <c:f>Sheet1!$C$2:$C$14</c:f>
              <c:numCache>
                <c:formatCode>General</c:formatCode>
                <c:ptCount val="13"/>
                <c:pt idx="0">
                  <c:v>3.0</c:v>
                </c:pt>
                <c:pt idx="1">
                  <c:v>52.0</c:v>
                </c:pt>
                <c:pt idx="2">
                  <c:v>11.0</c:v>
                </c:pt>
                <c:pt idx="3">
                  <c:v>1.0</c:v>
                </c:pt>
                <c:pt idx="4">
                  <c:v>6.0</c:v>
                </c:pt>
                <c:pt idx="5">
                  <c:v>2.0</c:v>
                </c:pt>
                <c:pt idx="6">
                  <c:v>29.0</c:v>
                </c:pt>
                <c:pt idx="7">
                  <c:v>19.0</c:v>
                </c:pt>
                <c:pt idx="8">
                  <c:v>0.0</c:v>
                </c:pt>
                <c:pt idx="9">
                  <c:v>100.0</c:v>
                </c:pt>
                <c:pt idx="10">
                  <c:v>100.0</c:v>
                </c:pt>
                <c:pt idx="11">
                  <c:v>100.0</c:v>
                </c:pt>
                <c:pt idx="12">
                  <c:v>35.3</c:v>
                </c:pt>
              </c:numCache>
            </c:numRef>
          </c:val>
          <c:extLst xmlns:c16r2="http://schemas.microsoft.com/office/drawing/2015/06/chart">
            <c:ext xmlns:c16="http://schemas.microsoft.com/office/drawing/2014/chart" uri="{C3380CC4-5D6E-409C-BE32-E72D297353CC}">
              <c16:uniqueId val="{00000001-0F7A-49B9-A56A-DA8255C346C8}"/>
            </c:ext>
          </c:extLst>
        </c:ser>
        <c:dLbls>
          <c:showLegendKey val="0"/>
          <c:showVal val="0"/>
          <c:showCatName val="0"/>
          <c:showSerName val="0"/>
          <c:showPercent val="0"/>
          <c:showBubbleSize val="0"/>
        </c:dLbls>
        <c:gapWidth val="219"/>
        <c:overlap val="-27"/>
        <c:axId val="924391840"/>
        <c:axId val="924331104"/>
      </c:barChart>
      <c:catAx>
        <c:axId val="92439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24331104"/>
        <c:crosses val="autoZero"/>
        <c:auto val="1"/>
        <c:lblAlgn val="ctr"/>
        <c:lblOffset val="100"/>
        <c:noMultiLvlLbl val="0"/>
      </c:catAx>
      <c:valAx>
        <c:axId val="924331104"/>
        <c:scaling>
          <c:orientation val="minMax"/>
          <c:max val="60.0"/>
          <c:min val="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dirty="0"/>
                  <a:t>Detection </a:t>
                </a:r>
                <a:r>
                  <a:rPr lang="en-US" dirty="0" smtClean="0"/>
                  <a:t>Capability (%)</a:t>
                </a:r>
                <a:endParaRPr lang="en-US" dirty="0"/>
              </a:p>
            </c:rich>
          </c:tx>
          <c:layout>
            <c:manualLayout>
              <c:xMode val="edge"/>
              <c:yMode val="edge"/>
              <c:x val="0.00138888888888889"/>
              <c:y val="0.179352600924283"/>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24391840"/>
        <c:crosses val="autoZero"/>
        <c:crossBetween val="between"/>
        <c:majorUnit val="25.0"/>
      </c:valAx>
      <c:spPr>
        <a:noFill/>
        <a:ln>
          <a:noFill/>
        </a:ln>
        <a:effectLst/>
      </c:spPr>
    </c:plotArea>
    <c:legend>
      <c:legendPos val="b"/>
      <c:layout>
        <c:manualLayout>
          <c:xMode val="edge"/>
          <c:yMode val="edge"/>
          <c:x val="0.304603783902012"/>
          <c:y val="0.0852535903326983"/>
          <c:w val="0.367871253891397"/>
          <c:h val="0.090902309921611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952479049002"/>
          <c:y val="0.145867584954138"/>
          <c:w val="0.873405603766692"/>
          <c:h val="0.571155779519229"/>
        </c:manualLayout>
      </c:layout>
      <c:barChart>
        <c:barDir val="col"/>
        <c:grouping val="clustered"/>
        <c:varyColors val="0"/>
        <c:ser>
          <c:idx val="0"/>
          <c:order val="0"/>
          <c:tx>
            <c:strRef>
              <c:f>Sheet1!$A$34</c:f>
              <c:strCache>
                <c:ptCount val="1"/>
                <c:pt idx="0">
                  <c:v>Vanilla</c:v>
                </c:pt>
              </c:strCache>
            </c:strRef>
          </c:tx>
          <c:spPr>
            <a:solidFill>
              <a:schemeClr val="accent1"/>
            </a:solidFill>
            <a:ln>
              <a:noFill/>
            </a:ln>
            <a:effectLst/>
          </c:spPr>
          <c:invertIfNegative val="0"/>
          <c:dLbls>
            <c:dLbl>
              <c:idx val="0"/>
              <c:layout>
                <c:manualLayout>
                  <c:x val="-0.0216725911323983"/>
                  <c:y val="0.100381691769311"/>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90C-4849-A8C9-14EC537752BF}"/>
                </c:ext>
                <c:ext xmlns:c15="http://schemas.microsoft.com/office/drawing/2012/chart" uri="{CE6537A1-D6FC-4f65-9D91-7224C49458BB}">
                  <c15:layout>
                    <c:manualLayout>
                      <c:w val="0.0798155220678067"/>
                      <c:h val="0.0443789839675488"/>
                    </c:manualLayout>
                  </c15:layout>
                </c:ext>
              </c:extLst>
            </c:dLbl>
            <c:dLbl>
              <c:idx val="1"/>
              <c:layout>
                <c:manualLayout>
                  <c:x val="0.0220344426269325"/>
                  <c:y val="0.104331040459945"/>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190C-4849-A8C9-14EC537752BF}"/>
                </c:ext>
                <c:ext xmlns:c15="http://schemas.microsoft.com/office/drawing/2012/chart" uri="{CE6537A1-D6FC-4f65-9D91-7224C49458BB}">
                  <c15:layout>
                    <c:manualLayout>
                      <c:w val="0.0684386456591539"/>
                      <c:h val="0.0395051435560882"/>
                    </c:manualLayout>
                  </c15:layout>
                </c:ext>
              </c:extLst>
            </c:dLbl>
            <c:dLbl>
              <c:idx val="2"/>
              <c:layout>
                <c:manualLayout>
                  <c:x val="-0.0367068487148775"/>
                  <c:y val="0.677381835234584"/>
                </c:manualLayout>
              </c:layout>
              <c:tx>
                <c:rich>
                  <a:bodyPr rot="0" spcFirstLastPara="1" vertOverflow="ellipsis" vert="horz" wrap="square" lIns="38100" tIns="19050" rIns="38100" bIns="19050" anchor="ctr" anchorCtr="1">
                    <a:noAutofit/>
                  </a:bodyPr>
                  <a:lstStyle/>
                  <a:p>
                    <a:pPr>
                      <a:defRPr sz="2000" b="0" i="0" u="none" strike="noStrike" kern="1200" baseline="0">
                        <a:solidFill>
                          <a:schemeClr val="tx1"/>
                        </a:solidFill>
                        <a:latin typeface="+mn-lt"/>
                        <a:ea typeface="+mn-ea"/>
                        <a:cs typeface="+mn-cs"/>
                      </a:defRPr>
                    </a:pPr>
                    <a:r>
                      <a:rPr lang="en-US" sz="2000">
                        <a:solidFill>
                          <a:schemeClr val="tx1"/>
                        </a:solidFill>
                      </a:rPr>
                      <a:t>PARSEC</a:t>
                    </a:r>
                  </a:p>
                </c:rich>
              </c:tx>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190C-4849-A8C9-14EC537752BF}"/>
                </c:ext>
                <c:ext xmlns:c15="http://schemas.microsoft.com/office/drawing/2012/chart" uri="{CE6537A1-D6FC-4f65-9D91-7224C49458BB}">
                  <c15:layout>
                    <c:manualLayout>
                      <c:w val="0.138243360357365"/>
                      <c:h val="0.0983900255196632"/>
                    </c:manualLayout>
                  </c15:layout>
                </c:ext>
              </c:extLst>
            </c:dLbl>
            <c:dLbl>
              <c:idx val="3"/>
              <c:delete val="1"/>
              <c:extLst xmlns:c16r2="http://schemas.microsoft.com/office/drawing/2015/06/chart">
                <c:ext xmlns:c16="http://schemas.microsoft.com/office/drawing/2014/chart" uri="{C3380CC4-5D6E-409C-BE32-E72D297353CC}">
                  <c16:uniqueId val="{00000003-190C-4849-A8C9-14EC537752BF}"/>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4-190C-4849-A8C9-14EC537752BF}"/>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5-190C-4849-A8C9-14EC537752BF}"/>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6-190C-4849-A8C9-14EC537752BF}"/>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7-190C-4849-A8C9-14EC537752BF}"/>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8-190C-4849-A8C9-14EC537752BF}"/>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09-190C-4849-A8C9-14EC537752B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Sheet1!$B$33:$L$33</c:f>
              <c:numCache>
                <c:formatCode>General</c:formatCode>
                <c:ptCount val="11"/>
                <c:pt idx="0">
                  <c:v>10.0</c:v>
                </c:pt>
                <c:pt idx="1">
                  <c:v>100.0</c:v>
                </c:pt>
                <c:pt idx="2">
                  <c:v>1000.0</c:v>
                </c:pt>
                <c:pt idx="3">
                  <c:v>10000.0</c:v>
                </c:pt>
                <c:pt idx="4">
                  <c:v>100000.0</c:v>
                </c:pt>
                <c:pt idx="6">
                  <c:v>10.0</c:v>
                </c:pt>
                <c:pt idx="7">
                  <c:v>100.0</c:v>
                </c:pt>
                <c:pt idx="8">
                  <c:v>1000.0</c:v>
                </c:pt>
                <c:pt idx="9">
                  <c:v>10000.0</c:v>
                </c:pt>
                <c:pt idx="10">
                  <c:v>100000.0</c:v>
                </c:pt>
              </c:numCache>
            </c:numRef>
          </c:cat>
          <c:val>
            <c:numRef>
              <c:f>Sheet1!$B$34:$L$34</c:f>
              <c:numCache>
                <c:formatCode>General</c:formatCode>
                <c:ptCount val="11"/>
                <c:pt idx="0">
                  <c:v>49.92</c:v>
                </c:pt>
                <c:pt idx="1">
                  <c:v>7.8</c:v>
                </c:pt>
                <c:pt idx="2">
                  <c:v>3.4</c:v>
                </c:pt>
                <c:pt idx="3">
                  <c:v>1.37</c:v>
                </c:pt>
                <c:pt idx="4">
                  <c:v>1.2</c:v>
                </c:pt>
                <c:pt idx="6">
                  <c:v>3.789</c:v>
                </c:pt>
                <c:pt idx="7">
                  <c:v>1.661</c:v>
                </c:pt>
                <c:pt idx="8">
                  <c:v>1.214</c:v>
                </c:pt>
                <c:pt idx="9">
                  <c:v>1.088</c:v>
                </c:pt>
                <c:pt idx="10">
                  <c:v>1.059</c:v>
                </c:pt>
              </c:numCache>
            </c:numRef>
          </c:val>
          <c:extLst xmlns:c16r2="http://schemas.microsoft.com/office/drawing/2015/06/chart">
            <c:ext xmlns:c16="http://schemas.microsoft.com/office/drawing/2014/chart" uri="{C3380CC4-5D6E-409C-BE32-E72D297353CC}">
              <c16:uniqueId val="{0000000A-190C-4849-A8C9-14EC537752BF}"/>
            </c:ext>
          </c:extLst>
        </c:ser>
        <c:ser>
          <c:idx val="1"/>
          <c:order val="1"/>
          <c:tx>
            <c:strRef>
              <c:f>Sheet1!$A$35</c:f>
              <c:strCache>
                <c:ptCount val="1"/>
                <c:pt idx="0">
                  <c:v>ProRace</c:v>
                </c:pt>
              </c:strCache>
            </c:strRef>
          </c:tx>
          <c:spPr>
            <a:solidFill>
              <a:schemeClr val="accent2"/>
            </a:solidFill>
            <a:ln>
              <a:noFill/>
            </a:ln>
            <a:effectLst/>
          </c:spPr>
          <c:invertIfNegative val="0"/>
          <c:dLbls>
            <c:dLbl>
              <c:idx val="0"/>
              <c:layout>
                <c:manualLayout>
                  <c:x val="0.011872384855122"/>
                  <c:y val="0.0845616527393447"/>
                </c:manualLayout>
              </c:layout>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190C-4849-A8C9-14EC537752BF}"/>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C-190C-4849-A8C9-14EC537752BF}"/>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D-190C-4849-A8C9-14EC537752BF}"/>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E-190C-4849-A8C9-14EC537752BF}"/>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F-190C-4849-A8C9-14EC537752BF}"/>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10-190C-4849-A8C9-14EC537752BF}"/>
                </c:ext>
                <c:ext xmlns:c15="http://schemas.microsoft.com/office/drawing/2012/chart" uri="{CE6537A1-D6FC-4f65-9D91-7224C49458BB}"/>
              </c:extLst>
            </c:dLbl>
            <c:dLbl>
              <c:idx val="7"/>
              <c:layout>
                <c:manualLayout>
                  <c:x val="0.014117990232574"/>
                  <c:y val="0.447246139332999"/>
                </c:manualLayout>
              </c:layout>
              <c:tx>
                <c:rich>
                  <a:bodyPr rot="0" spcFirstLastPara="1" vertOverflow="ellipsis" vert="horz" wrap="square" lIns="38100" tIns="19050" rIns="38100" bIns="19050" anchor="ctr" anchorCtr="1">
                    <a:noAutofit/>
                  </a:bodyPr>
                  <a:lstStyle/>
                  <a:p>
                    <a:pPr>
                      <a:defRPr sz="2000" b="0" i="0" u="none" strike="noStrike" kern="1200" baseline="0">
                        <a:solidFill>
                          <a:schemeClr val="tx1"/>
                        </a:solidFill>
                        <a:latin typeface="+mn-lt"/>
                        <a:ea typeface="+mn-ea"/>
                        <a:cs typeface="+mn-cs"/>
                      </a:defRPr>
                    </a:pPr>
                    <a:r>
                      <a:rPr lang="en-US"/>
                      <a:t>Real Applications</a:t>
                    </a:r>
                  </a:p>
                </c:rich>
              </c:tx>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190C-4849-A8C9-14EC537752BF}"/>
                </c:ext>
                <c:ext xmlns:c15="http://schemas.microsoft.com/office/drawing/2012/chart" uri="{CE6537A1-D6FC-4f65-9D91-7224C49458BB}">
                  <c15:layout>
                    <c:manualLayout>
                      <c:w val="0.302369702807783"/>
                      <c:h val="0.117139889196676"/>
                    </c:manualLayout>
                  </c15:layout>
                </c:ext>
              </c:extLst>
            </c:dLbl>
            <c:dLbl>
              <c:idx val="8"/>
              <c:delete val="1"/>
              <c:extLst xmlns:c16r2="http://schemas.microsoft.com/office/drawing/2015/06/chart">
                <c:ext xmlns:c16="http://schemas.microsoft.com/office/drawing/2014/chart" uri="{C3380CC4-5D6E-409C-BE32-E72D297353CC}">
                  <c16:uniqueId val="{00000012-190C-4849-A8C9-14EC537752BF}"/>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13-190C-4849-A8C9-14EC537752BF}"/>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14-190C-4849-A8C9-14EC537752B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Sheet1!$B$33:$L$33</c:f>
              <c:numCache>
                <c:formatCode>General</c:formatCode>
                <c:ptCount val="11"/>
                <c:pt idx="0">
                  <c:v>10.0</c:v>
                </c:pt>
                <c:pt idx="1">
                  <c:v>100.0</c:v>
                </c:pt>
                <c:pt idx="2">
                  <c:v>1000.0</c:v>
                </c:pt>
                <c:pt idx="3">
                  <c:v>10000.0</c:v>
                </c:pt>
                <c:pt idx="4">
                  <c:v>100000.0</c:v>
                </c:pt>
                <c:pt idx="6">
                  <c:v>10.0</c:v>
                </c:pt>
                <c:pt idx="7">
                  <c:v>100.0</c:v>
                </c:pt>
                <c:pt idx="8">
                  <c:v>1000.0</c:v>
                </c:pt>
                <c:pt idx="9">
                  <c:v>10000.0</c:v>
                </c:pt>
                <c:pt idx="10">
                  <c:v>100000.0</c:v>
                </c:pt>
              </c:numCache>
            </c:numRef>
          </c:cat>
          <c:val>
            <c:numRef>
              <c:f>Sheet1!$B$35:$L$35</c:f>
              <c:numCache>
                <c:formatCode>General</c:formatCode>
                <c:ptCount val="11"/>
                <c:pt idx="0">
                  <c:v>7.52</c:v>
                </c:pt>
                <c:pt idx="1">
                  <c:v>2.85</c:v>
                </c:pt>
                <c:pt idx="2">
                  <c:v>1.31</c:v>
                </c:pt>
                <c:pt idx="3">
                  <c:v>1.07</c:v>
                </c:pt>
                <c:pt idx="4">
                  <c:v>1.04</c:v>
                </c:pt>
                <c:pt idx="6">
                  <c:v>1.807</c:v>
                </c:pt>
                <c:pt idx="7">
                  <c:v>1.341</c:v>
                </c:pt>
                <c:pt idx="8">
                  <c:v>1.082</c:v>
                </c:pt>
                <c:pt idx="9">
                  <c:v>1.026</c:v>
                </c:pt>
                <c:pt idx="10">
                  <c:v>1.008</c:v>
                </c:pt>
              </c:numCache>
            </c:numRef>
          </c:val>
          <c:extLst xmlns:c16r2="http://schemas.microsoft.com/office/drawing/2015/06/chart">
            <c:ext xmlns:c16="http://schemas.microsoft.com/office/drawing/2014/chart" uri="{C3380CC4-5D6E-409C-BE32-E72D297353CC}">
              <c16:uniqueId val="{00000015-190C-4849-A8C9-14EC537752BF}"/>
            </c:ext>
          </c:extLst>
        </c:ser>
        <c:dLbls>
          <c:showLegendKey val="0"/>
          <c:showVal val="0"/>
          <c:showCatName val="0"/>
          <c:showSerName val="0"/>
          <c:showPercent val="0"/>
          <c:showBubbleSize val="0"/>
        </c:dLbls>
        <c:gapWidth val="219"/>
        <c:overlap val="-27"/>
        <c:axId val="926114384"/>
        <c:axId val="926116592"/>
      </c:barChart>
      <c:catAx>
        <c:axId val="926114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926116592"/>
        <c:crosses val="autoZero"/>
        <c:auto val="1"/>
        <c:lblAlgn val="ctr"/>
        <c:lblOffset val="0"/>
        <c:noMultiLvlLbl val="0"/>
      </c:catAx>
      <c:valAx>
        <c:axId val="92611659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a:solidFill>
                      <a:schemeClr val="tx1"/>
                    </a:solidFill>
                  </a:rPr>
                  <a:t>Normalized</a:t>
                </a:r>
                <a:r>
                  <a:rPr lang="en-US" sz="1800" baseline="0">
                    <a:solidFill>
                      <a:schemeClr val="tx1"/>
                    </a:solidFill>
                  </a:rPr>
                  <a:t> Overhead</a:t>
                </a:r>
                <a:endParaRPr lang="en-US" sz="1800">
                  <a:solidFill>
                    <a:schemeClr val="tx1"/>
                  </a:solidFill>
                </a:endParaRP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926114384"/>
        <c:crosses val="autoZero"/>
        <c:crossBetween val="between"/>
        <c:majorUnit val="1.0"/>
      </c:valAx>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Entry>
      <c:layout>
        <c:manualLayout>
          <c:xMode val="edge"/>
          <c:yMode val="edge"/>
          <c:x val="0.274511902796559"/>
          <c:y val="0.0498641136131682"/>
          <c:w val="0.421375827357109"/>
          <c:h val="0.065679329546530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2647183611019"/>
          <c:y val="0.154007606871043"/>
          <c:w val="0.777352816388981"/>
          <c:h val="0.560480381625756"/>
        </c:manualLayout>
      </c:layout>
      <c:barChart>
        <c:barDir val="col"/>
        <c:grouping val="stacked"/>
        <c:varyColors val="0"/>
        <c:ser>
          <c:idx val="0"/>
          <c:order val="0"/>
          <c:tx>
            <c:strRef>
              <c:f>Sheet3!$K$11</c:f>
              <c:strCache>
                <c:ptCount val="1"/>
                <c:pt idx="0">
                  <c:v>PT Decoding</c:v>
                </c:pt>
              </c:strCache>
            </c:strRef>
          </c:tx>
          <c:spPr>
            <a:solidFill>
              <a:schemeClr val="accent1"/>
            </a:solidFill>
            <a:ln>
              <a:noFill/>
            </a:ln>
            <a:effectLst/>
          </c:spPr>
          <c:invertIfNegative val="0"/>
          <c:cat>
            <c:strRef>
              <c:f>Sheet3!$J$12:$J$17</c:f>
              <c:strCache>
                <c:ptCount val="6"/>
                <c:pt idx="0">
                  <c:v>apache</c:v>
                </c:pt>
                <c:pt idx="1">
                  <c:v>mysql</c:v>
                </c:pt>
                <c:pt idx="2">
                  <c:v>cherokee</c:v>
                </c:pt>
                <c:pt idx="3">
                  <c:v>aget</c:v>
                </c:pt>
                <c:pt idx="4">
                  <c:v>pfscan</c:v>
                </c:pt>
                <c:pt idx="5">
                  <c:v>pbzip2</c:v>
                </c:pt>
              </c:strCache>
            </c:strRef>
          </c:cat>
          <c:val>
            <c:numRef>
              <c:f>Sheet3!$K$12:$K$17</c:f>
              <c:numCache>
                <c:formatCode>General</c:formatCode>
                <c:ptCount val="6"/>
                <c:pt idx="0">
                  <c:v>37.1</c:v>
                </c:pt>
                <c:pt idx="1">
                  <c:v>14.9</c:v>
                </c:pt>
                <c:pt idx="2">
                  <c:v>0.5</c:v>
                </c:pt>
                <c:pt idx="3">
                  <c:v>45.0</c:v>
                </c:pt>
                <c:pt idx="4">
                  <c:v>4755.8</c:v>
                </c:pt>
                <c:pt idx="5">
                  <c:v>594.1</c:v>
                </c:pt>
              </c:numCache>
            </c:numRef>
          </c:val>
          <c:extLst xmlns:c16r2="http://schemas.microsoft.com/office/drawing/2015/06/chart">
            <c:ext xmlns:c16="http://schemas.microsoft.com/office/drawing/2014/chart" uri="{C3380CC4-5D6E-409C-BE32-E72D297353CC}">
              <c16:uniqueId val="{00000000-BACD-4C6C-A5B5-0A4895836BBA}"/>
            </c:ext>
          </c:extLst>
        </c:ser>
        <c:ser>
          <c:idx val="1"/>
          <c:order val="1"/>
          <c:tx>
            <c:strRef>
              <c:f>Sheet3!$L$11</c:f>
              <c:strCache>
                <c:ptCount val="1"/>
                <c:pt idx="0">
                  <c:v>Trace Reconstruction </c:v>
                </c:pt>
              </c:strCache>
            </c:strRef>
          </c:tx>
          <c:spPr>
            <a:solidFill>
              <a:schemeClr val="accent2"/>
            </a:solidFill>
            <a:ln>
              <a:noFill/>
            </a:ln>
            <a:effectLst/>
          </c:spPr>
          <c:invertIfNegative val="0"/>
          <c:cat>
            <c:strRef>
              <c:f>Sheet3!$J$12:$J$17</c:f>
              <c:strCache>
                <c:ptCount val="6"/>
                <c:pt idx="0">
                  <c:v>apache</c:v>
                </c:pt>
                <c:pt idx="1">
                  <c:v>mysql</c:v>
                </c:pt>
                <c:pt idx="2">
                  <c:v>cherokee</c:v>
                </c:pt>
                <c:pt idx="3">
                  <c:v>aget</c:v>
                </c:pt>
                <c:pt idx="4">
                  <c:v>pfscan</c:v>
                </c:pt>
                <c:pt idx="5">
                  <c:v>pbzip2</c:v>
                </c:pt>
              </c:strCache>
            </c:strRef>
          </c:cat>
          <c:val>
            <c:numRef>
              <c:f>Sheet3!$L$12:$L$17</c:f>
              <c:numCache>
                <c:formatCode>General</c:formatCode>
                <c:ptCount val="6"/>
                <c:pt idx="0">
                  <c:v>16.4</c:v>
                </c:pt>
                <c:pt idx="1">
                  <c:v>18.3</c:v>
                </c:pt>
                <c:pt idx="2">
                  <c:v>10.6</c:v>
                </c:pt>
                <c:pt idx="3">
                  <c:v>215.0</c:v>
                </c:pt>
                <c:pt idx="4">
                  <c:v>11650.6</c:v>
                </c:pt>
                <c:pt idx="5">
                  <c:v>813.7</c:v>
                </c:pt>
              </c:numCache>
            </c:numRef>
          </c:val>
          <c:extLst xmlns:c16r2="http://schemas.microsoft.com/office/drawing/2015/06/chart">
            <c:ext xmlns:c16="http://schemas.microsoft.com/office/drawing/2014/chart" uri="{C3380CC4-5D6E-409C-BE32-E72D297353CC}">
              <c16:uniqueId val="{00000001-BACD-4C6C-A5B5-0A4895836BBA}"/>
            </c:ext>
          </c:extLst>
        </c:ser>
        <c:ser>
          <c:idx val="2"/>
          <c:order val="2"/>
          <c:tx>
            <c:strRef>
              <c:f>Sheet3!$M$11</c:f>
              <c:strCache>
                <c:ptCount val="1"/>
                <c:pt idx="0">
                  <c:v>Data Race Detection </c:v>
                </c:pt>
              </c:strCache>
            </c:strRef>
          </c:tx>
          <c:spPr>
            <a:solidFill>
              <a:schemeClr val="accent3"/>
            </a:solidFill>
            <a:ln>
              <a:noFill/>
            </a:ln>
            <a:effectLst/>
          </c:spPr>
          <c:invertIfNegative val="0"/>
          <c:cat>
            <c:strRef>
              <c:f>Sheet3!$J$12:$J$17</c:f>
              <c:strCache>
                <c:ptCount val="6"/>
                <c:pt idx="0">
                  <c:v>apache</c:v>
                </c:pt>
                <c:pt idx="1">
                  <c:v>mysql</c:v>
                </c:pt>
                <c:pt idx="2">
                  <c:v>cherokee</c:v>
                </c:pt>
                <c:pt idx="3">
                  <c:v>aget</c:v>
                </c:pt>
                <c:pt idx="4">
                  <c:v>pfscan</c:v>
                </c:pt>
                <c:pt idx="5">
                  <c:v>pbzip2</c:v>
                </c:pt>
              </c:strCache>
            </c:strRef>
          </c:cat>
          <c:val>
            <c:numRef>
              <c:f>Sheet3!$M$12:$M$17</c:f>
              <c:numCache>
                <c:formatCode>General</c:formatCode>
                <c:ptCount val="6"/>
                <c:pt idx="0">
                  <c:v>1.0</c:v>
                </c:pt>
                <c:pt idx="1">
                  <c:v>2.1</c:v>
                </c:pt>
                <c:pt idx="2">
                  <c:v>0.0</c:v>
                </c:pt>
                <c:pt idx="3">
                  <c:v>3.0</c:v>
                </c:pt>
                <c:pt idx="4">
                  <c:v>132.7</c:v>
                </c:pt>
                <c:pt idx="5">
                  <c:v>2.0</c:v>
                </c:pt>
              </c:numCache>
            </c:numRef>
          </c:val>
          <c:extLst xmlns:c16r2="http://schemas.microsoft.com/office/drawing/2015/06/chart">
            <c:ext xmlns:c16="http://schemas.microsoft.com/office/drawing/2014/chart" uri="{C3380CC4-5D6E-409C-BE32-E72D297353CC}">
              <c16:uniqueId val="{00000002-BACD-4C6C-A5B5-0A4895836BBA}"/>
            </c:ext>
          </c:extLst>
        </c:ser>
        <c:dLbls>
          <c:showLegendKey val="0"/>
          <c:showVal val="0"/>
          <c:showCatName val="0"/>
          <c:showSerName val="0"/>
          <c:showPercent val="0"/>
          <c:showBubbleSize val="0"/>
        </c:dLbls>
        <c:gapWidth val="150"/>
        <c:overlap val="100"/>
        <c:axId val="924202960"/>
        <c:axId val="924220832"/>
      </c:barChart>
      <c:catAx>
        <c:axId val="924202960"/>
        <c:scaling>
          <c:orientation val="minMax"/>
        </c:scaling>
        <c:delete val="0"/>
        <c:axPos val="b"/>
        <c:numFmt formatCode="General" sourceLinked="1"/>
        <c:majorTickMark val="none"/>
        <c:minorTickMark val="none"/>
        <c:tickLblPos val="low"/>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924220832"/>
        <c:crosses val="autoZero"/>
        <c:auto val="1"/>
        <c:lblAlgn val="ctr"/>
        <c:lblOffset val="100"/>
        <c:noMultiLvlLbl val="0"/>
      </c:catAx>
      <c:valAx>
        <c:axId val="924220832"/>
        <c:scaling>
          <c:logBase val="10.0"/>
          <c:orientation val="minMax"/>
          <c:max val="100000.0"/>
          <c:min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2000">
                    <a:solidFill>
                      <a:schemeClr val="tx1"/>
                    </a:solidFill>
                  </a:rPr>
                  <a:t>Overhead</a:t>
                </a:r>
                <a:r>
                  <a:rPr lang="en-US" sz="2000" baseline="0">
                    <a:solidFill>
                      <a:schemeClr val="tx1"/>
                    </a:solidFill>
                  </a:rPr>
                  <a:t> per One Second Program Execution</a:t>
                </a:r>
                <a:endParaRPr lang="en-US" sz="2000">
                  <a:solidFill>
                    <a:schemeClr val="tx1"/>
                  </a:solidFill>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924202960"/>
        <c:crosses val="autoZero"/>
        <c:crossBetween val="between"/>
        <c:majorUnit val="100.0"/>
      </c:valAx>
      <c:spPr>
        <a:noFill/>
        <a:ln>
          <a:noFill/>
        </a:ln>
        <a:effectLst/>
      </c:spPr>
    </c:plotArea>
    <c:legend>
      <c:legendPos val="b"/>
      <c:layout>
        <c:manualLayout>
          <c:xMode val="edge"/>
          <c:yMode val="edge"/>
          <c:x val="0.0204737691740072"/>
          <c:y val="0.0196667320258312"/>
          <c:w val="0.970442736098684"/>
          <c:h val="0.115722256840197"/>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398459848531"/>
          <c:y val="0.169212867854929"/>
          <c:w val="0.801839967463302"/>
          <c:h val="0.565109583106184"/>
        </c:manualLayout>
      </c:layout>
      <c:barChart>
        <c:barDir val="col"/>
        <c:grouping val="clustered"/>
        <c:varyColors val="0"/>
        <c:ser>
          <c:idx val="0"/>
          <c:order val="0"/>
          <c:tx>
            <c:strRef>
              <c:f>Sheet2!$J$3</c:f>
              <c:strCache>
                <c:ptCount val="1"/>
                <c:pt idx="0">
                  <c:v>PEBS Sample</c:v>
                </c:pt>
              </c:strCache>
            </c:strRef>
          </c:tx>
          <c:spPr>
            <a:solidFill>
              <a:schemeClr val="accent1"/>
            </a:solidFill>
            <a:ln>
              <a:noFill/>
            </a:ln>
            <a:effectLst/>
          </c:spPr>
          <c:invertIfNegative val="0"/>
          <c:cat>
            <c:strRef>
              <c:f>Sheet2!$I$4:$I$9</c:f>
              <c:strCache>
                <c:ptCount val="6"/>
                <c:pt idx="0">
                  <c:v>apache</c:v>
                </c:pt>
                <c:pt idx="1">
                  <c:v>mysql</c:v>
                </c:pt>
                <c:pt idx="2">
                  <c:v>cherokee</c:v>
                </c:pt>
                <c:pt idx="3">
                  <c:v>aget</c:v>
                </c:pt>
                <c:pt idx="4">
                  <c:v>pfscan</c:v>
                </c:pt>
                <c:pt idx="5">
                  <c:v>pbzip2</c:v>
                </c:pt>
              </c:strCache>
            </c:strRef>
          </c:cat>
          <c:val>
            <c:numRef>
              <c:f>Sheet2!$J$4:$J$9</c:f>
              <c:numCache>
                <c:formatCode>General</c:formatCode>
                <c:ptCount val="6"/>
                <c:pt idx="0">
                  <c:v>1.0</c:v>
                </c:pt>
                <c:pt idx="1">
                  <c:v>1.0</c:v>
                </c:pt>
                <c:pt idx="2">
                  <c:v>1.0</c:v>
                </c:pt>
                <c:pt idx="3">
                  <c:v>1.0</c:v>
                </c:pt>
                <c:pt idx="4">
                  <c:v>1.0</c:v>
                </c:pt>
                <c:pt idx="5">
                  <c:v>1.0</c:v>
                </c:pt>
              </c:numCache>
            </c:numRef>
          </c:val>
          <c:extLst xmlns:c16r2="http://schemas.microsoft.com/office/drawing/2015/06/chart">
            <c:ext xmlns:c16="http://schemas.microsoft.com/office/drawing/2014/chart" uri="{C3380CC4-5D6E-409C-BE32-E72D297353CC}">
              <c16:uniqueId val="{00000000-81BB-4F53-89C9-A65A18A28D2A}"/>
            </c:ext>
          </c:extLst>
        </c:ser>
        <c:ser>
          <c:idx val="1"/>
          <c:order val="1"/>
          <c:tx>
            <c:strRef>
              <c:f>Sheet2!$K$3</c:f>
              <c:strCache>
                <c:ptCount val="1"/>
                <c:pt idx="0">
                  <c:v>Basicblock Replay</c:v>
                </c:pt>
              </c:strCache>
            </c:strRef>
          </c:tx>
          <c:spPr>
            <a:solidFill>
              <a:schemeClr val="accent2"/>
            </a:solidFill>
            <a:ln>
              <a:noFill/>
            </a:ln>
            <a:effectLst/>
          </c:spPr>
          <c:invertIfNegative val="0"/>
          <c:cat>
            <c:strRef>
              <c:f>Sheet2!$I$4:$I$9</c:f>
              <c:strCache>
                <c:ptCount val="6"/>
                <c:pt idx="0">
                  <c:v>apache</c:v>
                </c:pt>
                <c:pt idx="1">
                  <c:v>mysql</c:v>
                </c:pt>
                <c:pt idx="2">
                  <c:v>cherokee</c:v>
                </c:pt>
                <c:pt idx="3">
                  <c:v>aget</c:v>
                </c:pt>
                <c:pt idx="4">
                  <c:v>pfscan</c:v>
                </c:pt>
                <c:pt idx="5">
                  <c:v>pbzip2</c:v>
                </c:pt>
              </c:strCache>
            </c:strRef>
          </c:cat>
          <c:val>
            <c:numRef>
              <c:f>Sheet2!$K$4:$K$9</c:f>
              <c:numCache>
                <c:formatCode>General</c:formatCode>
                <c:ptCount val="6"/>
                <c:pt idx="0">
                  <c:v>9.540000000000001</c:v>
                </c:pt>
                <c:pt idx="1">
                  <c:v>1.63</c:v>
                </c:pt>
                <c:pt idx="2">
                  <c:v>1.3</c:v>
                </c:pt>
                <c:pt idx="3">
                  <c:v>1.3</c:v>
                </c:pt>
                <c:pt idx="4">
                  <c:v>6.58</c:v>
                </c:pt>
                <c:pt idx="5">
                  <c:v>11.97</c:v>
                </c:pt>
              </c:numCache>
            </c:numRef>
          </c:val>
          <c:extLst xmlns:c16r2="http://schemas.microsoft.com/office/drawing/2015/06/chart">
            <c:ext xmlns:c16="http://schemas.microsoft.com/office/drawing/2014/chart" uri="{C3380CC4-5D6E-409C-BE32-E72D297353CC}">
              <c16:uniqueId val="{00000001-81BB-4F53-89C9-A65A18A28D2A}"/>
            </c:ext>
          </c:extLst>
        </c:ser>
        <c:ser>
          <c:idx val="2"/>
          <c:order val="2"/>
          <c:tx>
            <c:strRef>
              <c:f>Sheet2!$L$3</c:f>
              <c:strCache>
                <c:ptCount val="1"/>
                <c:pt idx="0">
                  <c:v>Forward Replay</c:v>
                </c:pt>
              </c:strCache>
            </c:strRef>
          </c:tx>
          <c:spPr>
            <a:solidFill>
              <a:schemeClr val="accent3"/>
            </a:solidFill>
            <a:ln>
              <a:noFill/>
            </a:ln>
            <a:effectLst/>
          </c:spPr>
          <c:invertIfNegative val="0"/>
          <c:cat>
            <c:strRef>
              <c:f>Sheet2!$I$4:$I$9</c:f>
              <c:strCache>
                <c:ptCount val="6"/>
                <c:pt idx="0">
                  <c:v>apache</c:v>
                </c:pt>
                <c:pt idx="1">
                  <c:v>mysql</c:v>
                </c:pt>
                <c:pt idx="2">
                  <c:v>cherokee</c:v>
                </c:pt>
                <c:pt idx="3">
                  <c:v>aget</c:v>
                </c:pt>
                <c:pt idx="4">
                  <c:v>pfscan</c:v>
                </c:pt>
                <c:pt idx="5">
                  <c:v>pbzip2</c:v>
                </c:pt>
              </c:strCache>
            </c:strRef>
          </c:cat>
          <c:val>
            <c:numRef>
              <c:f>Sheet2!$L$4:$L$9</c:f>
              <c:numCache>
                <c:formatCode>General</c:formatCode>
                <c:ptCount val="6"/>
                <c:pt idx="0">
                  <c:v>10.04</c:v>
                </c:pt>
                <c:pt idx="1">
                  <c:v>364.34</c:v>
                </c:pt>
                <c:pt idx="2">
                  <c:v>3.07</c:v>
                </c:pt>
                <c:pt idx="3">
                  <c:v>3.13</c:v>
                </c:pt>
                <c:pt idx="4">
                  <c:v>152.05</c:v>
                </c:pt>
                <c:pt idx="5">
                  <c:v>274.3999999999999</c:v>
                </c:pt>
              </c:numCache>
            </c:numRef>
          </c:val>
          <c:extLst xmlns:c16r2="http://schemas.microsoft.com/office/drawing/2015/06/chart">
            <c:ext xmlns:c16="http://schemas.microsoft.com/office/drawing/2014/chart" uri="{C3380CC4-5D6E-409C-BE32-E72D297353CC}">
              <c16:uniqueId val="{00000002-81BB-4F53-89C9-A65A18A28D2A}"/>
            </c:ext>
          </c:extLst>
        </c:ser>
        <c:ser>
          <c:idx val="3"/>
          <c:order val="3"/>
          <c:tx>
            <c:strRef>
              <c:f>Sheet2!$M$3</c:f>
              <c:strCache>
                <c:ptCount val="1"/>
                <c:pt idx="0">
                  <c:v>Forward/Backward Relpay</c:v>
                </c:pt>
              </c:strCache>
            </c:strRef>
          </c:tx>
          <c:spPr>
            <a:solidFill>
              <a:schemeClr val="accent4"/>
            </a:solidFill>
            <a:ln>
              <a:noFill/>
            </a:ln>
            <a:effectLst/>
          </c:spPr>
          <c:invertIfNegative val="0"/>
          <c:cat>
            <c:strRef>
              <c:f>Sheet2!$I$4:$I$9</c:f>
              <c:strCache>
                <c:ptCount val="6"/>
                <c:pt idx="0">
                  <c:v>apache</c:v>
                </c:pt>
                <c:pt idx="1">
                  <c:v>mysql</c:v>
                </c:pt>
                <c:pt idx="2">
                  <c:v>cherokee</c:v>
                </c:pt>
                <c:pt idx="3">
                  <c:v>aget</c:v>
                </c:pt>
                <c:pt idx="4">
                  <c:v>pfscan</c:v>
                </c:pt>
                <c:pt idx="5">
                  <c:v>pbzip2</c:v>
                </c:pt>
              </c:strCache>
            </c:strRef>
          </c:cat>
          <c:val>
            <c:numRef>
              <c:f>Sheet2!$M$4:$M$9</c:f>
              <c:numCache>
                <c:formatCode>General</c:formatCode>
                <c:ptCount val="6"/>
                <c:pt idx="0">
                  <c:v>10.39</c:v>
                </c:pt>
                <c:pt idx="1">
                  <c:v>528.8099999999994</c:v>
                </c:pt>
                <c:pt idx="2">
                  <c:v>4.649999999999998</c:v>
                </c:pt>
                <c:pt idx="3">
                  <c:v>3.53</c:v>
                </c:pt>
                <c:pt idx="4">
                  <c:v>153.52</c:v>
                </c:pt>
                <c:pt idx="5">
                  <c:v>283.77</c:v>
                </c:pt>
              </c:numCache>
            </c:numRef>
          </c:val>
          <c:extLst xmlns:c16r2="http://schemas.microsoft.com/office/drawing/2015/06/chart">
            <c:ext xmlns:c16="http://schemas.microsoft.com/office/drawing/2014/chart" uri="{C3380CC4-5D6E-409C-BE32-E72D297353CC}">
              <c16:uniqueId val="{00000003-81BB-4F53-89C9-A65A18A28D2A}"/>
            </c:ext>
          </c:extLst>
        </c:ser>
        <c:dLbls>
          <c:showLegendKey val="0"/>
          <c:showVal val="0"/>
          <c:showCatName val="0"/>
          <c:showSerName val="0"/>
          <c:showPercent val="0"/>
          <c:showBubbleSize val="0"/>
        </c:dLbls>
        <c:gapWidth val="219"/>
        <c:overlap val="-27"/>
        <c:axId val="924232160"/>
        <c:axId val="924234448"/>
      </c:barChart>
      <c:catAx>
        <c:axId val="924232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924234448"/>
        <c:crossesAt val="0.0001"/>
        <c:auto val="1"/>
        <c:lblAlgn val="ctr"/>
        <c:lblOffset val="0"/>
        <c:noMultiLvlLbl val="0"/>
      </c:catAx>
      <c:valAx>
        <c:axId val="924234448"/>
        <c:scaling>
          <c:logBase val="10.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a:solidFill>
                      <a:schemeClr val="tx1"/>
                    </a:solidFill>
                  </a:rPr>
                  <a:t>Normalized</a:t>
                </a:r>
                <a:r>
                  <a:rPr lang="en-US" sz="1800" baseline="0">
                    <a:solidFill>
                      <a:schemeClr val="tx1"/>
                    </a:solidFill>
                  </a:rPr>
                  <a:t> Memory</a:t>
                </a:r>
              </a:p>
              <a:p>
                <a:pPr>
                  <a:defRPr sz="1800">
                    <a:solidFill>
                      <a:schemeClr val="tx1"/>
                    </a:solidFill>
                  </a:defRPr>
                </a:pPr>
                <a:r>
                  <a:rPr lang="en-US" sz="1800" baseline="0">
                    <a:solidFill>
                      <a:schemeClr val="tx1"/>
                    </a:solidFill>
                  </a:rPr>
                  <a:t> Recovery Rate</a:t>
                </a:r>
                <a:endParaRPr lang="en-US" sz="1800">
                  <a:solidFill>
                    <a:schemeClr val="tx1"/>
                  </a:solidFill>
                </a:endParaRP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24232160"/>
        <c:crosses val="autoZero"/>
        <c:crossBetween val="between"/>
      </c:valAx>
      <c:spPr>
        <a:noFill/>
        <a:ln>
          <a:noFill/>
        </a:ln>
        <a:effectLst/>
      </c:spPr>
    </c:plotArea>
    <c:legend>
      <c:legendPos val="b"/>
      <c:legendEntry>
        <c:idx val="0"/>
        <c:delete val="1"/>
      </c:legendEntry>
      <c:layout>
        <c:manualLayout>
          <c:xMode val="edge"/>
          <c:yMode val="edge"/>
          <c:x val="0.0233752874448201"/>
          <c:y val="0.0179946493865677"/>
          <c:w val="0.939106954947837"/>
          <c:h val="0.10555102979149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0.82273</cdr:x>
      <cdr:y>0.08767</cdr:y>
    </cdr:from>
    <cdr:to>
      <cdr:x>0.84293</cdr:x>
      <cdr:y>0.13749</cdr:y>
    </cdr:to>
    <cdr:sp macro="" textlink="">
      <cdr:nvSpPr>
        <cdr:cNvPr id="2" name="Rectangle 1"/>
        <cdr:cNvSpPr/>
      </cdr:nvSpPr>
      <cdr:spPr>
        <a:xfrm xmlns:a="http://schemas.openxmlformats.org/drawingml/2006/main">
          <a:off x="7523043" y="509107"/>
          <a:ext cx="184731" cy="289310"/>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en-US"/>
          </a:defPPr>
          <a:lvl1pPr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1pPr>
          <a:lvl2pPr marL="4572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2pPr>
          <a:lvl3pPr marL="9144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3pPr>
          <a:lvl4pPr marL="13716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4pPr>
          <a:lvl5pPr marL="1828800" algn="l" rtl="0" fontAlgn="base">
            <a:lnSpc>
              <a:spcPct val="80000"/>
            </a:lnSpc>
            <a:spcBef>
              <a:spcPct val="20000"/>
            </a:spcBef>
            <a:spcAft>
              <a:spcPct val="0"/>
            </a:spcAft>
            <a:buClr>
              <a:schemeClr val="tx1"/>
            </a:buClr>
            <a:buSzPct val="75000"/>
            <a:buFont typeface="Wingdings" pitchFamily="2" charset="2"/>
            <a:defRPr sz="1600" kern="1200">
              <a:solidFill>
                <a:schemeClr val="tx1"/>
              </a:solidFill>
              <a:latin typeface="Arial" pitchFamily="34" charset="0"/>
              <a:ea typeface="+mn-ea"/>
              <a:cs typeface="Arial" pitchFamily="34" charset="0"/>
            </a:defRPr>
          </a:lvl5pPr>
          <a:lvl6pPr marL="2286000" algn="l" defTabSz="914400" rtl="0" eaLnBrk="1" latinLnBrk="1" hangingPunct="1">
            <a:defRPr sz="1600" kern="1200">
              <a:solidFill>
                <a:schemeClr val="tx1"/>
              </a:solidFill>
              <a:latin typeface="Arial" pitchFamily="34" charset="0"/>
              <a:ea typeface="+mn-ea"/>
              <a:cs typeface="Arial" pitchFamily="34" charset="0"/>
            </a:defRPr>
          </a:lvl6pPr>
          <a:lvl7pPr marL="2743200" algn="l" defTabSz="914400" rtl="0" eaLnBrk="1" latinLnBrk="1" hangingPunct="1">
            <a:defRPr sz="1600" kern="1200">
              <a:solidFill>
                <a:schemeClr val="tx1"/>
              </a:solidFill>
              <a:latin typeface="Arial" pitchFamily="34" charset="0"/>
              <a:ea typeface="+mn-ea"/>
              <a:cs typeface="Arial" pitchFamily="34" charset="0"/>
            </a:defRPr>
          </a:lvl7pPr>
          <a:lvl8pPr marL="3200400" algn="l" defTabSz="914400" rtl="0" eaLnBrk="1" latinLnBrk="1" hangingPunct="1">
            <a:defRPr sz="1600" kern="1200">
              <a:solidFill>
                <a:schemeClr val="tx1"/>
              </a:solidFill>
              <a:latin typeface="Arial" pitchFamily="34" charset="0"/>
              <a:ea typeface="+mn-ea"/>
              <a:cs typeface="Arial" pitchFamily="34" charset="0"/>
            </a:defRPr>
          </a:lvl8pPr>
          <a:lvl9pPr marL="3657600" algn="l" defTabSz="914400" rtl="0" eaLnBrk="1" latinLnBrk="1" hangingPunct="1">
            <a:defRPr sz="1600" kern="1200">
              <a:solidFill>
                <a:schemeClr val="tx1"/>
              </a:solidFill>
              <a:latin typeface="Arial" pitchFamily="34" charset="0"/>
              <a:ea typeface="+mn-ea"/>
              <a:cs typeface="Arial" pitchFamily="34" charset="0"/>
            </a:defRPr>
          </a:lvl9pPr>
        </a:lstStyle>
        <a:p xmlns:a="http://schemas.openxmlformats.org/drawingml/2006/main">
          <a:pPr marL="0" indent="0">
            <a:buNone/>
          </a:pPr>
          <a:endParaRPr lang="en-US" b="1"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2" y="3"/>
            <a:ext cx="2943983" cy="495569"/>
          </a:xfrm>
          <a:prstGeom prst="rect">
            <a:avLst/>
          </a:prstGeom>
          <a:noFill/>
          <a:ln w="9525">
            <a:noFill/>
            <a:miter lim="800000"/>
            <a:headEnd/>
            <a:tailEnd/>
          </a:ln>
          <a:effectLst/>
        </p:spPr>
        <p:txBody>
          <a:bodyPr vert="horz" wrap="square" lIns="92284" tIns="46143" rIns="92284" bIns="46143" numCol="1" anchor="t" anchorCtr="0" compatLnSpc="1">
            <a:prstTxWarp prst="textNoShape">
              <a:avLst/>
            </a:prstTxWarp>
          </a:bodyPr>
          <a:lstStyle>
            <a:lvl1pPr defTabSz="923064">
              <a:lnSpc>
                <a:spcPct val="100000"/>
              </a:lnSpc>
              <a:spcBef>
                <a:spcPct val="0"/>
              </a:spcBef>
              <a:buClrTx/>
              <a:buSzTx/>
              <a:buFontTx/>
              <a:buNone/>
              <a:defRPr sz="1200">
                <a:latin typeface="Times New Roman" pitchFamily="18" charset="0"/>
                <a:ea typeface="굴림" pitchFamily="50" charset="-127"/>
              </a:defRPr>
            </a:lvl1pPr>
          </a:lstStyle>
          <a:p>
            <a:endParaRPr lang="en-US" altLang="ko-KR"/>
          </a:p>
        </p:txBody>
      </p:sp>
      <p:sp>
        <p:nvSpPr>
          <p:cNvPr id="77827" name="Rectangle 3"/>
          <p:cNvSpPr>
            <a:spLocks noGrp="1" noChangeArrowheads="1"/>
          </p:cNvSpPr>
          <p:nvPr>
            <p:ph type="dt" sz="quarter" idx="1"/>
          </p:nvPr>
        </p:nvSpPr>
        <p:spPr bwMode="auto">
          <a:xfrm>
            <a:off x="3850520" y="3"/>
            <a:ext cx="2943983" cy="495569"/>
          </a:xfrm>
          <a:prstGeom prst="rect">
            <a:avLst/>
          </a:prstGeom>
          <a:noFill/>
          <a:ln w="9525">
            <a:noFill/>
            <a:miter lim="800000"/>
            <a:headEnd/>
            <a:tailEnd/>
          </a:ln>
          <a:effectLst/>
        </p:spPr>
        <p:txBody>
          <a:bodyPr vert="horz" wrap="square" lIns="92284" tIns="46143" rIns="92284" bIns="46143" numCol="1" anchor="t" anchorCtr="0" compatLnSpc="1">
            <a:prstTxWarp prst="textNoShape">
              <a:avLst/>
            </a:prstTxWarp>
          </a:bodyPr>
          <a:lstStyle>
            <a:lvl1pPr algn="r" defTabSz="923064">
              <a:lnSpc>
                <a:spcPct val="100000"/>
              </a:lnSpc>
              <a:spcBef>
                <a:spcPct val="0"/>
              </a:spcBef>
              <a:buClrTx/>
              <a:buSzTx/>
              <a:buFontTx/>
              <a:buNone/>
              <a:defRPr sz="1200">
                <a:latin typeface="Times New Roman" pitchFamily="18" charset="0"/>
                <a:ea typeface="굴림" pitchFamily="50" charset="-127"/>
              </a:defRPr>
            </a:lvl1pPr>
          </a:lstStyle>
          <a:p>
            <a:endParaRPr lang="en-US" altLang="ko-KR"/>
          </a:p>
        </p:txBody>
      </p:sp>
      <p:sp>
        <p:nvSpPr>
          <p:cNvPr id="77828" name="Rectangle 4"/>
          <p:cNvSpPr>
            <a:spLocks noGrp="1" noChangeArrowheads="1"/>
          </p:cNvSpPr>
          <p:nvPr>
            <p:ph type="ftr" sz="quarter" idx="2"/>
          </p:nvPr>
        </p:nvSpPr>
        <p:spPr bwMode="auto">
          <a:xfrm>
            <a:off x="2" y="9435835"/>
            <a:ext cx="2943983" cy="495567"/>
          </a:xfrm>
          <a:prstGeom prst="rect">
            <a:avLst/>
          </a:prstGeom>
          <a:noFill/>
          <a:ln w="9525">
            <a:noFill/>
            <a:miter lim="800000"/>
            <a:headEnd/>
            <a:tailEnd/>
          </a:ln>
          <a:effectLst/>
        </p:spPr>
        <p:txBody>
          <a:bodyPr vert="horz" wrap="square" lIns="92284" tIns="46143" rIns="92284" bIns="46143" numCol="1" anchor="b" anchorCtr="0" compatLnSpc="1">
            <a:prstTxWarp prst="textNoShape">
              <a:avLst/>
            </a:prstTxWarp>
          </a:bodyPr>
          <a:lstStyle>
            <a:lvl1pPr defTabSz="923064">
              <a:lnSpc>
                <a:spcPct val="100000"/>
              </a:lnSpc>
              <a:spcBef>
                <a:spcPct val="0"/>
              </a:spcBef>
              <a:buClrTx/>
              <a:buSzTx/>
              <a:buFontTx/>
              <a:buNone/>
              <a:defRPr sz="1200">
                <a:latin typeface="Times New Roman" pitchFamily="18" charset="0"/>
                <a:ea typeface="굴림" pitchFamily="50" charset="-127"/>
              </a:defRPr>
            </a:lvl1pPr>
          </a:lstStyle>
          <a:p>
            <a:endParaRPr lang="en-US" altLang="ko-KR"/>
          </a:p>
        </p:txBody>
      </p:sp>
      <p:sp>
        <p:nvSpPr>
          <p:cNvPr id="77829" name="Rectangle 5"/>
          <p:cNvSpPr>
            <a:spLocks noGrp="1" noChangeArrowheads="1"/>
          </p:cNvSpPr>
          <p:nvPr>
            <p:ph type="sldNum" sz="quarter" idx="3"/>
          </p:nvPr>
        </p:nvSpPr>
        <p:spPr bwMode="auto">
          <a:xfrm>
            <a:off x="3850520" y="9435835"/>
            <a:ext cx="2943983" cy="495567"/>
          </a:xfrm>
          <a:prstGeom prst="rect">
            <a:avLst/>
          </a:prstGeom>
          <a:noFill/>
          <a:ln w="9525">
            <a:noFill/>
            <a:miter lim="800000"/>
            <a:headEnd/>
            <a:tailEnd/>
          </a:ln>
          <a:effectLst/>
        </p:spPr>
        <p:txBody>
          <a:bodyPr vert="horz" wrap="square" lIns="92284" tIns="46143" rIns="92284" bIns="46143" numCol="1" anchor="b" anchorCtr="0" compatLnSpc="1">
            <a:prstTxWarp prst="textNoShape">
              <a:avLst/>
            </a:prstTxWarp>
          </a:bodyPr>
          <a:lstStyle>
            <a:lvl1pPr algn="r" defTabSz="923064">
              <a:lnSpc>
                <a:spcPct val="100000"/>
              </a:lnSpc>
              <a:spcBef>
                <a:spcPct val="0"/>
              </a:spcBef>
              <a:buClrTx/>
              <a:buSzTx/>
              <a:buFontTx/>
              <a:buNone/>
              <a:defRPr sz="1200">
                <a:latin typeface="Times New Roman" pitchFamily="18" charset="0"/>
                <a:ea typeface="굴림" pitchFamily="50" charset="-127"/>
              </a:defRPr>
            </a:lvl1pPr>
          </a:lstStyle>
          <a:p>
            <a:fld id="{AD81696D-F659-47AA-BF9A-8E4C52DB6141}" type="slidenum">
              <a:rPr lang="en-US" altLang="ko-KR"/>
              <a:pPr/>
              <a:t>‹#›</a:t>
            </a:fld>
            <a:endParaRPr lang="en-US" altLang="ko-KR"/>
          </a:p>
        </p:txBody>
      </p:sp>
    </p:spTree>
    <p:extLst>
      <p:ext uri="{BB962C8B-B14F-4D97-AF65-F5344CB8AC3E}">
        <p14:creationId xmlns:p14="http://schemas.microsoft.com/office/powerpoint/2010/main" val="2490653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62054" cy="488895"/>
          </a:xfrm>
          <a:prstGeom prst="rect">
            <a:avLst/>
          </a:prstGeom>
          <a:noFill/>
          <a:ln w="9525">
            <a:noFill/>
            <a:miter lim="800000"/>
            <a:headEnd/>
            <a:tailEnd/>
          </a:ln>
          <a:effectLst/>
        </p:spPr>
        <p:txBody>
          <a:bodyPr vert="horz" wrap="square" lIns="90759" tIns="45380" rIns="90759" bIns="45380" numCol="1" anchor="t" anchorCtr="0" compatLnSpc="1">
            <a:prstTxWarp prst="textNoShape">
              <a:avLst/>
            </a:prstTxWarp>
          </a:bodyPr>
          <a:lstStyle>
            <a:lvl1pPr defTabSz="907629">
              <a:lnSpc>
                <a:spcPct val="100000"/>
              </a:lnSpc>
              <a:spcBef>
                <a:spcPct val="0"/>
              </a:spcBef>
              <a:buClrTx/>
              <a:buSzTx/>
              <a:buFontTx/>
              <a:buNone/>
              <a:defRPr sz="1200" b="1">
                <a:latin typeface="Times New Roman" pitchFamily="18" charset="0"/>
                <a:ea typeface="굴림" pitchFamily="50" charset="-127"/>
              </a:defRPr>
            </a:lvl1pPr>
          </a:lstStyle>
          <a:p>
            <a:endParaRPr lang="en-US" altLang="ko-KR"/>
          </a:p>
        </p:txBody>
      </p:sp>
      <p:sp>
        <p:nvSpPr>
          <p:cNvPr id="94211" name="Rectangle 3"/>
          <p:cNvSpPr>
            <a:spLocks noGrp="1" noChangeArrowheads="1"/>
          </p:cNvSpPr>
          <p:nvPr>
            <p:ph type="dt" idx="1"/>
          </p:nvPr>
        </p:nvSpPr>
        <p:spPr bwMode="auto">
          <a:xfrm>
            <a:off x="3850522" y="0"/>
            <a:ext cx="2960546" cy="488895"/>
          </a:xfrm>
          <a:prstGeom prst="rect">
            <a:avLst/>
          </a:prstGeom>
          <a:noFill/>
          <a:ln w="9525">
            <a:noFill/>
            <a:miter lim="800000"/>
            <a:headEnd/>
            <a:tailEnd/>
          </a:ln>
          <a:effectLst/>
        </p:spPr>
        <p:txBody>
          <a:bodyPr vert="horz" wrap="square" lIns="90759" tIns="45380" rIns="90759" bIns="45380" numCol="1" anchor="t" anchorCtr="0" compatLnSpc="1">
            <a:prstTxWarp prst="textNoShape">
              <a:avLst/>
            </a:prstTxWarp>
          </a:bodyPr>
          <a:lstStyle>
            <a:lvl1pPr algn="r" defTabSz="907629">
              <a:lnSpc>
                <a:spcPct val="100000"/>
              </a:lnSpc>
              <a:spcBef>
                <a:spcPct val="0"/>
              </a:spcBef>
              <a:buClrTx/>
              <a:buSzTx/>
              <a:buFontTx/>
              <a:buNone/>
              <a:defRPr sz="1200" b="1">
                <a:latin typeface="Times New Roman" pitchFamily="18" charset="0"/>
                <a:ea typeface="굴림" pitchFamily="50" charset="-127"/>
              </a:defRPr>
            </a:lvl1pPr>
          </a:lstStyle>
          <a:p>
            <a:endParaRPr lang="en-US" altLang="ko-KR"/>
          </a:p>
        </p:txBody>
      </p:sp>
      <p:sp>
        <p:nvSpPr>
          <p:cNvPr id="94212" name="Rectangle 4"/>
          <p:cNvSpPr>
            <a:spLocks noGrp="1" noRot="1" noChangeAspect="1" noChangeArrowheads="1" noTextEdit="1"/>
          </p:cNvSpPr>
          <p:nvPr>
            <p:ph type="sldImg" idx="2"/>
          </p:nvPr>
        </p:nvSpPr>
        <p:spPr bwMode="auto">
          <a:xfrm>
            <a:off x="869950" y="733425"/>
            <a:ext cx="4999038" cy="3751263"/>
          </a:xfrm>
          <a:prstGeom prst="rect">
            <a:avLst/>
          </a:prstGeom>
          <a:noFill/>
          <a:ln w="9525">
            <a:solidFill>
              <a:srgbClr val="000000"/>
            </a:solidFill>
            <a:miter lim="800000"/>
            <a:headEnd/>
            <a:tailEnd/>
          </a:ln>
          <a:effectLst/>
        </p:spPr>
      </p:sp>
      <p:sp>
        <p:nvSpPr>
          <p:cNvPr id="94213" name="Rectangle 5"/>
          <p:cNvSpPr>
            <a:spLocks noGrp="1" noChangeArrowheads="1"/>
          </p:cNvSpPr>
          <p:nvPr>
            <p:ph type="body" sz="quarter" idx="3"/>
          </p:nvPr>
        </p:nvSpPr>
        <p:spPr bwMode="auto">
          <a:xfrm>
            <a:off x="888468" y="4730432"/>
            <a:ext cx="5034135" cy="4485149"/>
          </a:xfrm>
          <a:prstGeom prst="rect">
            <a:avLst/>
          </a:prstGeom>
          <a:noFill/>
          <a:ln w="9525">
            <a:noFill/>
            <a:miter lim="800000"/>
            <a:headEnd/>
            <a:tailEnd/>
          </a:ln>
          <a:effectLst/>
        </p:spPr>
        <p:txBody>
          <a:bodyPr vert="horz" wrap="square" lIns="90759" tIns="45380" rIns="90759" bIns="45380"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94214" name="Rectangle 6"/>
          <p:cNvSpPr>
            <a:spLocks noGrp="1" noChangeArrowheads="1"/>
          </p:cNvSpPr>
          <p:nvPr>
            <p:ph type="ftr" sz="quarter" idx="4"/>
          </p:nvPr>
        </p:nvSpPr>
        <p:spPr bwMode="auto">
          <a:xfrm>
            <a:off x="0" y="9460861"/>
            <a:ext cx="2962054" cy="488895"/>
          </a:xfrm>
          <a:prstGeom prst="rect">
            <a:avLst/>
          </a:prstGeom>
          <a:noFill/>
          <a:ln w="9525">
            <a:noFill/>
            <a:miter lim="800000"/>
            <a:headEnd/>
            <a:tailEnd/>
          </a:ln>
          <a:effectLst/>
        </p:spPr>
        <p:txBody>
          <a:bodyPr vert="horz" wrap="square" lIns="90759" tIns="45380" rIns="90759" bIns="45380" numCol="1" anchor="b" anchorCtr="0" compatLnSpc="1">
            <a:prstTxWarp prst="textNoShape">
              <a:avLst/>
            </a:prstTxWarp>
          </a:bodyPr>
          <a:lstStyle>
            <a:lvl1pPr defTabSz="907629">
              <a:lnSpc>
                <a:spcPct val="100000"/>
              </a:lnSpc>
              <a:spcBef>
                <a:spcPct val="0"/>
              </a:spcBef>
              <a:buClrTx/>
              <a:buSzTx/>
              <a:buFontTx/>
              <a:buNone/>
              <a:defRPr sz="1200" b="1">
                <a:latin typeface="Times New Roman" pitchFamily="18" charset="0"/>
                <a:ea typeface="굴림" pitchFamily="50" charset="-127"/>
              </a:defRPr>
            </a:lvl1pPr>
          </a:lstStyle>
          <a:p>
            <a:endParaRPr lang="en-US" altLang="ko-KR"/>
          </a:p>
        </p:txBody>
      </p:sp>
      <p:sp>
        <p:nvSpPr>
          <p:cNvPr id="94215" name="Rectangle 7"/>
          <p:cNvSpPr>
            <a:spLocks noGrp="1" noChangeArrowheads="1"/>
          </p:cNvSpPr>
          <p:nvPr>
            <p:ph type="sldNum" sz="quarter" idx="5"/>
          </p:nvPr>
        </p:nvSpPr>
        <p:spPr bwMode="auto">
          <a:xfrm>
            <a:off x="3850522" y="9460861"/>
            <a:ext cx="2960546" cy="488895"/>
          </a:xfrm>
          <a:prstGeom prst="rect">
            <a:avLst/>
          </a:prstGeom>
          <a:noFill/>
          <a:ln w="9525">
            <a:noFill/>
            <a:miter lim="800000"/>
            <a:headEnd/>
            <a:tailEnd/>
          </a:ln>
          <a:effectLst/>
        </p:spPr>
        <p:txBody>
          <a:bodyPr vert="horz" wrap="square" lIns="90759" tIns="45380" rIns="90759" bIns="45380" numCol="1" anchor="b" anchorCtr="0" compatLnSpc="1">
            <a:prstTxWarp prst="textNoShape">
              <a:avLst/>
            </a:prstTxWarp>
          </a:bodyPr>
          <a:lstStyle>
            <a:lvl1pPr algn="r" defTabSz="907629">
              <a:lnSpc>
                <a:spcPct val="100000"/>
              </a:lnSpc>
              <a:spcBef>
                <a:spcPct val="0"/>
              </a:spcBef>
              <a:buClrTx/>
              <a:buSzTx/>
              <a:buFontTx/>
              <a:buNone/>
              <a:defRPr sz="1200" b="1">
                <a:latin typeface="Times New Roman" pitchFamily="18" charset="0"/>
                <a:ea typeface="굴림" pitchFamily="50" charset="-127"/>
              </a:defRPr>
            </a:lvl1pPr>
          </a:lstStyle>
          <a:p>
            <a:fld id="{D291D712-58E1-4FFA-8A47-8D821F11B45B}" type="slidenum">
              <a:rPr lang="en-US" altLang="ko-KR"/>
              <a:pPr/>
              <a:t>‹#›</a:t>
            </a:fld>
            <a:endParaRPr lang="en-US" altLang="ko-KR"/>
          </a:p>
        </p:txBody>
      </p:sp>
    </p:spTree>
    <p:extLst>
      <p:ext uri="{BB962C8B-B14F-4D97-AF65-F5344CB8AC3E}">
        <p14:creationId xmlns:p14="http://schemas.microsoft.com/office/powerpoint/2010/main" val="34614422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itchFamily="34" charset="0"/>
        <a:ea typeface="+mn-ea"/>
        <a:cs typeface="Arial" pitchFamily="34" charset="0"/>
      </a:defRPr>
    </a:lvl1pPr>
    <a:lvl2pPr marL="457200" algn="l" rtl="0" fontAlgn="base">
      <a:spcBef>
        <a:spcPct val="30000"/>
      </a:spcBef>
      <a:spcAft>
        <a:spcPct val="0"/>
      </a:spcAft>
      <a:defRPr kumimoji="1" sz="1200" kern="1200">
        <a:solidFill>
          <a:schemeClr val="tx1"/>
        </a:solidFill>
        <a:latin typeface="Arial" pitchFamily="34" charset="0"/>
        <a:ea typeface="+mn-ea"/>
        <a:cs typeface="Arial" pitchFamily="34" charset="0"/>
      </a:defRPr>
    </a:lvl2pPr>
    <a:lvl3pPr marL="914400" algn="l" rtl="0" fontAlgn="base">
      <a:spcBef>
        <a:spcPct val="30000"/>
      </a:spcBef>
      <a:spcAft>
        <a:spcPct val="0"/>
      </a:spcAft>
      <a:defRPr kumimoji="1" sz="1200" kern="1200">
        <a:solidFill>
          <a:schemeClr val="tx1"/>
        </a:solidFill>
        <a:latin typeface="Arial" pitchFamily="34" charset="0"/>
        <a:ea typeface="+mn-ea"/>
        <a:cs typeface="Arial" pitchFamily="34" charset="0"/>
      </a:defRPr>
    </a:lvl3pPr>
    <a:lvl4pPr marL="1371600" algn="l" rtl="0" fontAlgn="base">
      <a:spcBef>
        <a:spcPct val="30000"/>
      </a:spcBef>
      <a:spcAft>
        <a:spcPct val="0"/>
      </a:spcAft>
      <a:defRPr kumimoji="1" sz="1200" kern="1200">
        <a:solidFill>
          <a:schemeClr val="tx1"/>
        </a:solidFill>
        <a:latin typeface="Arial" pitchFamily="34" charset="0"/>
        <a:ea typeface="+mn-ea"/>
        <a:cs typeface="Arial" pitchFamily="34" charset="0"/>
      </a:defRPr>
    </a:lvl4pPr>
    <a:lvl5pPr marL="1828800" algn="l" rtl="0" fontAlgn="base">
      <a:spcBef>
        <a:spcPct val="30000"/>
      </a:spcBef>
      <a:spcAft>
        <a:spcPct val="0"/>
      </a:spcAft>
      <a:defRPr kumimoji="1" sz="1200" kern="1200">
        <a:solidFill>
          <a:schemeClr val="tx1"/>
        </a:solidFill>
        <a:latin typeface="Arial" pitchFamily="34" charset="0"/>
        <a:ea typeface="+mn-ea"/>
        <a:cs typeface="Arial" pitchFamily="34"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EBD7CE-4578-49B6-8172-DB1E95F2E709}" type="slidenum">
              <a:rPr lang="en-US" altLang="ko-KR"/>
              <a:pPr/>
              <a:t>1</a:t>
            </a:fld>
            <a:endParaRPr lang="en-US" altLang="ko-KR"/>
          </a:p>
        </p:txBody>
      </p:sp>
      <p:sp>
        <p:nvSpPr>
          <p:cNvPr id="1546242" name="Rectangle 2"/>
          <p:cNvSpPr>
            <a:spLocks noGrp="1" noRot="1" noChangeAspect="1" noChangeArrowheads="1"/>
          </p:cNvSpPr>
          <p:nvPr>
            <p:ph type="sldImg"/>
          </p:nvPr>
        </p:nvSpPr>
        <p:spPr bwMode="auto">
          <a:xfrm>
            <a:off x="869950" y="733425"/>
            <a:ext cx="4999038" cy="3751263"/>
          </a:xfrm>
          <a:prstGeom prst="rect">
            <a:avLst/>
          </a:prstGeom>
          <a:solidFill>
            <a:srgbClr val="FFFFFF"/>
          </a:solidFill>
          <a:ln>
            <a:solidFill>
              <a:srgbClr val="000000"/>
            </a:solidFill>
            <a:miter lim="800000"/>
            <a:headEnd/>
            <a:tailEnd/>
          </a:ln>
        </p:spPr>
      </p:sp>
      <p:sp>
        <p:nvSpPr>
          <p:cNvPr id="1546243" name="Rectangle 3"/>
          <p:cNvSpPr>
            <a:spLocks noGrp="1" noChangeArrowheads="1"/>
          </p:cNvSpPr>
          <p:nvPr>
            <p:ph type="body" idx="1"/>
          </p:nvPr>
        </p:nvSpPr>
        <p:spPr bwMode="auto">
          <a:xfrm>
            <a:off x="888468" y="4730432"/>
            <a:ext cx="5034135" cy="4485149"/>
          </a:xfrm>
          <a:prstGeom prst="rect">
            <a:avLst/>
          </a:prstGeom>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ko-KR" baseline="0" dirty="0" smtClean="0"/>
              <a:t>Good afternoon, my name is Tong Zhang, from </a:t>
            </a:r>
            <a:r>
              <a:rPr lang="en-US" altLang="ko-KR" baseline="0" dirty="0" err="1" smtClean="0"/>
              <a:t>VirginiaTech</a:t>
            </a:r>
            <a:r>
              <a:rPr lang="en-US" altLang="ko-KR" baseline="0" dirty="0" smtClean="0"/>
              <a:t>. My advisors are Dr. </a:t>
            </a:r>
            <a:r>
              <a:rPr lang="en-US" altLang="ko-KR" baseline="0" dirty="0" err="1" smtClean="0"/>
              <a:t>Changhee</a:t>
            </a:r>
            <a:r>
              <a:rPr lang="en-US" altLang="ko-KR" baseline="0" dirty="0" smtClean="0"/>
              <a:t> Jung and Dr. </a:t>
            </a:r>
            <a:r>
              <a:rPr lang="en-US" altLang="ko-KR" baseline="0" dirty="0" err="1" smtClean="0"/>
              <a:t>Dongyoon</a:t>
            </a:r>
            <a:r>
              <a:rPr lang="en-US" altLang="ko-KR" baseline="0" dirty="0" smtClean="0"/>
              <a:t> Lee. Today I’m going to present: ProRace, Practical Data Race Detection for Production Use. </a:t>
            </a:r>
          </a:p>
        </p:txBody>
      </p:sp>
    </p:spTree>
    <p:extLst>
      <p:ext uri="{BB962C8B-B14F-4D97-AF65-F5344CB8AC3E}">
        <p14:creationId xmlns:p14="http://schemas.microsoft.com/office/powerpoint/2010/main" val="3189187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ProRace</a:t>
            </a:r>
            <a:r>
              <a:rPr lang="en-US" baseline="0" dirty="0" smtClean="0"/>
              <a:t> Design and </a:t>
            </a:r>
            <a:r>
              <a:rPr lang="en-US" baseline="0" dirty="0" err="1" smtClean="0"/>
              <a:t>Impelmentation</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10</a:t>
            </a:fld>
            <a:endParaRPr lang="en-US" altLang="ko-KR"/>
          </a:p>
        </p:txBody>
      </p:sp>
    </p:spTree>
    <p:extLst>
      <p:ext uri="{BB962C8B-B14F-4D97-AF65-F5344CB8AC3E}">
        <p14:creationId xmlns:p14="http://schemas.microsoft.com/office/powerpoint/2010/main" val="778462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 color, more deep</a:t>
            </a:r>
            <a:r>
              <a:rPr lang="en-US" baseline="0" dirty="0" smtClean="0"/>
              <a:t> color</a:t>
            </a:r>
            <a:endParaRPr lang="en-US" dirty="0" smtClean="0"/>
          </a:p>
          <a:p>
            <a:r>
              <a:rPr lang="en-US" dirty="0" smtClean="0"/>
              <a:t>Replay-&gt;reconstruct </a:t>
            </a:r>
            <a:r>
              <a:rPr lang="en-US" dirty="0" err="1" smtClean="0"/>
              <a:t>unsampled</a:t>
            </a:r>
            <a:r>
              <a:rPr lang="en-US" baseline="0" dirty="0" smtClean="0"/>
              <a:t> memory accesses</a:t>
            </a:r>
            <a:endParaRPr lang="en-US" dirty="0" smtClean="0"/>
          </a:p>
          <a:p>
            <a:endParaRPr lang="en-US" dirty="0" smtClean="0"/>
          </a:p>
          <a:p>
            <a:r>
              <a:rPr lang="en-US" dirty="0" smtClean="0"/>
              <a:t>This is an overview of ProRace,</a:t>
            </a:r>
          </a:p>
          <a:p>
            <a:r>
              <a:rPr lang="en-US" baseline="0" dirty="0" smtClean="0"/>
              <a:t>With PEBS, ProRace sample architecture state and memory access at low cost,</a:t>
            </a:r>
          </a:p>
          <a:p>
            <a:r>
              <a:rPr lang="en-US" baseline="0" dirty="0" smtClean="0"/>
              <a:t>With PT’s branch information, together with backward/forward replay,</a:t>
            </a:r>
          </a:p>
          <a:p>
            <a:r>
              <a:rPr lang="en-US" baseline="0" dirty="0" smtClean="0"/>
              <a:t>it can recover many more memory accesses to improve detection capability.</a:t>
            </a:r>
          </a:p>
          <a:p>
            <a:endParaRPr lang="en-US" dirty="0" smtClean="0"/>
          </a:p>
          <a:p>
            <a:r>
              <a:rPr lang="en-US" dirty="0" smtClean="0"/>
              <a:t>In this talk we focus on</a:t>
            </a:r>
            <a:r>
              <a:rPr lang="en-US" baseline="0" dirty="0" smtClean="0"/>
              <a:t> replay part of ProRace. Please refer to paper for driver design.</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11</a:t>
            </a:fld>
            <a:endParaRPr lang="en-US" altLang="ko-KR"/>
          </a:p>
        </p:txBody>
      </p:sp>
    </p:spTree>
    <p:extLst>
      <p:ext uri="{BB962C8B-B14F-4D97-AF65-F5344CB8AC3E}">
        <p14:creationId xmlns:p14="http://schemas.microsoft.com/office/powerpoint/2010/main" val="789592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Present in this way: explain PT can collect full program branch information</a:t>
            </a:r>
          </a:p>
          <a:p>
            <a:r>
              <a:rPr lang="en-US" baseline="0" dirty="0" smtClean="0"/>
              <a:t>By using this PT Information, we can construct stream line of code, which we are going to use to</a:t>
            </a:r>
          </a:p>
          <a:p>
            <a:r>
              <a:rPr lang="en-US" baseline="0" dirty="0" smtClean="0"/>
              <a:t>Reconstruct memory accesses</a:t>
            </a:r>
          </a:p>
          <a:p>
            <a:r>
              <a:rPr lang="en-US" baseline="0" dirty="0" smtClean="0"/>
              <a:t>Add sample point, saying that we are going to start from the sampled point</a:t>
            </a:r>
          </a:p>
          <a:p>
            <a:r>
              <a:rPr lang="en-US" baseline="0" dirty="0" smtClean="0"/>
              <a:t>-----</a:t>
            </a:r>
          </a:p>
          <a:p>
            <a:endParaRPr lang="en-US" dirty="0" smtClean="0"/>
          </a:p>
          <a:p>
            <a:r>
              <a:rPr lang="en-US" dirty="0" smtClean="0"/>
              <a:t>Now let’s look</a:t>
            </a:r>
            <a:r>
              <a:rPr lang="en-US" baseline="0" dirty="0" smtClean="0"/>
              <a:t> at an example:</a:t>
            </a:r>
          </a:p>
          <a:p>
            <a:r>
              <a:rPr lang="en-US" baseline="0" dirty="0" smtClean="0"/>
              <a:t>We have a CFG which contains several BBs and branches,</a:t>
            </a:r>
          </a:p>
          <a:p>
            <a:r>
              <a:rPr lang="en-US" baseline="0" dirty="0" smtClean="0"/>
              <a:t>By having PT info, we can construct a stream line of code using basic blocks,</a:t>
            </a:r>
          </a:p>
          <a:p>
            <a:r>
              <a:rPr lang="en-US" baseline="0" dirty="0" smtClean="0"/>
              <a:t>Here we constructed it using BB1,BB2 and BB4.</a:t>
            </a:r>
          </a:p>
          <a:p>
            <a:r>
              <a:rPr lang="en-US" baseline="0" dirty="0" smtClean="0"/>
              <a:t>In the next couple of slides, we will use this code snippet together with PEBS sample to do memory access reconstruction.</a:t>
            </a:r>
          </a:p>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12</a:t>
            </a:fld>
            <a:endParaRPr lang="en-US" altLang="ko-KR"/>
          </a:p>
        </p:txBody>
      </p:sp>
    </p:spTree>
    <p:extLst>
      <p:ext uri="{BB962C8B-B14F-4D97-AF65-F5344CB8AC3E}">
        <p14:creationId xmlns:p14="http://schemas.microsoft.com/office/powerpoint/2010/main" val="4024532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show how forward replay</a:t>
            </a:r>
            <a:r>
              <a:rPr lang="en-US" baseline="0" dirty="0" smtClean="0"/>
              <a:t> works using this example,</a:t>
            </a:r>
          </a:p>
          <a:p>
            <a:r>
              <a:rPr lang="en-US" baseline="0" dirty="0" smtClean="0"/>
              <a:t>PEBS sample was marked using red triangle. And we got all value for these registers.</a:t>
            </a:r>
          </a:p>
          <a:p>
            <a:r>
              <a:rPr lang="en-US" baseline="0" dirty="0" smtClean="0"/>
              <a:t>We write down the register value in the table, if not known, we use a dash line.</a:t>
            </a:r>
          </a:p>
          <a:p>
            <a:r>
              <a:rPr lang="en-US" baseline="0" dirty="0" smtClean="0"/>
              <a:t>Note that each line in the table shows the pre-condition of each instruction.</a:t>
            </a:r>
          </a:p>
          <a:p>
            <a:r>
              <a:rPr lang="en-US" baseline="0" dirty="0" smtClean="0"/>
              <a:t>For each instruction, if the all required register state for calculating memory access is known, then the accessed memory address can be recovered.</a:t>
            </a:r>
          </a:p>
          <a:p>
            <a:r>
              <a:rPr lang="en-US" baseline="0" dirty="0" smtClean="0"/>
              <a:t>For the first instruction, required register to recover memory address is R2, we know that the R2’s value is B, so that the memory address is B-1.</a:t>
            </a:r>
          </a:p>
          <a:p>
            <a:r>
              <a:rPr lang="en-US" baseline="0" dirty="0" smtClean="0"/>
              <a:t>We keep tracking such information for each instruction, even across basic blocks.</a:t>
            </a:r>
          </a:p>
          <a:p>
            <a:endParaRPr lang="en-US" baseline="0" dirty="0" smtClean="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13</a:t>
            </a:fld>
            <a:endParaRPr lang="en-US" altLang="ko-KR"/>
          </a:p>
        </p:txBody>
      </p:sp>
    </p:spTree>
    <p:extLst>
      <p:ext uri="{BB962C8B-B14F-4D97-AF65-F5344CB8AC3E}">
        <p14:creationId xmlns:p14="http://schemas.microsoft.com/office/powerpoint/2010/main" val="1726853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 the backward replay,</a:t>
            </a:r>
          </a:p>
          <a:p>
            <a:r>
              <a:rPr lang="en-US" dirty="0" smtClean="0"/>
              <a:t>We</a:t>
            </a:r>
            <a:r>
              <a:rPr lang="en-US" baseline="0" dirty="0" smtClean="0"/>
              <a:t> start again from the PEBS sample. Note that this sample is the pre-state of current instruction and is the post-state of its precious instruction.</a:t>
            </a:r>
          </a:p>
          <a:p>
            <a:r>
              <a:rPr lang="en-US" baseline="0" dirty="0" smtClean="0"/>
              <a:t>We track the availability of each register across instructions. If the register is overwritten, and unable to knows its previous value, we mark it as unknown, and use this as current instruction’s pre-state, then we calculate the memory address it accessed.</a:t>
            </a:r>
          </a:p>
          <a:p>
            <a:endParaRPr lang="en-US" baseline="0" dirty="0" smtClean="0"/>
          </a:p>
          <a:p>
            <a:r>
              <a:rPr lang="en-US" baseline="0" dirty="0" smtClean="0"/>
              <a:t>By using </a:t>
            </a:r>
            <a:r>
              <a:rPr lang="en-US" baseline="0" dirty="0" err="1" smtClean="0"/>
              <a:t>b/f</a:t>
            </a:r>
            <a:r>
              <a:rPr lang="en-US" baseline="0" dirty="0" smtClean="0"/>
              <a:t> replay, we managed to recover 7 more memory access using a single sample.</a:t>
            </a:r>
          </a:p>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14</a:t>
            </a:fld>
            <a:endParaRPr lang="en-US" altLang="ko-KR"/>
          </a:p>
        </p:txBody>
      </p:sp>
    </p:spTree>
    <p:extLst>
      <p:ext uri="{BB962C8B-B14F-4D97-AF65-F5344CB8AC3E}">
        <p14:creationId xmlns:p14="http://schemas.microsoft.com/office/powerpoint/2010/main" val="1954038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There</a:t>
            </a:r>
            <a:r>
              <a:rPr kumimoji="1" lang="en-US" altLang="zh-CN" baseline="0" dirty="0" smtClean="0"/>
              <a:t> are more techniques used by ProRace, please refer to the paper for more details.</a:t>
            </a:r>
          </a:p>
          <a:p>
            <a:endParaRPr kumimoji="1" lang="en-US" altLang="zh-CN" baseline="0" dirty="0" smtClean="0"/>
          </a:p>
          <a:p>
            <a:endParaRPr kumimoji="1" lang="en-US" altLang="zh-CN" baseline="0" dirty="0" smtClean="0"/>
          </a:p>
          <a:p>
            <a:endParaRPr kumimoji="1" lang="en-US" altLang="zh-CN" baseline="0" dirty="0" smtClean="0"/>
          </a:p>
          <a:p>
            <a:endParaRPr kumimoji="1" lang="zh-CN" altLang="en-US" dirty="0"/>
          </a:p>
        </p:txBody>
      </p:sp>
      <p:sp>
        <p:nvSpPr>
          <p:cNvPr id="4" name="幻灯片编号占位符 3"/>
          <p:cNvSpPr>
            <a:spLocks noGrp="1"/>
          </p:cNvSpPr>
          <p:nvPr>
            <p:ph type="sldNum" sz="quarter" idx="10"/>
          </p:nvPr>
        </p:nvSpPr>
        <p:spPr/>
        <p:txBody>
          <a:bodyPr/>
          <a:lstStyle/>
          <a:p>
            <a:fld id="{D291D712-58E1-4FFA-8A47-8D821F11B45B}" type="slidenum">
              <a:rPr lang="en-US" altLang="ko-KR" smtClean="0"/>
              <a:pPr/>
              <a:t>15</a:t>
            </a:fld>
            <a:endParaRPr lang="en-US" altLang="ko-KR"/>
          </a:p>
        </p:txBody>
      </p:sp>
    </p:spTree>
    <p:extLst>
      <p:ext uri="{BB962C8B-B14F-4D97-AF65-F5344CB8AC3E}">
        <p14:creationId xmlns:p14="http://schemas.microsoft.com/office/powerpoint/2010/main" val="4149942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Add: Performance </a:t>
            </a:r>
            <a:r>
              <a:rPr kumimoji="1" lang="en-US" altLang="zh-CN" dirty="0" err="1" smtClean="0"/>
              <a:t>eval</a:t>
            </a:r>
            <a:r>
              <a:rPr kumimoji="1" lang="en-US" altLang="zh-CN" dirty="0" smtClean="0"/>
              <a:t>: PARSEC+RW app</a:t>
            </a:r>
          </a:p>
          <a:p>
            <a:r>
              <a:rPr kumimoji="1" lang="en-US" altLang="zh-CN" dirty="0" smtClean="0"/>
              <a:t>Detection capability: 12 real examples</a:t>
            </a:r>
          </a:p>
          <a:p>
            <a:r>
              <a:rPr kumimoji="1" lang="en-US" altLang="zh-CN" dirty="0" smtClean="0"/>
              <a:t>---</a:t>
            </a:r>
          </a:p>
          <a:p>
            <a:r>
              <a:rPr kumimoji="1" lang="en-US" altLang="zh-CN" dirty="0" smtClean="0"/>
              <a:t>The prototype of </a:t>
            </a:r>
            <a:r>
              <a:rPr kumimoji="1" lang="en-US" altLang="zh-CN" dirty="0" err="1" smtClean="0"/>
              <a:t>ProRace’s</a:t>
            </a:r>
            <a:r>
              <a:rPr kumimoji="1" lang="en-US" altLang="zh-CN" dirty="0" smtClean="0"/>
              <a:t> online part</a:t>
            </a:r>
            <a:r>
              <a:rPr kumimoji="1" lang="en-US" altLang="zh-CN" baseline="0" dirty="0" smtClean="0"/>
              <a:t> was implemented on Linux Kernel 4.x</a:t>
            </a:r>
          </a:p>
          <a:p>
            <a:r>
              <a:rPr kumimoji="1" lang="en-US" altLang="zh-CN" baseline="0" dirty="0" smtClean="0"/>
              <a:t>the offline part was implemented using Intel Pin and FastTrack.</a:t>
            </a:r>
          </a:p>
          <a:p>
            <a:endParaRPr kumimoji="1" lang="en-US" altLang="zh-CN" baseline="0" dirty="0" smtClean="0"/>
          </a:p>
          <a:p>
            <a:r>
              <a:rPr kumimoji="1" lang="en-US" altLang="zh-CN" baseline="0" dirty="0" smtClean="0"/>
              <a:t>We evaluated ProRace using PARSEC benchmark suite with </a:t>
            </a:r>
            <a:r>
              <a:rPr kumimoji="1" lang="en-US" altLang="zh-CN" baseline="0" dirty="0" err="1" smtClean="0"/>
              <a:t>simlarge</a:t>
            </a:r>
            <a:r>
              <a:rPr kumimoji="1" lang="en-US" altLang="zh-CN" baseline="0" dirty="0" smtClean="0"/>
              <a:t> input and several real world applications.</a:t>
            </a:r>
          </a:p>
          <a:p>
            <a:endParaRPr kumimoji="1" lang="zh-CN" altLang="en-US" dirty="0"/>
          </a:p>
        </p:txBody>
      </p:sp>
      <p:sp>
        <p:nvSpPr>
          <p:cNvPr id="4" name="幻灯片编号占位符 3"/>
          <p:cNvSpPr>
            <a:spLocks noGrp="1"/>
          </p:cNvSpPr>
          <p:nvPr>
            <p:ph type="sldNum" sz="quarter" idx="10"/>
          </p:nvPr>
        </p:nvSpPr>
        <p:spPr/>
        <p:txBody>
          <a:bodyPr/>
          <a:lstStyle/>
          <a:p>
            <a:fld id="{D291D712-58E1-4FFA-8A47-8D821F11B45B}" type="slidenum">
              <a:rPr lang="en-US" altLang="ko-KR" smtClean="0"/>
              <a:pPr/>
              <a:t>16</a:t>
            </a:fld>
            <a:endParaRPr lang="en-US" altLang="ko-KR"/>
          </a:p>
        </p:txBody>
      </p:sp>
    </p:spTree>
    <p:extLst>
      <p:ext uri="{BB962C8B-B14F-4D97-AF65-F5344CB8AC3E}">
        <p14:creationId xmlns:p14="http://schemas.microsoft.com/office/powerpoint/2010/main" val="3016570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Explain</a:t>
            </a:r>
            <a:r>
              <a:rPr kumimoji="1" lang="en-US" altLang="zh-CN" baseline="0" dirty="0" smtClean="0"/>
              <a:t> </a:t>
            </a:r>
            <a:r>
              <a:rPr kumimoji="1" lang="en-US" altLang="zh-CN" dirty="0" smtClean="0"/>
              <a:t>X-Y</a:t>
            </a:r>
            <a:r>
              <a:rPr kumimoji="1" lang="en-US" altLang="zh-CN" baseline="0" dirty="0" smtClean="0"/>
              <a:t>, using different sampling period</a:t>
            </a:r>
          </a:p>
          <a:p>
            <a:endParaRPr kumimoji="1" lang="en-US" altLang="zh-CN" dirty="0" smtClean="0"/>
          </a:p>
          <a:p>
            <a:r>
              <a:rPr kumimoji="1" lang="en-US" altLang="zh-CN" dirty="0" smtClean="0"/>
              <a:t>For </a:t>
            </a:r>
            <a:r>
              <a:rPr kumimoji="1" lang="en-US" altLang="zh-CN" dirty="0" err="1" smtClean="0"/>
              <a:t>cpu</a:t>
            </a:r>
            <a:r>
              <a:rPr kumimoji="1" lang="en-US" altLang="zh-CN" dirty="0" smtClean="0"/>
              <a:t> intensive applications in PARSEC, it is better to</a:t>
            </a:r>
            <a:r>
              <a:rPr kumimoji="1" lang="en-US" altLang="zh-CN" baseline="0" dirty="0" smtClean="0"/>
              <a:t> adjust sampling period to be high to reduce overhead.</a:t>
            </a:r>
          </a:p>
          <a:p>
            <a:endParaRPr kumimoji="1" lang="en-US" altLang="zh-CN" baseline="0" dirty="0" smtClean="0"/>
          </a:p>
          <a:p>
            <a:r>
              <a:rPr kumimoji="1" lang="en-US" altLang="zh-CN" baseline="0" dirty="0" smtClean="0"/>
              <a:t>Note that at the sampling period of 10000, we can achieve overhead as low as 7%.</a:t>
            </a:r>
            <a:endParaRPr kumimoji="1" lang="en-US" altLang="zh-CN" dirty="0" smtClean="0"/>
          </a:p>
        </p:txBody>
      </p:sp>
      <p:sp>
        <p:nvSpPr>
          <p:cNvPr id="4" name="幻灯片编号占位符 3"/>
          <p:cNvSpPr>
            <a:spLocks noGrp="1"/>
          </p:cNvSpPr>
          <p:nvPr>
            <p:ph type="sldNum" sz="quarter" idx="10"/>
          </p:nvPr>
        </p:nvSpPr>
        <p:spPr/>
        <p:txBody>
          <a:bodyPr/>
          <a:lstStyle/>
          <a:p>
            <a:fld id="{D291D712-58E1-4FFA-8A47-8D821F11B45B}" type="slidenum">
              <a:rPr lang="en-US" altLang="ko-KR" smtClean="0"/>
              <a:pPr/>
              <a:t>17</a:t>
            </a:fld>
            <a:endParaRPr lang="en-US" altLang="ko-KR"/>
          </a:p>
        </p:txBody>
      </p:sp>
    </p:spTree>
    <p:extLst>
      <p:ext uri="{BB962C8B-B14F-4D97-AF65-F5344CB8AC3E}">
        <p14:creationId xmlns:p14="http://schemas.microsoft.com/office/powerpoint/2010/main" val="21944982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While for real world applications, it is possible to set sampling period to be lower and not incur high overhead</a:t>
            </a:r>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18</a:t>
            </a:fld>
            <a:endParaRPr lang="en-US" altLang="ko-KR"/>
          </a:p>
        </p:txBody>
      </p:sp>
    </p:spTree>
    <p:extLst>
      <p:ext uri="{BB962C8B-B14F-4D97-AF65-F5344CB8AC3E}">
        <p14:creationId xmlns:p14="http://schemas.microsoft.com/office/powerpoint/2010/main" val="1606193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also tested the detection capability using known</a:t>
            </a:r>
            <a:r>
              <a:rPr lang="en-US" baseline="0" dirty="0" smtClean="0"/>
              <a:t> bugs in applications.</a:t>
            </a:r>
          </a:p>
          <a:p>
            <a:r>
              <a:rPr lang="en-US" baseline="0" dirty="0" smtClean="0"/>
              <a:t>We repeated the experiment for 100 times for each application using the same input set, and collected the result.</a:t>
            </a:r>
          </a:p>
          <a:p>
            <a:r>
              <a:rPr lang="en-US" baseline="0" dirty="0" smtClean="0"/>
              <a:t>We can see that by leveraging forward/backward replay across basic blocks</a:t>
            </a:r>
          </a:p>
          <a:p>
            <a:r>
              <a:rPr lang="en-US" baseline="0" dirty="0" smtClean="0"/>
              <a:t>more memory access can be recovered which can benefit detection capability.</a:t>
            </a:r>
          </a:p>
          <a:p>
            <a:r>
              <a:rPr lang="en-US" baseline="0" dirty="0" smtClean="0"/>
              <a:t>Also we see that for three applications here ProRace achieved 100% detection rate because of PC relative addressing method,</a:t>
            </a:r>
          </a:p>
          <a:p>
            <a:r>
              <a:rPr lang="en-US" baseline="0" dirty="0" smtClean="0"/>
              <a:t>In which case only branch Information is needed, which </a:t>
            </a:r>
            <a:r>
              <a:rPr lang="en-US" baseline="0" dirty="0" err="1" smtClean="0"/>
              <a:t>RaceZ</a:t>
            </a:r>
            <a:r>
              <a:rPr lang="en-US" baseline="0" dirty="0" smtClean="0"/>
              <a:t> may lose such cases.</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19</a:t>
            </a:fld>
            <a:endParaRPr lang="en-US" altLang="ko-KR"/>
          </a:p>
        </p:txBody>
      </p:sp>
    </p:spTree>
    <p:extLst>
      <p:ext uri="{BB962C8B-B14F-4D97-AF65-F5344CB8AC3E}">
        <p14:creationId xmlns:p14="http://schemas.microsoft.com/office/powerpoint/2010/main" val="1602628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What is data race?</a:t>
            </a:r>
          </a:p>
          <a:p>
            <a:r>
              <a:rPr lang="en-US" baseline="0" dirty="0" smtClean="0"/>
              <a:t>A data race occurs when: two or more threads in a single process access the same memory location concurrently, and. at least one of the accesses is for writing, and. the threads are not using any exclusive locks to control their accesses to that memory.</a:t>
            </a:r>
          </a:p>
          <a:p>
            <a:r>
              <a:rPr lang="en-US" baseline="0" dirty="0" smtClean="0"/>
              <a:t>---------</a:t>
            </a:r>
          </a:p>
          <a:p>
            <a:r>
              <a:rPr lang="en-US" baseline="0" dirty="0" smtClean="0"/>
              <a:t>For example, we have a real world bug comes from MySQL. If we have such interleaving that causes nullify of p between these lines, it will cause thread 1 crash.</a:t>
            </a:r>
          </a:p>
          <a:p>
            <a:endParaRPr lang="en-US" baseline="0" dirty="0" smtClean="0"/>
          </a:p>
          <a:p>
            <a:r>
              <a:rPr lang="en-US" baseline="0" dirty="0" smtClean="0"/>
              <a:t>Now let’s take a look at real world problems it caused.</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a:t>
            </a:fld>
            <a:endParaRPr lang="en-US" altLang="ko-KR"/>
          </a:p>
        </p:txBody>
      </p:sp>
    </p:spTree>
    <p:extLst>
      <p:ext uri="{BB962C8B-B14F-4D97-AF65-F5344CB8AC3E}">
        <p14:creationId xmlns:p14="http://schemas.microsoft.com/office/powerpoint/2010/main" val="3286518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conclude,</a:t>
            </a:r>
            <a:endParaRPr lang="en-US" baseline="0" dirty="0" smtClean="0"/>
          </a:p>
          <a:p>
            <a:r>
              <a:rPr lang="en-US" baseline="0" dirty="0" smtClean="0"/>
              <a:t>ProRace is an efficient dynamic race detector which lowers runtime cost and enhanced data race detection coverage.</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20</a:t>
            </a:fld>
            <a:endParaRPr lang="en-US" altLang="ko-KR"/>
          </a:p>
        </p:txBody>
      </p:sp>
    </p:spTree>
    <p:extLst>
      <p:ext uri="{BB962C8B-B14F-4D97-AF65-F5344CB8AC3E}">
        <p14:creationId xmlns:p14="http://schemas.microsoft.com/office/powerpoint/2010/main" val="751002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21</a:t>
            </a:fld>
            <a:endParaRPr lang="en-US" altLang="ko-KR"/>
          </a:p>
        </p:txBody>
      </p:sp>
    </p:spTree>
    <p:extLst>
      <p:ext uri="{BB962C8B-B14F-4D97-AF65-F5344CB8AC3E}">
        <p14:creationId xmlns:p14="http://schemas.microsoft.com/office/powerpoint/2010/main" val="805750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compared the </a:t>
            </a:r>
            <a:r>
              <a:rPr lang="en-US" dirty="0" err="1" smtClean="0"/>
              <a:t>ProRace’s</a:t>
            </a:r>
            <a:r>
              <a:rPr lang="en-US" dirty="0" smtClean="0"/>
              <a:t> PMU driver</a:t>
            </a:r>
            <a:r>
              <a:rPr lang="en-US" baseline="0" dirty="0" smtClean="0"/>
              <a:t> with stock driver coming together with </a:t>
            </a:r>
            <a:r>
              <a:rPr lang="en-US" baseline="0" dirty="0" err="1" smtClean="0"/>
              <a:t>linux</a:t>
            </a:r>
            <a:r>
              <a:rPr lang="en-US" baseline="0" dirty="0" smtClean="0"/>
              <a:t> kernel. </a:t>
            </a:r>
          </a:p>
          <a:p>
            <a:r>
              <a:rPr lang="en-US" baseline="0" dirty="0" smtClean="0"/>
              <a:t>With same sampling period, </a:t>
            </a:r>
            <a:r>
              <a:rPr lang="en-US" baseline="0" dirty="0" err="1" smtClean="0"/>
              <a:t>ProRace’s</a:t>
            </a:r>
            <a:r>
              <a:rPr lang="en-US" baseline="0" dirty="0" smtClean="0"/>
              <a:t> overhead is smaller than stock driver.</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22</a:t>
            </a:fld>
            <a:endParaRPr lang="en-US" altLang="ko-KR"/>
          </a:p>
        </p:txBody>
      </p:sp>
    </p:spTree>
    <p:extLst>
      <p:ext uri="{BB962C8B-B14F-4D97-AF65-F5344CB8AC3E}">
        <p14:creationId xmlns:p14="http://schemas.microsoft.com/office/powerpoint/2010/main" val="1633875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figure shows the offline cost for </a:t>
            </a:r>
            <a:r>
              <a:rPr lang="en-US" dirty="0" err="1" smtClean="0"/>
              <a:t>ProRace’s</a:t>
            </a:r>
            <a:r>
              <a:rPr lang="en-US" dirty="0" smtClean="0"/>
              <a:t> prototype.</a:t>
            </a:r>
          </a:p>
          <a:p>
            <a:r>
              <a:rPr lang="en-US" dirty="0" smtClean="0"/>
              <a:t>Currently,</a:t>
            </a:r>
            <a:r>
              <a:rPr lang="en-US" baseline="0" dirty="0" smtClean="0"/>
              <a:t> the cost mainly comes from decoding/synthesizing PT/PEBS Trace and replay.</a:t>
            </a:r>
          </a:p>
          <a:p>
            <a:r>
              <a:rPr lang="en-US" baseline="0" dirty="0" smtClean="0"/>
              <a:t>This part can be further optimized and </a:t>
            </a:r>
            <a:r>
              <a:rPr lang="en-US" baseline="0" dirty="0" err="1" smtClean="0"/>
              <a:t>parallized</a:t>
            </a:r>
            <a:r>
              <a:rPr lang="en-US" baseline="0" dirty="0" smtClean="0"/>
              <a:t>.</a:t>
            </a:r>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23</a:t>
            </a:fld>
            <a:endParaRPr lang="en-US" altLang="ko-KR"/>
          </a:p>
        </p:txBody>
      </p:sp>
    </p:spTree>
    <p:extLst>
      <p:ext uri="{BB962C8B-B14F-4D97-AF65-F5344CB8AC3E}">
        <p14:creationId xmlns:p14="http://schemas.microsoft.com/office/powerpoint/2010/main" val="675207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24</a:t>
            </a:fld>
            <a:endParaRPr lang="en-US" altLang="ko-KR"/>
          </a:p>
        </p:txBody>
      </p:sp>
    </p:spTree>
    <p:extLst>
      <p:ext uri="{BB962C8B-B14F-4D97-AF65-F5344CB8AC3E}">
        <p14:creationId xmlns:p14="http://schemas.microsoft.com/office/powerpoint/2010/main" val="640948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Forward replay: we have two threads accessing a shared memory location p,</a:t>
            </a:r>
          </a:p>
          <a:p>
            <a:r>
              <a:rPr lang="en-US" baseline="0" dirty="0" smtClean="0"/>
              <a:t>for thread 1 we got address of p stored in r.</a:t>
            </a:r>
          </a:p>
          <a:p>
            <a:r>
              <a:rPr lang="en-US" baseline="0" dirty="0" smtClean="0"/>
              <a:t>using forward replay, we can recover the memory access for the next statement</a:t>
            </a:r>
          </a:p>
          <a:p>
            <a:r>
              <a:rPr lang="en-US" baseline="0" dirty="0" smtClean="0"/>
              <a:t>And reason about the memory location accessed by thread 1.</a:t>
            </a:r>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25</a:t>
            </a:fld>
            <a:endParaRPr lang="en-US" altLang="ko-KR"/>
          </a:p>
        </p:txBody>
      </p:sp>
    </p:spTree>
    <p:extLst>
      <p:ext uri="{BB962C8B-B14F-4D97-AF65-F5344CB8AC3E}">
        <p14:creationId xmlns:p14="http://schemas.microsoft.com/office/powerpoint/2010/main" val="1201550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Backward replay: same example,</a:t>
            </a:r>
          </a:p>
          <a:p>
            <a:r>
              <a:rPr lang="en-US" baseline="0" dirty="0" smtClean="0"/>
              <a:t>for thread 1 we got address of p stored in r.</a:t>
            </a:r>
          </a:p>
          <a:p>
            <a:r>
              <a:rPr lang="en-US" baseline="0" dirty="0" smtClean="0"/>
              <a:t>by</a:t>
            </a:r>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26</a:t>
            </a:fld>
            <a:endParaRPr lang="en-US" altLang="ko-KR"/>
          </a:p>
        </p:txBody>
      </p:sp>
    </p:spTree>
    <p:extLst>
      <p:ext uri="{BB962C8B-B14F-4D97-AF65-F5344CB8AC3E}">
        <p14:creationId xmlns:p14="http://schemas.microsoft.com/office/powerpoint/2010/main" val="12694974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Backward replay: same example,</a:t>
            </a:r>
          </a:p>
          <a:p>
            <a:r>
              <a:rPr lang="en-US" baseline="0" dirty="0" smtClean="0"/>
              <a:t>With branch information we can reason about another memory write to p in the first statement</a:t>
            </a:r>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27</a:t>
            </a:fld>
            <a:endParaRPr lang="en-US" altLang="ko-KR"/>
          </a:p>
        </p:txBody>
      </p:sp>
    </p:spTree>
    <p:extLst>
      <p:ext uri="{BB962C8B-B14F-4D97-AF65-F5344CB8AC3E}">
        <p14:creationId xmlns:p14="http://schemas.microsoft.com/office/powerpoint/2010/main" val="6675791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replay with memory emulation. We can recover more memory status.</a:t>
            </a:r>
          </a:p>
          <a:p>
            <a:r>
              <a:rPr lang="en-US" baseline="0" dirty="0" smtClean="0"/>
              <a:t>Let’s do this for backward replay for the previous slide.</a:t>
            </a:r>
          </a:p>
          <a:p>
            <a:r>
              <a:rPr lang="en-US" baseline="0" dirty="0" smtClean="0"/>
              <a:t>Starting from the sampled instruction, we go backward, for 21: we know that the value of </a:t>
            </a:r>
            <a:r>
              <a:rPr lang="en-US" baseline="0" dirty="0" err="1" smtClean="0"/>
              <a:t>rcx</a:t>
            </a:r>
            <a:r>
              <a:rPr lang="en-US" baseline="0" dirty="0" smtClean="0"/>
              <a:t> after this instruction got executed is same as the memory content at -16(%</a:t>
            </a:r>
            <a:r>
              <a:rPr lang="en-US" baseline="0" dirty="0" err="1" smtClean="0"/>
              <a:t>rbp</a:t>
            </a:r>
            <a:r>
              <a:rPr lang="en-US" baseline="0" dirty="0" smtClean="0"/>
              <a:t>), so that we can recover the memory content with register </a:t>
            </a:r>
            <a:r>
              <a:rPr lang="en-US" baseline="0" dirty="0" err="1" smtClean="0"/>
              <a:t>rcx</a:t>
            </a:r>
            <a:r>
              <a:rPr lang="en-US" baseline="0" dirty="0" smtClean="0"/>
              <a:t>, and we mark %</a:t>
            </a:r>
            <a:r>
              <a:rPr lang="en-US" baseline="0" dirty="0" err="1" smtClean="0"/>
              <a:t>rcx</a:t>
            </a:r>
            <a:r>
              <a:rPr lang="en-US" baseline="0" dirty="0" smtClean="0"/>
              <a:t> as unavailable before execution.</a:t>
            </a:r>
          </a:p>
          <a:p>
            <a:r>
              <a:rPr lang="en-US" baseline="0" dirty="0" smtClean="0"/>
              <a:t>We do the same thing for instruction 1e.</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28</a:t>
            </a:fld>
            <a:endParaRPr lang="en-US" altLang="ko-KR"/>
          </a:p>
        </p:txBody>
      </p:sp>
    </p:spTree>
    <p:extLst>
      <p:ext uri="{BB962C8B-B14F-4D97-AF65-F5344CB8AC3E}">
        <p14:creationId xmlns:p14="http://schemas.microsoft.com/office/powerpoint/2010/main" val="20481883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29</a:t>
            </a:fld>
            <a:endParaRPr lang="en-US" altLang="ko-KR"/>
          </a:p>
        </p:txBody>
      </p:sp>
    </p:spTree>
    <p:extLst>
      <p:ext uri="{BB962C8B-B14F-4D97-AF65-F5344CB8AC3E}">
        <p14:creationId xmlns:p14="http://schemas.microsoft.com/office/powerpoint/2010/main" val="156417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Northeast blackout</a:t>
            </a:r>
            <a:r>
              <a:rPr lang="en-US" baseline="0" dirty="0" smtClean="0"/>
              <a:t> in 2003, which caused 50+ million people in darkness, caused $6 billion loss.</a:t>
            </a:r>
          </a:p>
          <a:p>
            <a:r>
              <a:rPr lang="en-US" dirty="0" smtClean="0"/>
              <a:t>Recently, in 2012 it caused </a:t>
            </a:r>
            <a:r>
              <a:rPr lang="en-US" dirty="0" err="1" smtClean="0"/>
              <a:t>nasdaq</a:t>
            </a:r>
            <a:r>
              <a:rPr lang="en-US" dirty="0" smtClean="0"/>
              <a:t> stock price mismatch.</a:t>
            </a:r>
            <a:r>
              <a:rPr lang="en-US" baseline="0" dirty="0" smtClean="0"/>
              <a:t> That caused $13 million loss.</a:t>
            </a:r>
          </a:p>
          <a:p>
            <a:r>
              <a:rPr lang="en-US" baseline="0" dirty="0" smtClean="0"/>
              <a:t>----</a:t>
            </a:r>
          </a:p>
          <a:p>
            <a:r>
              <a:rPr lang="en-US" baseline="0" dirty="0" smtClean="0"/>
              <a:t>It will be good if we have a always on data race detector to detect such issue and prevent it from happening.</a:t>
            </a:r>
            <a:endParaRPr lang="en-US" dirty="0" smtClean="0"/>
          </a:p>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a:t>
            </a:fld>
            <a:endParaRPr lang="en-US" altLang="ko-KR"/>
          </a:p>
        </p:txBody>
      </p:sp>
    </p:spTree>
    <p:extLst>
      <p:ext uri="{BB962C8B-B14F-4D97-AF65-F5344CB8AC3E}">
        <p14:creationId xmlns:p14="http://schemas.microsoft.com/office/powerpoint/2010/main" val="32581577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look</a:t>
            </a:r>
            <a:r>
              <a:rPr lang="en-US" baseline="0" dirty="0" smtClean="0"/>
              <a:t> at an example:</a:t>
            </a:r>
          </a:p>
          <a:p>
            <a:r>
              <a:rPr lang="en-US" baseline="0" dirty="0" smtClean="0"/>
              <a:t>This code snippet does simple add in a loop and write back to *s.</a:t>
            </a:r>
          </a:p>
          <a:p>
            <a:r>
              <a:rPr lang="en-US" baseline="0" dirty="0" smtClean="0"/>
              <a:t>The compiled code is shown in the right side.</a:t>
            </a:r>
          </a:p>
          <a:p>
            <a:r>
              <a:rPr lang="en-US" baseline="0" dirty="0" smtClean="0"/>
              <a:t>And the control flow graph for this code snippet looks like this.</a:t>
            </a:r>
          </a:p>
          <a:p>
            <a:endParaRPr lang="en-US" baseline="0" dirty="0" smtClean="0"/>
          </a:p>
          <a:p>
            <a:r>
              <a:rPr lang="en-US" baseline="0" dirty="0" smtClean="0"/>
              <a:t>ProRace treat the whole program execution trace as a stream line of code which consists of multiple basic blocks, tracks the register status, analyze each instruction and recovery memory access.</a:t>
            </a:r>
          </a:p>
          <a:p>
            <a:endParaRPr lang="en-US" baseline="0" dirty="0" smtClean="0"/>
          </a:p>
          <a:p>
            <a:r>
              <a:rPr lang="en-US" baseline="0" dirty="0" smtClean="0"/>
              <a:t>In next couple of slides, we will show the code in this way.</a:t>
            </a:r>
          </a:p>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30</a:t>
            </a:fld>
            <a:endParaRPr lang="en-US" altLang="ko-KR"/>
          </a:p>
        </p:txBody>
      </p:sp>
    </p:spTree>
    <p:extLst>
      <p:ext uri="{BB962C8B-B14F-4D97-AF65-F5344CB8AC3E}">
        <p14:creationId xmlns:p14="http://schemas.microsoft.com/office/powerpoint/2010/main" val="7545594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lets look at how forward replay works using this code example. Suppose we got a sample at the </a:t>
            </a:r>
            <a:r>
              <a:rPr lang="en-US" baseline="0" dirty="0" err="1" smtClean="0"/>
              <a:t>thrid</a:t>
            </a:r>
            <a:r>
              <a:rPr lang="en-US" baseline="0" dirty="0" smtClean="0"/>
              <a:t> row, all registers are available, we can recover the memory access, however we don’t know the memory content of (%</a:t>
            </a:r>
            <a:r>
              <a:rPr lang="en-US" baseline="0" dirty="0" err="1" smtClean="0"/>
              <a:t>rcx</a:t>
            </a:r>
            <a:r>
              <a:rPr lang="en-US" baseline="0" dirty="0" smtClean="0"/>
              <a:t>), and %</a:t>
            </a:r>
            <a:r>
              <a:rPr lang="en-US" baseline="0" dirty="0" err="1" smtClean="0"/>
              <a:t>eax</a:t>
            </a:r>
            <a:r>
              <a:rPr lang="en-US" baseline="0" dirty="0" smtClean="0"/>
              <a:t> got kill so that %</a:t>
            </a:r>
            <a:r>
              <a:rPr lang="en-US" baseline="0" dirty="0" err="1" smtClean="0"/>
              <a:t>eax</a:t>
            </a:r>
            <a:r>
              <a:rPr lang="en-US" baseline="0" dirty="0" smtClean="0"/>
              <a:t> is not available any more for next instruction. We do the same thing for the next couple of instructions, if the required operand to calculate memory is available we can recover the accessed memory address.</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31</a:t>
            </a:fld>
            <a:endParaRPr lang="en-US" altLang="ko-KR"/>
          </a:p>
        </p:txBody>
      </p:sp>
    </p:spTree>
    <p:extLst>
      <p:ext uri="{BB962C8B-B14F-4D97-AF65-F5344CB8AC3E}">
        <p14:creationId xmlns:p14="http://schemas.microsoft.com/office/powerpoint/2010/main" val="7271371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 the backward replay, from the very point we got the sample, we can do backward replay. For row two, </a:t>
            </a:r>
            <a:r>
              <a:rPr lang="en-US" dirty="0" err="1" smtClean="0"/>
              <a:t>rbp</a:t>
            </a:r>
            <a:r>
              <a:rPr lang="en-US" dirty="0" smtClean="0"/>
              <a:t> is alive, so that we know the</a:t>
            </a:r>
            <a:r>
              <a:rPr lang="en-US" baseline="0" dirty="0" smtClean="0"/>
              <a:t> accessed memory address is -16+%</a:t>
            </a:r>
            <a:r>
              <a:rPr lang="en-US" baseline="0" dirty="0" err="1" smtClean="0"/>
              <a:t>rbp</a:t>
            </a:r>
            <a:r>
              <a:rPr lang="en-US" baseline="0" dirty="0" smtClean="0"/>
              <a:t>, and this instruction kill %</a:t>
            </a:r>
            <a:r>
              <a:rPr lang="en-US" baseline="0" dirty="0" err="1" smtClean="0"/>
              <a:t>rcx</a:t>
            </a:r>
            <a:r>
              <a:rPr lang="en-US" baseline="0" dirty="0" smtClean="0"/>
              <a:t>, so that we don’t know its previous value, it becomes unavailable. We can do the same thing for row one.</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32</a:t>
            </a:fld>
            <a:endParaRPr lang="en-US" altLang="ko-KR"/>
          </a:p>
        </p:txBody>
      </p:sp>
    </p:spTree>
    <p:extLst>
      <p:ext uri="{BB962C8B-B14F-4D97-AF65-F5344CB8AC3E}">
        <p14:creationId xmlns:p14="http://schemas.microsoft.com/office/powerpoint/2010/main" val="4378409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branch</a:t>
            </a:r>
            <a:r>
              <a:rPr lang="en-US" baseline="0" dirty="0" smtClean="0"/>
              <a:t> information, we can carry live register across basic blocks and recover more memory accesses.</a:t>
            </a:r>
          </a:p>
          <a:p>
            <a:r>
              <a:rPr lang="en-US" baseline="0" dirty="0" smtClean="0"/>
              <a:t>Let’s start from the where we left from previous slide, we carry these available register states to previous instruction and recover them.</a:t>
            </a:r>
          </a:p>
          <a:p>
            <a:r>
              <a:rPr lang="en-US" baseline="0" dirty="0" smtClean="0"/>
              <a:t>Note that this process can be done recursively for multiple times until no more memory access can be recovered.</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33</a:t>
            </a:fld>
            <a:endParaRPr lang="en-US" altLang="ko-KR"/>
          </a:p>
        </p:txBody>
      </p:sp>
    </p:spTree>
    <p:extLst>
      <p:ext uri="{BB962C8B-B14F-4D97-AF65-F5344CB8AC3E}">
        <p14:creationId xmlns:p14="http://schemas.microsoft.com/office/powerpoint/2010/main" val="13874671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PEBS is such a device, for a process, it can sample architecture state given the event and sampling frequency.</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By adjusting we can change budget for sampling, by adjusting event, we can choose different kind of instruction to sample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PT is such a device, for the process, it can collect full control flow for a given process.</a:t>
            </a: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altLang="zh-CN" sz="1200" b="0" kern="1200" baseline="0" dirty="0" smtClean="0">
              <a:solidFill>
                <a:schemeClr val="tx1"/>
              </a:solidFill>
              <a:latin typeface="Arial" pitchFamily="34" charset="0"/>
              <a:ea typeface="+mn-ea"/>
              <a:cs typeface="Arial"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Remove HW compression?</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Present in this way: PEBS-&gt;collect memory samples/architecture state,</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Varying frequency-&gt;adjust runtime overhead</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Adjustable Events-&gt;sampling memory access</a:t>
            </a: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altLang="zh-CN" sz="1200" b="0" kern="1200" baseline="0" dirty="0" smtClean="0">
              <a:solidFill>
                <a:schemeClr val="tx1"/>
              </a:solidFill>
              <a:latin typeface="Arial" pitchFamily="34" charset="0"/>
              <a:ea typeface="+mn-ea"/>
              <a:cs typeface="Arial"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altLang="zh-CN" sz="1200" b="0" kern="1200" baseline="0" dirty="0" smtClean="0">
              <a:solidFill>
                <a:schemeClr val="tx1"/>
              </a:solidFill>
              <a:latin typeface="Arial" pitchFamily="34" charset="0"/>
              <a:ea typeface="+mn-ea"/>
              <a:cs typeface="Arial"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With Intel’s new processor, sampling can be done by using PEBS without instrumenting the original program.</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There’s also another program monitor called PT, which can record branch information at low cost.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ProRace leverages both PEBS to sample architecture state and PT for branch information to do offline memory recovery.</a:t>
            </a:r>
          </a:p>
        </p:txBody>
      </p:sp>
      <p:sp>
        <p:nvSpPr>
          <p:cNvPr id="4" name="幻灯片编号占位符 3"/>
          <p:cNvSpPr>
            <a:spLocks noGrp="1"/>
          </p:cNvSpPr>
          <p:nvPr>
            <p:ph type="sldNum" sz="quarter" idx="10"/>
          </p:nvPr>
        </p:nvSpPr>
        <p:spPr/>
        <p:txBody>
          <a:bodyPr/>
          <a:lstStyle/>
          <a:p>
            <a:fld id="{D291D712-58E1-4FFA-8A47-8D821F11B45B}" type="slidenum">
              <a:rPr lang="en-US" altLang="ko-KR" smtClean="0"/>
              <a:pPr/>
              <a:t>34</a:t>
            </a:fld>
            <a:endParaRPr lang="en-US" altLang="ko-KR"/>
          </a:p>
        </p:txBody>
      </p:sp>
    </p:spTree>
    <p:extLst>
      <p:ext uri="{BB962C8B-B14F-4D97-AF65-F5344CB8AC3E}">
        <p14:creationId xmlns:p14="http://schemas.microsoft.com/office/powerpoint/2010/main" val="13099787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Present in this way: explain PT can collect full program branch information</a:t>
            </a:r>
          </a:p>
          <a:p>
            <a:r>
              <a:rPr lang="en-US" baseline="0" dirty="0" smtClean="0"/>
              <a:t>By using this PT Information, we can construct stream line of code, which we are going to use to</a:t>
            </a:r>
          </a:p>
          <a:p>
            <a:r>
              <a:rPr lang="en-US" baseline="0" dirty="0" smtClean="0"/>
              <a:t>Reconstruct memory accesses</a:t>
            </a:r>
          </a:p>
          <a:p>
            <a:r>
              <a:rPr lang="en-US" baseline="0" dirty="0" smtClean="0"/>
              <a:t>Add sample point, saying that we are going to start from the sampled point</a:t>
            </a:r>
          </a:p>
          <a:p>
            <a:r>
              <a:rPr lang="en-US" baseline="0" dirty="0" smtClean="0"/>
              <a:t>-----</a:t>
            </a:r>
          </a:p>
          <a:p>
            <a:endParaRPr lang="en-US" dirty="0" smtClean="0"/>
          </a:p>
          <a:p>
            <a:r>
              <a:rPr lang="en-US" dirty="0" smtClean="0"/>
              <a:t>Now let’s look</a:t>
            </a:r>
            <a:r>
              <a:rPr lang="en-US" baseline="0" dirty="0" smtClean="0"/>
              <a:t> at an example:</a:t>
            </a:r>
          </a:p>
          <a:p>
            <a:r>
              <a:rPr lang="en-US" baseline="0" dirty="0" smtClean="0"/>
              <a:t>We have a CFG which contains several BBs and branches,</a:t>
            </a:r>
          </a:p>
          <a:p>
            <a:r>
              <a:rPr lang="en-US" baseline="0" dirty="0" smtClean="0"/>
              <a:t>By having PT info, we can construct a stream line of code using basic blocks,</a:t>
            </a:r>
          </a:p>
          <a:p>
            <a:r>
              <a:rPr lang="en-US" baseline="0" dirty="0" smtClean="0"/>
              <a:t>Here we constructed it using BB1,BB2 and BB4.</a:t>
            </a:r>
          </a:p>
          <a:p>
            <a:r>
              <a:rPr lang="en-US" baseline="0" dirty="0" smtClean="0"/>
              <a:t>In the next couple of slides, we will use this code snippet together with PEBS sample to do memory access reconstruction.</a:t>
            </a:r>
          </a:p>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35</a:t>
            </a:fld>
            <a:endParaRPr lang="en-US" altLang="ko-KR"/>
          </a:p>
        </p:txBody>
      </p:sp>
    </p:spTree>
    <p:extLst>
      <p:ext uri="{BB962C8B-B14F-4D97-AF65-F5344CB8AC3E}">
        <p14:creationId xmlns:p14="http://schemas.microsoft.com/office/powerpoint/2010/main" val="5726683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show how forward replay</a:t>
            </a:r>
            <a:r>
              <a:rPr lang="en-US" baseline="0" dirty="0" smtClean="0"/>
              <a:t> works using this example,</a:t>
            </a:r>
          </a:p>
          <a:p>
            <a:r>
              <a:rPr lang="en-US" baseline="0" dirty="0" smtClean="0"/>
              <a:t>PEBS sample was marked using red triangle. And we got all value for these registers.</a:t>
            </a:r>
          </a:p>
          <a:p>
            <a:r>
              <a:rPr lang="en-US" baseline="0" dirty="0" smtClean="0"/>
              <a:t>We write down the register value in the table, if not known, we use a dash line.</a:t>
            </a:r>
          </a:p>
          <a:p>
            <a:r>
              <a:rPr lang="en-US" baseline="0" dirty="0" smtClean="0"/>
              <a:t>Note that each line in the table shows the pre-condition of each instruction.</a:t>
            </a:r>
          </a:p>
          <a:p>
            <a:r>
              <a:rPr lang="en-US" baseline="0" dirty="0" smtClean="0"/>
              <a:t>For each instruction, if the all required register state for calculating memory access is known, then the accessed memory address can be recovered.</a:t>
            </a:r>
          </a:p>
          <a:p>
            <a:r>
              <a:rPr lang="en-US" baseline="0" dirty="0" smtClean="0"/>
              <a:t>For the first instruction, required register to recover memory address is R2, we know that the R2’s value is B, so that the memory address is B-1.</a:t>
            </a:r>
          </a:p>
          <a:p>
            <a:r>
              <a:rPr lang="en-US" baseline="0" dirty="0" smtClean="0"/>
              <a:t>We keep tracking such information for each instruction, even across basic blocks.</a:t>
            </a:r>
          </a:p>
          <a:p>
            <a:endParaRPr lang="en-US" baseline="0" dirty="0" smtClean="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36</a:t>
            </a:fld>
            <a:endParaRPr lang="en-US" altLang="ko-KR"/>
          </a:p>
        </p:txBody>
      </p:sp>
    </p:spTree>
    <p:extLst>
      <p:ext uri="{BB962C8B-B14F-4D97-AF65-F5344CB8AC3E}">
        <p14:creationId xmlns:p14="http://schemas.microsoft.com/office/powerpoint/2010/main" val="18332002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 the backward replay,</a:t>
            </a:r>
          </a:p>
          <a:p>
            <a:r>
              <a:rPr lang="en-US" dirty="0" smtClean="0"/>
              <a:t>We</a:t>
            </a:r>
            <a:r>
              <a:rPr lang="en-US" baseline="0" dirty="0" smtClean="0"/>
              <a:t> start again from the PEBS sample. Note that this sample is the pre-state of current instruction and is the post-state of its precious instruction.</a:t>
            </a:r>
          </a:p>
          <a:p>
            <a:r>
              <a:rPr lang="en-US" baseline="0" dirty="0" smtClean="0"/>
              <a:t>We track the availability of each register across instructions. If the register is overwritten, and unable to knows its previous value, we mark it as unknown, and use this as current instruction’s pre-state, then we calculate the memory address it accessed.</a:t>
            </a:r>
          </a:p>
          <a:p>
            <a:endParaRPr lang="en-US" baseline="0" dirty="0" smtClean="0"/>
          </a:p>
          <a:p>
            <a:r>
              <a:rPr lang="en-US" baseline="0" dirty="0" smtClean="0"/>
              <a:t>By using </a:t>
            </a:r>
            <a:r>
              <a:rPr lang="en-US" baseline="0" dirty="0" err="1" smtClean="0"/>
              <a:t>b/f</a:t>
            </a:r>
            <a:r>
              <a:rPr lang="en-US" baseline="0" dirty="0" smtClean="0"/>
              <a:t> replay, we managed to recover 7 more memory access using a single sample.</a:t>
            </a:r>
          </a:p>
          <a:p>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37</a:t>
            </a:fld>
            <a:endParaRPr lang="en-US" altLang="ko-KR"/>
          </a:p>
        </p:txBody>
      </p:sp>
    </p:spTree>
    <p:extLst>
      <p:ext uri="{BB962C8B-B14F-4D97-AF65-F5344CB8AC3E}">
        <p14:creationId xmlns:p14="http://schemas.microsoft.com/office/powerpoint/2010/main" val="906910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baseline="0" dirty="0" smtClean="0"/>
              <a:t>People have developed several kinds of data race detectors.</a:t>
            </a:r>
          </a:p>
          <a:p>
            <a:endParaRPr kumimoji="1" lang="en-US" altLang="zh-CN" baseline="0" dirty="0" smtClean="0"/>
          </a:p>
          <a:p>
            <a:r>
              <a:rPr kumimoji="1" lang="en-US" altLang="zh-CN" baseline="0" dirty="0" smtClean="0"/>
              <a:t>First, sound and complete data race detectors, for example FastTrack, Inspector XE and </a:t>
            </a:r>
            <a:r>
              <a:rPr kumimoji="1" lang="en-US" altLang="zh-CN" baseline="0" dirty="0" err="1" smtClean="0"/>
              <a:t>Tsan</a:t>
            </a:r>
            <a:r>
              <a:rPr kumimoji="1" lang="en-US" altLang="zh-CN" baseline="0" dirty="0" smtClean="0"/>
              <a:t>, which usually have high overhead which is not suitable for production environment and often used in testing phase.</a:t>
            </a:r>
          </a:p>
          <a:p>
            <a:endParaRPr kumimoji="1" lang="en-US" altLang="zh-CN" baseline="0" dirty="0" smtClean="0"/>
          </a:p>
          <a:p>
            <a:r>
              <a:rPr kumimoji="1" lang="en-US" altLang="zh-CN" baseline="0" dirty="0" smtClean="0"/>
              <a:t>Another type of data race detector trade off </a:t>
            </a:r>
            <a:r>
              <a:rPr kumimoji="1" lang="en-US" altLang="zh-CN" baseline="0" dirty="0" err="1" smtClean="0"/>
              <a:t>compleness</a:t>
            </a:r>
            <a:r>
              <a:rPr kumimoji="1" lang="en-US" altLang="zh-CN" baseline="0" dirty="0" smtClean="0"/>
              <a:t>/soundness for speed, one example is sampling based data race detector.</a:t>
            </a:r>
          </a:p>
          <a:p>
            <a:endParaRPr kumimoji="1" lang="en-US" altLang="zh-CN" baseline="0" dirty="0" smtClean="0"/>
          </a:p>
          <a:p>
            <a:r>
              <a:rPr kumimoji="1" lang="en-US" altLang="zh-CN" baseline="0" dirty="0" smtClean="0"/>
              <a:t>There are several sampling based data race detectors such as </a:t>
            </a:r>
            <a:r>
              <a:rPr kumimoji="1" lang="en-US" altLang="zh-CN" baseline="0" dirty="0" err="1" smtClean="0"/>
              <a:t>LiteRace</a:t>
            </a:r>
            <a:r>
              <a:rPr kumimoji="1" lang="en-US" altLang="zh-CN" baseline="0" dirty="0" smtClean="0"/>
              <a:t>, Pacer, they have non-</a:t>
            </a:r>
            <a:r>
              <a:rPr kumimoji="1" lang="en-US" sz="1200" b="0" i="0" kern="1200" dirty="0" smtClean="0">
                <a:solidFill>
                  <a:schemeClr val="tx1"/>
                </a:solidFill>
                <a:effectLst/>
                <a:latin typeface="Arial" pitchFamily="34" charset="0"/>
                <a:ea typeface="+mn-ea"/>
                <a:cs typeface="Arial" pitchFamily="34" charset="0"/>
              </a:rPr>
              <a:t>negligible</a:t>
            </a:r>
          </a:p>
          <a:p>
            <a:r>
              <a:rPr kumimoji="1" lang="en-US" altLang="zh-CN" baseline="0" dirty="0" smtClean="0"/>
              <a:t>overhead,</a:t>
            </a:r>
          </a:p>
          <a:p>
            <a:r>
              <a:rPr kumimoji="1" lang="en-US" altLang="zh-CN" baseline="0" dirty="0" smtClean="0"/>
              <a:t>Data Collider and </a:t>
            </a:r>
            <a:r>
              <a:rPr kumimoji="1" lang="en-US" altLang="zh-CN" baseline="0" dirty="0" err="1" smtClean="0"/>
              <a:t>RaceZ</a:t>
            </a:r>
            <a:r>
              <a:rPr kumimoji="1" lang="en-US" altLang="zh-CN" baseline="0" dirty="0" smtClean="0"/>
              <a:t> have low overhead but suffers from low detection capability.</a:t>
            </a:r>
          </a:p>
        </p:txBody>
      </p:sp>
      <p:sp>
        <p:nvSpPr>
          <p:cNvPr id="4" name="幻灯片编号占位符 3"/>
          <p:cNvSpPr>
            <a:spLocks noGrp="1"/>
          </p:cNvSpPr>
          <p:nvPr>
            <p:ph type="sldNum" sz="quarter" idx="10"/>
          </p:nvPr>
        </p:nvSpPr>
        <p:spPr/>
        <p:txBody>
          <a:bodyPr/>
          <a:lstStyle/>
          <a:p>
            <a:fld id="{D291D712-58E1-4FFA-8A47-8D821F11B45B}" type="slidenum">
              <a:rPr lang="en-US" altLang="ko-KR" smtClean="0"/>
              <a:pPr/>
              <a:t>4</a:t>
            </a:fld>
            <a:endParaRPr lang="en-US" altLang="ko-KR"/>
          </a:p>
        </p:txBody>
      </p:sp>
    </p:spTree>
    <p:extLst>
      <p:ext uri="{BB962C8B-B14F-4D97-AF65-F5344CB8AC3E}">
        <p14:creationId xmlns:p14="http://schemas.microsoft.com/office/powerpoint/2010/main" val="3235312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Sampling based-&gt;has</a:t>
            </a:r>
            <a:r>
              <a:rPr lang="en-US" baseline="0" dirty="0" smtClean="0"/>
              <a:t> its problem, explain in next slide</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5</a:t>
            </a:fld>
            <a:endParaRPr lang="en-US" altLang="ko-KR"/>
          </a:p>
        </p:txBody>
      </p:sp>
    </p:spTree>
    <p:extLst>
      <p:ext uri="{BB962C8B-B14F-4D97-AF65-F5344CB8AC3E}">
        <p14:creationId xmlns:p14="http://schemas.microsoft.com/office/powerpoint/2010/main" val="702495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Here’s an example showing that why naïve sampling does not work the best.</a:t>
            </a:r>
          </a:p>
          <a:p>
            <a:endParaRPr lang="en-US" baseline="0" dirty="0" smtClean="0"/>
          </a:p>
          <a:p>
            <a:r>
              <a:rPr lang="en-US" baseline="0" dirty="0" smtClean="0"/>
              <a:t>There’re two threads trying to access a share variable p.</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If we can sample access to p for both thread 1 and thread 2, then we can detect it,</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otherwise the race can not be detected.</a:t>
            </a:r>
          </a:p>
          <a:p>
            <a:endParaRPr lang="en-US" baseline="0" dirty="0" smtClean="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6</a:t>
            </a:fld>
            <a:endParaRPr lang="en-US" altLang="ko-KR"/>
          </a:p>
        </p:txBody>
      </p:sp>
    </p:spTree>
    <p:extLst>
      <p:ext uri="{BB962C8B-B14F-4D97-AF65-F5344CB8AC3E}">
        <p14:creationId xmlns:p14="http://schemas.microsoft.com/office/powerpoint/2010/main" val="3567398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Our</a:t>
            </a:r>
            <a:r>
              <a:rPr lang="en-US" baseline="0" dirty="0" smtClean="0"/>
              <a:t> goal is to put data race detector into production environment, which requires low online overhead and high detection capability,</a:t>
            </a:r>
          </a:p>
          <a:p>
            <a:r>
              <a:rPr lang="en-US" baseline="0" dirty="0" smtClean="0"/>
              <a:t>These two requirements are not solved by previous approaches.</a:t>
            </a:r>
          </a:p>
          <a:p>
            <a:endParaRPr lang="en-US" dirty="0" smtClean="0"/>
          </a:p>
        </p:txBody>
      </p:sp>
      <p:sp>
        <p:nvSpPr>
          <p:cNvPr id="4" name="幻灯片编号占位符 3"/>
          <p:cNvSpPr>
            <a:spLocks noGrp="1"/>
          </p:cNvSpPr>
          <p:nvPr>
            <p:ph type="sldNum" sz="quarter" idx="10"/>
          </p:nvPr>
        </p:nvSpPr>
        <p:spPr/>
        <p:txBody>
          <a:bodyPr/>
          <a:lstStyle/>
          <a:p>
            <a:fld id="{D291D712-58E1-4FFA-8A47-8D821F11B45B}" type="slidenum">
              <a:rPr lang="en-US" altLang="ko-KR" smtClean="0"/>
              <a:pPr/>
              <a:t>7</a:t>
            </a:fld>
            <a:endParaRPr lang="en-US" altLang="ko-KR"/>
          </a:p>
        </p:txBody>
      </p:sp>
    </p:spTree>
    <p:extLst>
      <p:ext uri="{BB962C8B-B14F-4D97-AF65-F5344CB8AC3E}">
        <p14:creationId xmlns:p14="http://schemas.microsoft.com/office/powerpoint/2010/main" val="3953031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far</a:t>
            </a:r>
            <a:r>
              <a:rPr lang="en-US" baseline="0" dirty="0" smtClean="0"/>
              <a:t> we have talked about data race, the pros and cons of existing solutions and our proposed solution.</a:t>
            </a:r>
          </a:p>
          <a:p>
            <a:r>
              <a:rPr lang="en-US" baseline="0" dirty="0" smtClean="0"/>
              <a:t>Next I’m going to introduce PEBS and PT in Intel processor.</a:t>
            </a:r>
            <a:endParaRPr lang="en-US" dirty="0"/>
          </a:p>
        </p:txBody>
      </p:sp>
      <p:sp>
        <p:nvSpPr>
          <p:cNvPr id="4" name="Slide Number Placeholder 3"/>
          <p:cNvSpPr>
            <a:spLocks noGrp="1"/>
          </p:cNvSpPr>
          <p:nvPr>
            <p:ph type="sldNum" sz="quarter" idx="10"/>
          </p:nvPr>
        </p:nvSpPr>
        <p:spPr/>
        <p:txBody>
          <a:bodyPr/>
          <a:lstStyle/>
          <a:p>
            <a:fld id="{D291D712-58E1-4FFA-8A47-8D821F11B45B}" type="slidenum">
              <a:rPr lang="en-US" altLang="ko-KR" smtClean="0"/>
              <a:pPr/>
              <a:t>8</a:t>
            </a:fld>
            <a:endParaRPr lang="en-US" altLang="ko-KR"/>
          </a:p>
        </p:txBody>
      </p:sp>
    </p:spTree>
    <p:extLst>
      <p:ext uri="{BB962C8B-B14F-4D97-AF65-F5344CB8AC3E}">
        <p14:creationId xmlns:p14="http://schemas.microsoft.com/office/powerpoint/2010/main" val="1937477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Remove HW compression?</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Present in this way: PEBS-&gt;collect memory samples/architecture state,</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Varying frequency-&gt;adjust runtime overhead</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Adjustable Events-&gt;sampling memory access</a:t>
            </a: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altLang="zh-CN" sz="1200" b="0" kern="1200" baseline="0" dirty="0" smtClean="0">
              <a:solidFill>
                <a:schemeClr val="tx1"/>
              </a:solidFill>
              <a:latin typeface="Arial" pitchFamily="34" charset="0"/>
              <a:ea typeface="+mn-ea"/>
              <a:cs typeface="Arial"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altLang="zh-CN" sz="1200" b="0" kern="1200" baseline="0" dirty="0" smtClean="0">
              <a:solidFill>
                <a:schemeClr val="tx1"/>
              </a:solidFill>
              <a:latin typeface="Arial" pitchFamily="34" charset="0"/>
              <a:ea typeface="+mn-ea"/>
              <a:cs typeface="Arial"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With Intel’s new processor, sampling can be done by using PEBS without instrumenting the original program.</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There’s also another program monitor called PT, which can record branch information at low cost.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zh-CN" sz="1200" b="0" kern="1200" baseline="0" dirty="0" smtClean="0">
                <a:solidFill>
                  <a:schemeClr val="tx1"/>
                </a:solidFill>
                <a:latin typeface="Arial" pitchFamily="34" charset="0"/>
                <a:ea typeface="+mn-ea"/>
                <a:cs typeface="Arial" pitchFamily="34" charset="0"/>
              </a:rPr>
              <a:t>ProRace leverages both PEBS to sample architecture state and PT for branch information to do offline memory recovery.</a:t>
            </a:r>
          </a:p>
        </p:txBody>
      </p:sp>
      <p:sp>
        <p:nvSpPr>
          <p:cNvPr id="4" name="幻灯片编号占位符 3"/>
          <p:cNvSpPr>
            <a:spLocks noGrp="1"/>
          </p:cNvSpPr>
          <p:nvPr>
            <p:ph type="sldNum" sz="quarter" idx="10"/>
          </p:nvPr>
        </p:nvSpPr>
        <p:spPr/>
        <p:txBody>
          <a:bodyPr/>
          <a:lstStyle/>
          <a:p>
            <a:fld id="{D291D712-58E1-4FFA-8A47-8D821F11B45B}" type="slidenum">
              <a:rPr lang="en-US" altLang="ko-KR" smtClean="0"/>
              <a:pPr/>
              <a:t>9</a:t>
            </a:fld>
            <a:endParaRPr lang="en-US" altLang="ko-KR"/>
          </a:p>
        </p:txBody>
      </p:sp>
    </p:spTree>
    <p:extLst>
      <p:ext uri="{BB962C8B-B14F-4D97-AF65-F5344CB8AC3E}">
        <p14:creationId xmlns:p14="http://schemas.microsoft.com/office/powerpoint/2010/main" val="1345382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51916" name="Rectangle 12"/>
          <p:cNvSpPr>
            <a:spLocks noChangeArrowheads="1"/>
          </p:cNvSpPr>
          <p:nvPr userDrawn="1"/>
        </p:nvSpPr>
        <p:spPr bwMode="auto">
          <a:xfrm>
            <a:off x="-31750" y="6597650"/>
            <a:ext cx="406400" cy="190500"/>
          </a:xfrm>
          <a:prstGeom prst="rect">
            <a:avLst/>
          </a:prstGeom>
          <a:noFill/>
          <a:ln w="12700">
            <a:noFill/>
            <a:miter lim="800000"/>
            <a:headEnd/>
            <a:tailEnd/>
          </a:ln>
          <a:effectLst/>
        </p:spPr>
        <p:txBody>
          <a:bodyPr wrap="none" lIns="47625" tIns="19050" rIns="47625" bIns="19050">
            <a:spAutoFit/>
          </a:bodyPr>
          <a:lstStyle/>
          <a:p>
            <a:pPr eaLnBrk="0" hangingPunct="0">
              <a:lnSpc>
                <a:spcPct val="100000"/>
              </a:lnSpc>
              <a:spcBef>
                <a:spcPct val="0"/>
              </a:spcBef>
              <a:buClrTx/>
              <a:buSzTx/>
              <a:buFontTx/>
              <a:buNone/>
            </a:pPr>
            <a:r>
              <a:rPr lang="en-US" altLang="ko-KR" sz="1000">
                <a:ea typeface="굴림" pitchFamily="50" charset="-127"/>
              </a:rPr>
              <a:t>- </a:t>
            </a:r>
            <a:fld id="{C96A506E-3602-401A-8514-68EB3787871C}" type="slidenum">
              <a:rPr lang="en-US" altLang="ko-KR" sz="1000">
                <a:ea typeface="굴림" pitchFamily="50" charset="-127"/>
              </a:rPr>
              <a:pPr eaLnBrk="0" hangingPunct="0">
                <a:lnSpc>
                  <a:spcPct val="100000"/>
                </a:lnSpc>
                <a:spcBef>
                  <a:spcPct val="0"/>
                </a:spcBef>
                <a:buClrTx/>
                <a:buSzTx/>
                <a:buFontTx/>
                <a:buNone/>
              </a:pPr>
              <a:t>‹#›</a:t>
            </a:fld>
            <a:r>
              <a:rPr lang="en-US" altLang="ko-KR" sz="1000">
                <a:ea typeface="굴림" pitchFamily="50" charset="-127"/>
              </a:rPr>
              <a:t> -</a:t>
            </a:r>
          </a:p>
        </p:txBody>
      </p:sp>
      <p:sp>
        <p:nvSpPr>
          <p:cNvPr id="251918" name="Rectangle 14"/>
          <p:cNvSpPr>
            <a:spLocks noGrp="1" noChangeArrowheads="1"/>
          </p:cNvSpPr>
          <p:nvPr>
            <p:ph type="subTitle" idx="1"/>
          </p:nvPr>
        </p:nvSpPr>
        <p:spPr>
          <a:xfrm>
            <a:off x="1308100" y="3235325"/>
            <a:ext cx="6400800" cy="1881188"/>
          </a:xfrm>
        </p:spPr>
        <p:txBody>
          <a:bodyPr/>
          <a:lstStyle>
            <a:lvl1pPr marL="0" indent="0" algn="ctr">
              <a:buFont typeface="Times" pitchFamily="18" charset="0"/>
              <a:buNone/>
              <a:defRPr>
                <a:solidFill>
                  <a:srgbClr val="000000"/>
                </a:solidFill>
              </a:defRPr>
            </a:lvl1pPr>
          </a:lstStyle>
          <a:p>
            <a:r>
              <a:rPr lang="en-US" altLang="ko-KR" dirty="0"/>
              <a:t>Click to edit Master subtitle style</a:t>
            </a:r>
          </a:p>
        </p:txBody>
      </p:sp>
      <p:sp>
        <p:nvSpPr>
          <p:cNvPr id="251914" name="Rectangle 10"/>
          <p:cNvSpPr>
            <a:spLocks noGrp="1" noChangeArrowheads="1"/>
          </p:cNvSpPr>
          <p:nvPr>
            <p:ph type="ctrTitle"/>
          </p:nvPr>
        </p:nvSpPr>
        <p:spPr>
          <a:xfrm>
            <a:off x="1127125" y="2078038"/>
            <a:ext cx="7031038" cy="874712"/>
          </a:xfrm>
        </p:spPr>
        <p:txBody>
          <a:bodyPr/>
          <a:lstStyle>
            <a:lvl1pPr algn="ctr">
              <a:defRPr sz="3600">
                <a:solidFill>
                  <a:srgbClr val="000000"/>
                </a:solidFill>
              </a:defRPr>
            </a:lvl1pPr>
          </a:lstStyle>
          <a:p>
            <a:r>
              <a:rPr lang="en-US" altLang="ko-KR" dirty="0"/>
              <a:t>Click to edit Master title style</a:t>
            </a: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997700" y="128588"/>
            <a:ext cx="2146300" cy="580707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558800" y="128588"/>
            <a:ext cx="6286500" cy="580707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solidFill>
                  <a:schemeClr val="tx1"/>
                </a:solidFill>
              </a:defRPr>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558800" y="14097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749800" y="14097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title"/>
          </p:nvPr>
        </p:nvSpPr>
        <p:spPr bwMode="auto">
          <a:xfrm>
            <a:off x="1100138" y="128588"/>
            <a:ext cx="8043862" cy="638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ko-KR" dirty="0" smtClean="0"/>
              <a:t>Click to edit Master title style</a:t>
            </a:r>
          </a:p>
        </p:txBody>
      </p:sp>
      <p:sp>
        <p:nvSpPr>
          <p:cNvPr id="1055" name="Rectangle 31"/>
          <p:cNvSpPr>
            <a:spLocks noChangeArrowheads="1"/>
          </p:cNvSpPr>
          <p:nvPr/>
        </p:nvSpPr>
        <p:spPr bwMode="auto">
          <a:xfrm>
            <a:off x="8402496" y="6514752"/>
            <a:ext cx="472886" cy="223138"/>
          </a:xfrm>
          <a:prstGeom prst="rect">
            <a:avLst/>
          </a:prstGeom>
          <a:noFill/>
          <a:ln w="12700">
            <a:noFill/>
            <a:miter lim="800000"/>
            <a:headEnd/>
            <a:tailEnd/>
          </a:ln>
          <a:effectLst/>
        </p:spPr>
        <p:txBody>
          <a:bodyPr wrap="none" lIns="47625" tIns="19050" rIns="47625" bIns="19050">
            <a:spAutoFit/>
          </a:bodyPr>
          <a:lstStyle/>
          <a:p>
            <a:pPr eaLnBrk="0" hangingPunct="0">
              <a:lnSpc>
                <a:spcPct val="100000"/>
              </a:lnSpc>
              <a:spcBef>
                <a:spcPct val="0"/>
              </a:spcBef>
              <a:buClrTx/>
              <a:buSzTx/>
              <a:buFontTx/>
              <a:buNone/>
            </a:pPr>
            <a:r>
              <a:rPr lang="en-US" altLang="ko-KR" sz="1200" dirty="0">
                <a:ea typeface="굴림" pitchFamily="50" charset="-127"/>
              </a:rPr>
              <a:t>- </a:t>
            </a:r>
            <a:fld id="{C0FEE29E-A620-416A-A1BD-BAB242FFD545}" type="slidenum">
              <a:rPr lang="en-US" altLang="ko-KR" sz="1200">
                <a:ea typeface="굴림" pitchFamily="50" charset="-127"/>
              </a:rPr>
              <a:pPr eaLnBrk="0" hangingPunct="0">
                <a:lnSpc>
                  <a:spcPct val="100000"/>
                </a:lnSpc>
                <a:spcBef>
                  <a:spcPct val="0"/>
                </a:spcBef>
                <a:buClrTx/>
                <a:buSzTx/>
                <a:buFontTx/>
                <a:buNone/>
              </a:pPr>
              <a:t>‹#›</a:t>
            </a:fld>
            <a:r>
              <a:rPr lang="en-US" altLang="ko-KR" sz="1200" dirty="0">
                <a:ea typeface="굴림" pitchFamily="50" charset="-127"/>
              </a:rPr>
              <a:t> -</a:t>
            </a:r>
          </a:p>
        </p:txBody>
      </p:sp>
      <p:sp>
        <p:nvSpPr>
          <p:cNvPr id="1067" name="Rectangle 43"/>
          <p:cNvSpPr>
            <a:spLocks noGrp="1" noChangeArrowheads="1"/>
          </p:cNvSpPr>
          <p:nvPr>
            <p:ph type="body" idx="1"/>
          </p:nvPr>
        </p:nvSpPr>
        <p:spPr bwMode="auto">
          <a:xfrm>
            <a:off x="293624" y="957532"/>
            <a:ext cx="8557768" cy="55529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90" name="Line 66"/>
          <p:cNvSpPr>
            <a:spLocks noChangeShapeType="1"/>
          </p:cNvSpPr>
          <p:nvPr/>
        </p:nvSpPr>
        <p:spPr bwMode="auto">
          <a:xfrm>
            <a:off x="1211263" y="822325"/>
            <a:ext cx="7537450" cy="0"/>
          </a:xfrm>
          <a:prstGeom prst="line">
            <a:avLst/>
          </a:prstGeom>
          <a:noFill/>
          <a:ln w="38100">
            <a:solidFill>
              <a:srgbClr val="000099"/>
            </a:solidFill>
            <a:miter lim="800000"/>
            <a:headEnd/>
            <a:tailEnd/>
          </a:ln>
          <a:effectLst/>
        </p:spPr>
        <p:txBody>
          <a:bodyPr wrap="none"/>
          <a:lstStyle/>
          <a:p>
            <a:endParaRPr lang="ko-KR" altLang="en-US"/>
          </a:p>
        </p:txBody>
      </p:sp>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89820" y="217278"/>
            <a:ext cx="910318" cy="509778"/>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timing>
    <p:tnLst>
      <p:par>
        <p:cTn id="1" dur="indefinite" restart="never" nodeType="tmRoot"/>
      </p:par>
    </p:tnLst>
  </p:timing>
  <p:txStyles>
    <p:titleStyle>
      <a:lvl1pPr algn="l" rtl="0" fontAlgn="base">
        <a:lnSpc>
          <a:spcPct val="90000"/>
        </a:lnSpc>
        <a:spcBef>
          <a:spcPct val="0"/>
        </a:spcBef>
        <a:spcAft>
          <a:spcPct val="0"/>
        </a:spcAft>
        <a:defRPr sz="3200" b="1">
          <a:ln>
            <a:noFill/>
          </a:ln>
          <a:solidFill>
            <a:schemeClr val="tx1"/>
          </a:solidFill>
          <a:latin typeface="Calibri" pitchFamily="34" charset="0"/>
          <a:ea typeface="+mj-ea"/>
          <a:cs typeface="+mj-cs"/>
        </a:defRPr>
      </a:lvl1pPr>
      <a:lvl2pPr algn="l" rtl="0" fontAlgn="base">
        <a:lnSpc>
          <a:spcPct val="90000"/>
        </a:lnSpc>
        <a:spcBef>
          <a:spcPct val="0"/>
        </a:spcBef>
        <a:spcAft>
          <a:spcPct val="0"/>
        </a:spcAft>
        <a:defRPr sz="3200" b="1">
          <a:solidFill>
            <a:schemeClr val="bg1"/>
          </a:solidFill>
          <a:latin typeface="Arial" pitchFamily="34" charset="0"/>
          <a:cs typeface="Arial" pitchFamily="34" charset="0"/>
        </a:defRPr>
      </a:lvl2pPr>
      <a:lvl3pPr algn="l" rtl="0" fontAlgn="base">
        <a:lnSpc>
          <a:spcPct val="90000"/>
        </a:lnSpc>
        <a:spcBef>
          <a:spcPct val="0"/>
        </a:spcBef>
        <a:spcAft>
          <a:spcPct val="0"/>
        </a:spcAft>
        <a:defRPr sz="3200" b="1">
          <a:solidFill>
            <a:schemeClr val="bg1"/>
          </a:solidFill>
          <a:latin typeface="Arial" pitchFamily="34" charset="0"/>
          <a:cs typeface="Arial" pitchFamily="34" charset="0"/>
        </a:defRPr>
      </a:lvl3pPr>
      <a:lvl4pPr algn="l" rtl="0" fontAlgn="base">
        <a:lnSpc>
          <a:spcPct val="90000"/>
        </a:lnSpc>
        <a:spcBef>
          <a:spcPct val="0"/>
        </a:spcBef>
        <a:spcAft>
          <a:spcPct val="0"/>
        </a:spcAft>
        <a:defRPr sz="3200" b="1">
          <a:solidFill>
            <a:schemeClr val="bg1"/>
          </a:solidFill>
          <a:latin typeface="Arial" pitchFamily="34" charset="0"/>
          <a:cs typeface="Arial" pitchFamily="34" charset="0"/>
        </a:defRPr>
      </a:lvl4pPr>
      <a:lvl5pPr algn="l" rtl="0" fontAlgn="base">
        <a:lnSpc>
          <a:spcPct val="90000"/>
        </a:lnSpc>
        <a:spcBef>
          <a:spcPct val="0"/>
        </a:spcBef>
        <a:spcAft>
          <a:spcPct val="0"/>
        </a:spcAft>
        <a:defRPr sz="3200" b="1">
          <a:solidFill>
            <a:schemeClr val="bg1"/>
          </a:solidFill>
          <a:latin typeface="Arial" pitchFamily="34" charset="0"/>
          <a:cs typeface="Arial" pitchFamily="34" charset="0"/>
        </a:defRPr>
      </a:lvl5pPr>
      <a:lvl6pPr marL="457200" algn="l" rtl="0" fontAlgn="base">
        <a:lnSpc>
          <a:spcPct val="90000"/>
        </a:lnSpc>
        <a:spcBef>
          <a:spcPct val="0"/>
        </a:spcBef>
        <a:spcAft>
          <a:spcPct val="0"/>
        </a:spcAft>
        <a:defRPr sz="3200" b="1">
          <a:solidFill>
            <a:schemeClr val="bg1"/>
          </a:solidFill>
          <a:latin typeface="Arial" pitchFamily="34" charset="0"/>
          <a:cs typeface="Arial" pitchFamily="34" charset="0"/>
        </a:defRPr>
      </a:lvl6pPr>
      <a:lvl7pPr marL="914400" algn="l" rtl="0" fontAlgn="base">
        <a:lnSpc>
          <a:spcPct val="90000"/>
        </a:lnSpc>
        <a:spcBef>
          <a:spcPct val="0"/>
        </a:spcBef>
        <a:spcAft>
          <a:spcPct val="0"/>
        </a:spcAft>
        <a:defRPr sz="3200" b="1">
          <a:solidFill>
            <a:schemeClr val="bg1"/>
          </a:solidFill>
          <a:latin typeface="Arial" pitchFamily="34" charset="0"/>
          <a:cs typeface="Arial" pitchFamily="34" charset="0"/>
        </a:defRPr>
      </a:lvl7pPr>
      <a:lvl8pPr marL="1371600" algn="l" rtl="0" fontAlgn="base">
        <a:lnSpc>
          <a:spcPct val="90000"/>
        </a:lnSpc>
        <a:spcBef>
          <a:spcPct val="0"/>
        </a:spcBef>
        <a:spcAft>
          <a:spcPct val="0"/>
        </a:spcAft>
        <a:defRPr sz="3200" b="1">
          <a:solidFill>
            <a:schemeClr val="bg1"/>
          </a:solidFill>
          <a:latin typeface="Arial" pitchFamily="34" charset="0"/>
          <a:cs typeface="Arial" pitchFamily="34" charset="0"/>
        </a:defRPr>
      </a:lvl8pPr>
      <a:lvl9pPr marL="1828800" algn="l" rtl="0" fontAlgn="base">
        <a:lnSpc>
          <a:spcPct val="90000"/>
        </a:lnSpc>
        <a:spcBef>
          <a:spcPct val="0"/>
        </a:spcBef>
        <a:spcAft>
          <a:spcPct val="0"/>
        </a:spcAft>
        <a:defRPr sz="3200" b="1">
          <a:solidFill>
            <a:schemeClr val="bg1"/>
          </a:solidFill>
          <a:latin typeface="Arial" pitchFamily="34" charset="0"/>
          <a:cs typeface="Arial" pitchFamily="34" charset="0"/>
        </a:defRPr>
      </a:lvl9pPr>
    </p:titleStyle>
    <p:bodyStyle>
      <a:lvl1pPr marL="342900" indent="-342900" algn="l" rtl="0" fontAlgn="base">
        <a:spcBef>
          <a:spcPct val="20000"/>
        </a:spcBef>
        <a:spcAft>
          <a:spcPct val="0"/>
        </a:spcAft>
        <a:buClr>
          <a:srgbClr val="000000"/>
        </a:buClr>
        <a:buSzPct val="120000"/>
        <a:buFont typeface="Times" pitchFamily="18" charset="0"/>
        <a:buChar char="•"/>
        <a:defRPr sz="2400" b="0">
          <a:solidFill>
            <a:srgbClr val="050523"/>
          </a:solidFill>
          <a:latin typeface="Calibri" pitchFamily="34" charset="0"/>
          <a:ea typeface="+mn-ea"/>
          <a:cs typeface="+mn-cs"/>
        </a:defRPr>
      </a:lvl1pPr>
      <a:lvl2pPr marL="742950" indent="-285750" algn="l" rtl="0" fontAlgn="base">
        <a:spcBef>
          <a:spcPct val="20000"/>
        </a:spcBef>
        <a:spcAft>
          <a:spcPct val="0"/>
        </a:spcAft>
        <a:buClr>
          <a:srgbClr val="000000"/>
        </a:buClr>
        <a:buSzPct val="120000"/>
        <a:buFont typeface="Times" pitchFamily="18" charset="0"/>
        <a:buChar char="•"/>
        <a:defRPr sz="2200">
          <a:solidFill>
            <a:srgbClr val="050523"/>
          </a:solidFill>
          <a:latin typeface="Calibri" pitchFamily="34" charset="0"/>
          <a:cs typeface="+mn-cs"/>
        </a:defRPr>
      </a:lvl2pPr>
      <a:lvl3pPr marL="1143000" indent="-228600" algn="l" rtl="0" fontAlgn="base">
        <a:spcBef>
          <a:spcPct val="20000"/>
        </a:spcBef>
        <a:spcAft>
          <a:spcPct val="0"/>
        </a:spcAft>
        <a:buClr>
          <a:srgbClr val="000000"/>
        </a:buClr>
        <a:buSzPct val="120000"/>
        <a:buFont typeface="Calibri" pitchFamily="34" charset="0"/>
        <a:buChar char="−"/>
        <a:defRPr sz="2000">
          <a:solidFill>
            <a:srgbClr val="050523"/>
          </a:solidFill>
          <a:latin typeface="Calibri" pitchFamily="34" charset="0"/>
          <a:cs typeface="+mn-cs"/>
        </a:defRPr>
      </a:lvl3pPr>
      <a:lvl4pPr marL="1600200" indent="-228600" algn="l" rtl="0" fontAlgn="base">
        <a:spcBef>
          <a:spcPct val="20000"/>
        </a:spcBef>
        <a:spcAft>
          <a:spcPct val="0"/>
        </a:spcAft>
        <a:buClr>
          <a:srgbClr val="000000"/>
        </a:buClr>
        <a:buSzPct val="120000"/>
        <a:buFont typeface="Times" pitchFamily="18" charset="0"/>
        <a:buChar char="•"/>
        <a:defRPr>
          <a:solidFill>
            <a:srgbClr val="050523"/>
          </a:solidFill>
          <a:latin typeface="Calibri" pitchFamily="34" charset="0"/>
          <a:cs typeface="+mn-cs"/>
        </a:defRPr>
      </a:lvl4pPr>
      <a:lvl5pPr marL="2057400" indent="-228600" algn="l" rtl="0" fontAlgn="base">
        <a:spcBef>
          <a:spcPct val="20000"/>
        </a:spcBef>
        <a:spcAft>
          <a:spcPct val="0"/>
        </a:spcAft>
        <a:buClr>
          <a:srgbClr val="000000"/>
        </a:buClr>
        <a:buSzPct val="120000"/>
        <a:buFont typeface="Times" pitchFamily="18" charset="0"/>
        <a:buChar char="•"/>
        <a:defRPr>
          <a:solidFill>
            <a:srgbClr val="050523"/>
          </a:solidFill>
          <a:latin typeface="Calibri" pitchFamily="34" charset="0"/>
          <a:cs typeface="+mn-cs"/>
        </a:defRPr>
      </a:lvl5pPr>
      <a:lvl6pPr marL="2514600" indent="-228600" algn="l" rtl="0" fontAlgn="base">
        <a:spcBef>
          <a:spcPct val="20000"/>
        </a:spcBef>
        <a:spcAft>
          <a:spcPct val="0"/>
        </a:spcAft>
        <a:buClr>
          <a:srgbClr val="000000"/>
        </a:buClr>
        <a:buSzPct val="120000"/>
        <a:buFont typeface="Times" pitchFamily="18" charset="0"/>
        <a:buChar char="•"/>
        <a:defRPr>
          <a:solidFill>
            <a:srgbClr val="050523"/>
          </a:solidFill>
          <a:latin typeface="+mn-lt"/>
          <a:cs typeface="+mn-cs"/>
        </a:defRPr>
      </a:lvl6pPr>
      <a:lvl7pPr marL="2971800" indent="-228600" algn="l" rtl="0" fontAlgn="base">
        <a:spcBef>
          <a:spcPct val="20000"/>
        </a:spcBef>
        <a:spcAft>
          <a:spcPct val="0"/>
        </a:spcAft>
        <a:buClr>
          <a:srgbClr val="000000"/>
        </a:buClr>
        <a:buSzPct val="120000"/>
        <a:buFont typeface="Times" pitchFamily="18" charset="0"/>
        <a:buChar char="•"/>
        <a:defRPr>
          <a:solidFill>
            <a:srgbClr val="050523"/>
          </a:solidFill>
          <a:latin typeface="+mn-lt"/>
          <a:cs typeface="+mn-cs"/>
        </a:defRPr>
      </a:lvl7pPr>
      <a:lvl8pPr marL="3429000" indent="-228600" algn="l" rtl="0" fontAlgn="base">
        <a:spcBef>
          <a:spcPct val="20000"/>
        </a:spcBef>
        <a:spcAft>
          <a:spcPct val="0"/>
        </a:spcAft>
        <a:buClr>
          <a:srgbClr val="000000"/>
        </a:buClr>
        <a:buSzPct val="120000"/>
        <a:buFont typeface="Times" pitchFamily="18" charset="0"/>
        <a:buChar char="•"/>
        <a:defRPr>
          <a:solidFill>
            <a:srgbClr val="050523"/>
          </a:solidFill>
          <a:latin typeface="+mn-lt"/>
          <a:cs typeface="+mn-cs"/>
        </a:defRPr>
      </a:lvl8pPr>
      <a:lvl9pPr marL="3886200" indent="-228600" algn="l" rtl="0" fontAlgn="base">
        <a:spcBef>
          <a:spcPct val="20000"/>
        </a:spcBef>
        <a:spcAft>
          <a:spcPct val="0"/>
        </a:spcAft>
        <a:buClr>
          <a:srgbClr val="000000"/>
        </a:buClr>
        <a:buSzPct val="120000"/>
        <a:buFont typeface="Times" pitchFamily="18" charset="0"/>
        <a:buChar char="•"/>
        <a:defRPr>
          <a:solidFill>
            <a:srgbClr val="050523"/>
          </a:solidFill>
          <a:latin typeface="+mn-lt"/>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hart" Target="../charts/char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chart" Target="../charts/char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chart" Target="../charts/char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chart" Target="../charts/char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5219" name="Rectangle 3"/>
          <p:cNvSpPr>
            <a:spLocks noChangeArrowheads="1"/>
          </p:cNvSpPr>
          <p:nvPr/>
        </p:nvSpPr>
        <p:spPr bwMode="auto">
          <a:xfrm>
            <a:off x="0" y="4132613"/>
            <a:ext cx="9144000" cy="1998312"/>
          </a:xfrm>
          <a:prstGeom prst="rect">
            <a:avLst/>
          </a:prstGeom>
          <a:noFill/>
          <a:ln w="9525">
            <a:noFill/>
            <a:miter lim="800000"/>
            <a:headEnd/>
            <a:tailEnd/>
          </a:ln>
          <a:effectLst/>
        </p:spPr>
        <p:txBody>
          <a:bodyPr anchor="ctr"/>
          <a:lstStyle/>
          <a:p>
            <a:pPr algn="ctr">
              <a:lnSpc>
                <a:spcPts val="2000"/>
              </a:lnSpc>
              <a:spcAft>
                <a:spcPts val="1300"/>
              </a:spcAft>
              <a:buClr>
                <a:srgbClr val="000000"/>
              </a:buClr>
              <a:buSzPct val="120000"/>
            </a:pPr>
            <a:r>
              <a:rPr lang="en-US" altLang="ko-KR" sz="2800" b="1" u="sng" dirty="0" smtClean="0">
                <a:latin typeface="Calibri" pitchFamily="34" charset="0"/>
                <a:ea typeface="굴림" pitchFamily="50" charset="-127"/>
                <a:cs typeface="Calibri" pitchFamily="34" charset="0"/>
              </a:rPr>
              <a:t>Tong Zhang</a:t>
            </a:r>
            <a:r>
              <a:rPr lang="en-US" altLang="ko-KR" sz="2800" b="1" dirty="0" smtClean="0">
                <a:latin typeface="Calibri" pitchFamily="34" charset="0"/>
                <a:ea typeface="굴림" pitchFamily="50" charset="-127"/>
                <a:cs typeface="Calibri" pitchFamily="34" charset="0"/>
              </a:rPr>
              <a:t>, </a:t>
            </a:r>
            <a:r>
              <a:rPr lang="en-US" altLang="ko-KR" sz="2800" b="1" dirty="0" err="1" smtClean="0">
                <a:latin typeface="Calibri" pitchFamily="34" charset="0"/>
                <a:ea typeface="굴림" pitchFamily="50" charset="-127"/>
                <a:cs typeface="Calibri" pitchFamily="34" charset="0"/>
              </a:rPr>
              <a:t>Changhee</a:t>
            </a:r>
            <a:r>
              <a:rPr lang="en-US" altLang="ko-KR" sz="2800" b="1" dirty="0" smtClean="0">
                <a:latin typeface="Calibri" pitchFamily="34" charset="0"/>
                <a:ea typeface="굴림" pitchFamily="50" charset="-127"/>
                <a:cs typeface="Calibri" pitchFamily="34" charset="0"/>
              </a:rPr>
              <a:t> </a:t>
            </a:r>
            <a:r>
              <a:rPr lang="en-US" altLang="ko-KR" sz="2800" b="1" dirty="0">
                <a:latin typeface="Calibri" pitchFamily="34" charset="0"/>
                <a:ea typeface="굴림" pitchFamily="50" charset="-127"/>
                <a:cs typeface="Calibri" pitchFamily="34" charset="0"/>
              </a:rPr>
              <a:t>Jung, </a:t>
            </a:r>
            <a:r>
              <a:rPr lang="en-US" altLang="ko-KR" sz="2800" b="1" dirty="0" err="1">
                <a:latin typeface="Calibri" pitchFamily="34" charset="0"/>
                <a:ea typeface="굴림" pitchFamily="50" charset="-127"/>
                <a:cs typeface="Calibri" pitchFamily="34" charset="0"/>
              </a:rPr>
              <a:t>Dongyoon</a:t>
            </a:r>
            <a:r>
              <a:rPr lang="en-US" altLang="ko-KR" sz="2800" b="1" dirty="0">
                <a:latin typeface="Calibri" pitchFamily="34" charset="0"/>
                <a:ea typeface="굴림" pitchFamily="50" charset="-127"/>
                <a:cs typeface="Calibri" pitchFamily="34" charset="0"/>
              </a:rPr>
              <a:t> Lee</a:t>
            </a:r>
          </a:p>
          <a:p>
            <a:pPr algn="ctr">
              <a:lnSpc>
                <a:spcPts val="2000"/>
              </a:lnSpc>
              <a:spcAft>
                <a:spcPts val="1300"/>
              </a:spcAft>
              <a:buClr>
                <a:srgbClr val="000000"/>
              </a:buClr>
              <a:buSzPct val="120000"/>
            </a:pPr>
            <a:r>
              <a:rPr lang="en-US" altLang="ko-KR" sz="2400" dirty="0">
                <a:solidFill>
                  <a:srgbClr val="000000"/>
                </a:solidFill>
                <a:latin typeface="Calibri" pitchFamily="34" charset="0"/>
                <a:ea typeface="굴림" pitchFamily="50" charset="-127"/>
                <a:cs typeface="Calibri" pitchFamily="34" charset="0"/>
              </a:rPr>
              <a:t>Department </a:t>
            </a:r>
            <a:r>
              <a:rPr lang="en-US" altLang="ko-KR" sz="2400" dirty="0" smtClean="0">
                <a:solidFill>
                  <a:srgbClr val="000000"/>
                </a:solidFill>
                <a:latin typeface="Calibri" pitchFamily="34" charset="0"/>
                <a:ea typeface="굴림" pitchFamily="50" charset="-127"/>
                <a:cs typeface="Calibri" pitchFamily="34" charset="0"/>
              </a:rPr>
              <a:t>of Computer </a:t>
            </a:r>
            <a:r>
              <a:rPr lang="en-US" altLang="ko-KR" sz="2400" dirty="0">
                <a:solidFill>
                  <a:srgbClr val="000000"/>
                </a:solidFill>
                <a:latin typeface="Calibri" pitchFamily="34" charset="0"/>
                <a:ea typeface="굴림" pitchFamily="50" charset="-127"/>
                <a:cs typeface="Calibri" pitchFamily="34" charset="0"/>
              </a:rPr>
              <a:t>Science</a:t>
            </a:r>
            <a:endParaRPr lang="en-US" altLang="ko-KR" sz="2400" dirty="0" smtClean="0">
              <a:solidFill>
                <a:srgbClr val="000000"/>
              </a:solidFill>
              <a:latin typeface="Calibri" pitchFamily="34" charset="0"/>
              <a:ea typeface="굴림" pitchFamily="50" charset="-127"/>
              <a:cs typeface="Calibri" pitchFamily="34" charset="0"/>
            </a:endParaRPr>
          </a:p>
          <a:p>
            <a:pPr algn="ctr">
              <a:lnSpc>
                <a:spcPts val="2000"/>
              </a:lnSpc>
              <a:spcAft>
                <a:spcPts val="1300"/>
              </a:spcAft>
              <a:buClr>
                <a:srgbClr val="000000"/>
              </a:buClr>
              <a:buSzPct val="120000"/>
            </a:pPr>
            <a:endParaRPr lang="en-US" altLang="ko-KR" sz="2800" dirty="0" smtClean="0">
              <a:solidFill>
                <a:srgbClr val="000000"/>
              </a:solidFill>
              <a:latin typeface="Calibri" pitchFamily="34" charset="0"/>
              <a:ea typeface="굴림" pitchFamily="50" charset="-127"/>
              <a:cs typeface="Calibri" pitchFamily="34" charset="0"/>
            </a:endParaRPr>
          </a:p>
        </p:txBody>
      </p:sp>
      <p:sp>
        <p:nvSpPr>
          <p:cNvPr id="5" name="Rectangle 3"/>
          <p:cNvSpPr>
            <a:spLocks noChangeArrowheads="1"/>
          </p:cNvSpPr>
          <p:nvPr/>
        </p:nvSpPr>
        <p:spPr bwMode="auto">
          <a:xfrm>
            <a:off x="273132" y="1606731"/>
            <a:ext cx="8731972" cy="1623357"/>
          </a:xfrm>
          <a:prstGeom prst="rect">
            <a:avLst/>
          </a:prstGeom>
          <a:noFill/>
          <a:ln w="9525">
            <a:noFill/>
            <a:miter lim="800000"/>
            <a:headEnd/>
            <a:tailEnd/>
          </a:ln>
          <a:effectLst/>
        </p:spPr>
        <p:txBody>
          <a:bodyPr/>
          <a:lstStyle/>
          <a:p>
            <a:pPr algn="ctr">
              <a:lnSpc>
                <a:spcPct val="90000"/>
              </a:lnSpc>
              <a:spcBef>
                <a:spcPct val="0"/>
              </a:spcBef>
              <a:buClrTx/>
              <a:buSzTx/>
              <a:buFontTx/>
              <a:buNone/>
            </a:pPr>
            <a:r>
              <a:rPr lang="en-US" altLang="ko-KR" sz="4000" b="1" dirty="0">
                <a:solidFill>
                  <a:srgbClr val="000000"/>
                </a:solidFill>
                <a:latin typeface="Calibri" pitchFamily="34" charset="0"/>
                <a:ea typeface="굴림" pitchFamily="50" charset="-127"/>
                <a:cs typeface="Calibri" pitchFamily="34" charset="0"/>
              </a:rPr>
              <a:t>ProRace: Practical Data Race Detection for Production Use</a:t>
            </a:r>
            <a:endParaRPr lang="en-US" altLang="ko-KR" sz="4000" b="1" dirty="0" smtClean="0">
              <a:solidFill>
                <a:srgbClr val="000000"/>
              </a:solidFill>
              <a:latin typeface="Calibri" pitchFamily="34" charset="0"/>
              <a:ea typeface="굴림" pitchFamily="50" charset="-127"/>
              <a:cs typeface="Calibri"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4664" y="5484412"/>
            <a:ext cx="2434671" cy="523454"/>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sz="2800" dirty="0" smtClean="0">
                <a:solidFill>
                  <a:schemeClr val="bg1">
                    <a:lumMod val="75000"/>
                  </a:schemeClr>
                </a:solidFill>
              </a:rPr>
              <a:t>Motivation</a:t>
            </a:r>
          </a:p>
          <a:p>
            <a:r>
              <a:rPr lang="en-US" sz="2800" dirty="0" smtClean="0">
                <a:solidFill>
                  <a:schemeClr val="bg1">
                    <a:lumMod val="75000"/>
                  </a:schemeClr>
                </a:solidFill>
              </a:rPr>
              <a:t>Background: Hardware Assisted Program Tracing</a:t>
            </a:r>
          </a:p>
          <a:p>
            <a:r>
              <a:rPr lang="en-US" sz="2800" b="1" dirty="0" smtClean="0">
                <a:solidFill>
                  <a:schemeClr val="tx1"/>
                </a:solidFill>
              </a:rPr>
              <a:t>ProRace: Design and Implementation</a:t>
            </a:r>
          </a:p>
          <a:p>
            <a:r>
              <a:rPr lang="en-US" sz="2800" dirty="0" smtClean="0">
                <a:solidFill>
                  <a:schemeClr val="bg1">
                    <a:lumMod val="75000"/>
                  </a:schemeClr>
                </a:solidFill>
              </a:rPr>
              <a:t>Experiments</a:t>
            </a:r>
          </a:p>
          <a:p>
            <a:r>
              <a:rPr lang="en-US" sz="2800" dirty="0" smtClean="0">
                <a:solidFill>
                  <a:schemeClr val="bg1">
                    <a:lumMod val="75000"/>
                  </a:schemeClr>
                </a:solidFill>
              </a:rPr>
              <a:t>Conclusion</a:t>
            </a:r>
          </a:p>
        </p:txBody>
      </p:sp>
    </p:spTree>
    <p:extLst>
      <p:ext uri="{BB962C8B-B14F-4D97-AF65-F5344CB8AC3E}">
        <p14:creationId xmlns:p14="http://schemas.microsoft.com/office/powerpoint/2010/main" val="178350420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4049132" y="3665564"/>
            <a:ext cx="4076130" cy="2628492"/>
          </a:xfrm>
          <a:prstGeom prst="rect">
            <a:avLst/>
          </a:prstGeom>
          <a:solidFill>
            <a:schemeClr val="tx2">
              <a:lumMod val="60000"/>
              <a:lumOff val="40000"/>
            </a:schemeClr>
          </a:solidFill>
          <a:ln w="28575" cap="flat" cmpd="sng" algn="ctr">
            <a:solidFill>
              <a:srgbClr val="2C2BFA"/>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p:nvPr/>
        </p:nvSpPr>
        <p:spPr bwMode="auto">
          <a:xfrm>
            <a:off x="102831" y="3442508"/>
            <a:ext cx="1477292" cy="2791917"/>
          </a:xfrm>
          <a:prstGeom prst="rect">
            <a:avLst/>
          </a:prstGeom>
          <a:solidFill>
            <a:schemeClr val="accent6">
              <a:lumMod val="60000"/>
              <a:lumOff val="40000"/>
            </a:schemeClr>
          </a:solid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rgbClr val="FF0000"/>
              </a:solidFill>
              <a:effectLst/>
              <a:latin typeface="Arial" pitchFamily="34" charset="0"/>
              <a:cs typeface="Arial" pitchFamily="34" charset="0"/>
            </a:endParaRPr>
          </a:p>
        </p:txBody>
      </p:sp>
      <p:sp>
        <p:nvSpPr>
          <p:cNvPr id="59" name="Vertical Scroll 58"/>
          <p:cNvSpPr/>
          <p:nvPr/>
        </p:nvSpPr>
        <p:spPr bwMode="auto">
          <a:xfrm>
            <a:off x="5892240" y="4210334"/>
            <a:ext cx="1605225" cy="1335787"/>
          </a:xfrm>
          <a:prstGeom prst="verticalScroll">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Memory</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Trace</a:t>
            </a:r>
            <a:endParaRPr kumimoji="0" lang="en-US" sz="2000" b="0" i="0" u="none" strike="noStrike" cap="none" normalizeH="0" baseline="0" dirty="0" smtClean="0">
              <a:ln>
                <a:noFill/>
              </a:ln>
              <a:solidFill>
                <a:schemeClr val="tx1"/>
              </a:solidFill>
              <a:effectLst/>
            </a:endParaRPr>
          </a:p>
        </p:txBody>
      </p:sp>
      <p:sp>
        <p:nvSpPr>
          <p:cNvPr id="2" name="Title 1"/>
          <p:cNvSpPr>
            <a:spLocks noGrp="1"/>
          </p:cNvSpPr>
          <p:nvPr>
            <p:ph type="title"/>
          </p:nvPr>
        </p:nvSpPr>
        <p:spPr/>
        <p:txBody>
          <a:bodyPr/>
          <a:lstStyle/>
          <a:p>
            <a:r>
              <a:rPr lang="en-US" sz="3000" dirty="0" smtClean="0"/>
              <a:t>Overview of ProRace</a:t>
            </a:r>
            <a:endParaRPr lang="en-US" sz="3000" dirty="0"/>
          </a:p>
        </p:txBody>
      </p:sp>
      <p:sp>
        <p:nvSpPr>
          <p:cNvPr id="4" name="TextBox 3"/>
          <p:cNvSpPr txBox="1"/>
          <p:nvPr/>
        </p:nvSpPr>
        <p:spPr>
          <a:xfrm>
            <a:off x="1438810" y="1079961"/>
            <a:ext cx="1007007" cy="395173"/>
          </a:xfrm>
          <a:prstGeom prst="rect">
            <a:avLst/>
          </a:prstGeom>
          <a:noFill/>
        </p:spPr>
        <p:txBody>
          <a:bodyPr wrap="none" rtlCol="0">
            <a:spAutoFit/>
          </a:bodyPr>
          <a:lstStyle/>
          <a:p>
            <a:r>
              <a:rPr lang="en-US" sz="2400" dirty="0" smtClean="0">
                <a:latin typeface="Calibri" panose="020F0502020204030204" pitchFamily="34" charset="0"/>
              </a:rPr>
              <a:t>Online</a:t>
            </a:r>
          </a:p>
        </p:txBody>
      </p:sp>
      <p:sp>
        <p:nvSpPr>
          <p:cNvPr id="5" name="TextBox 4"/>
          <p:cNvSpPr txBox="1"/>
          <p:nvPr/>
        </p:nvSpPr>
        <p:spPr>
          <a:xfrm>
            <a:off x="5798890" y="1186141"/>
            <a:ext cx="1031501" cy="395173"/>
          </a:xfrm>
          <a:prstGeom prst="rect">
            <a:avLst/>
          </a:prstGeom>
          <a:noFill/>
        </p:spPr>
        <p:txBody>
          <a:bodyPr wrap="none" rtlCol="0">
            <a:spAutoFit/>
          </a:bodyPr>
          <a:lstStyle/>
          <a:p>
            <a:r>
              <a:rPr lang="en-US" sz="2400" dirty="0" smtClean="0">
                <a:latin typeface="Calibri" panose="020F0502020204030204" pitchFamily="34" charset="0"/>
              </a:rPr>
              <a:t>Offline</a:t>
            </a:r>
          </a:p>
        </p:txBody>
      </p:sp>
      <p:cxnSp>
        <p:nvCxnSpPr>
          <p:cNvPr id="17" name="Straight Connector 16"/>
          <p:cNvCxnSpPr/>
          <p:nvPr/>
        </p:nvCxnSpPr>
        <p:spPr bwMode="auto">
          <a:xfrm>
            <a:off x="3912136" y="983228"/>
            <a:ext cx="0" cy="5517397"/>
          </a:xfrm>
          <a:prstGeom prst="line">
            <a:avLst/>
          </a:prstGeom>
          <a:noFill/>
          <a:ln w="28575" cap="flat" cmpd="sng" algn="ctr">
            <a:solidFill>
              <a:schemeClr val="tx1"/>
            </a:solidFill>
            <a:prstDash val="dash"/>
            <a:round/>
            <a:headEnd type="none" w="med" len="med"/>
            <a:tailEnd type="none" w="med" len="med"/>
          </a:ln>
          <a:effectLst/>
        </p:spPr>
      </p:cxnSp>
      <p:cxnSp>
        <p:nvCxnSpPr>
          <p:cNvPr id="28" name="Elbow Connector 27"/>
          <p:cNvCxnSpPr>
            <a:stCxn id="82" idx="3"/>
            <a:endCxn id="14" idx="2"/>
          </p:cNvCxnSpPr>
          <p:nvPr/>
        </p:nvCxnSpPr>
        <p:spPr bwMode="auto">
          <a:xfrm flipV="1">
            <a:off x="3517062" y="5386547"/>
            <a:ext cx="1422292" cy="163089"/>
          </a:xfrm>
          <a:prstGeom prst="bentConnector2">
            <a:avLst/>
          </a:prstGeom>
          <a:noFill/>
          <a:ln w="28575" cap="flat" cmpd="sng" algn="ctr">
            <a:solidFill>
              <a:schemeClr val="tx1"/>
            </a:solidFill>
            <a:prstDash val="solid"/>
            <a:round/>
            <a:headEnd type="none" w="med" len="med"/>
            <a:tailEnd type="triangle"/>
          </a:ln>
          <a:effectLst/>
        </p:spPr>
      </p:cxnSp>
      <p:grpSp>
        <p:nvGrpSpPr>
          <p:cNvPr id="66" name="Group 65"/>
          <p:cNvGrpSpPr/>
          <p:nvPr/>
        </p:nvGrpSpPr>
        <p:grpSpPr>
          <a:xfrm>
            <a:off x="192943" y="3346060"/>
            <a:ext cx="3227865" cy="1032259"/>
            <a:chOff x="174248" y="2805055"/>
            <a:chExt cx="3583760" cy="1010228"/>
          </a:xfrm>
        </p:grpSpPr>
        <p:cxnSp>
          <p:nvCxnSpPr>
            <p:cNvPr id="19" name="Straight Arrow Connector 18"/>
            <p:cNvCxnSpPr>
              <a:stCxn id="39" idx="3"/>
              <a:endCxn id="45" idx="1"/>
            </p:cNvCxnSpPr>
            <p:nvPr/>
          </p:nvCxnSpPr>
          <p:spPr bwMode="auto">
            <a:xfrm flipV="1">
              <a:off x="1468548" y="3310169"/>
              <a:ext cx="724250" cy="746"/>
            </a:xfrm>
            <a:prstGeom prst="straightConnector1">
              <a:avLst/>
            </a:prstGeom>
            <a:noFill/>
            <a:ln w="28575" cap="flat" cmpd="sng" algn="ctr">
              <a:solidFill>
                <a:schemeClr val="tx1"/>
              </a:solidFill>
              <a:prstDash val="solid"/>
              <a:round/>
              <a:headEnd type="none" w="med" len="med"/>
              <a:tailEnd type="triangle"/>
            </a:ln>
            <a:effectLst/>
          </p:spPr>
        </p:cxnSp>
        <p:sp>
          <p:nvSpPr>
            <p:cNvPr id="39" name="Manual Operation 38"/>
            <p:cNvSpPr/>
            <p:nvPr/>
          </p:nvSpPr>
          <p:spPr bwMode="auto">
            <a:xfrm>
              <a:off x="174248" y="3057146"/>
              <a:ext cx="1438110" cy="507537"/>
            </a:xfrm>
            <a:prstGeom prst="flowChartManualOperation">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PEBS</a:t>
              </a:r>
            </a:p>
          </p:txBody>
        </p:sp>
        <p:sp>
          <p:nvSpPr>
            <p:cNvPr id="45" name="Multidocument 44"/>
            <p:cNvSpPr/>
            <p:nvPr/>
          </p:nvSpPr>
          <p:spPr bwMode="auto">
            <a:xfrm>
              <a:off x="2192797" y="2805055"/>
              <a:ext cx="1565211" cy="1010228"/>
            </a:xfrm>
            <a:prstGeom prst="flowChartMultidocumen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Mem.</a:t>
              </a:r>
              <a:r>
                <a:rPr kumimoji="0" lang="en-US" sz="1400" b="0" i="0" u="none" strike="noStrike" cap="none" normalizeH="0" dirty="0" smtClean="0">
                  <a:ln>
                    <a:noFill/>
                  </a:ln>
                  <a:solidFill>
                    <a:schemeClr val="tx1"/>
                  </a:solidFill>
                  <a:effectLst/>
                  <a:latin typeface="Arial" pitchFamily="34" charset="0"/>
                  <a:cs typeface="Arial" pitchFamily="34" charset="0"/>
                </a:rPr>
                <a:t> Ops &amp;</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Architecture</a:t>
              </a:r>
              <a:endParaRPr lang="en-US" sz="1400" dirty="0"/>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400" b="0" i="0" u="none" strike="noStrike" cap="none" normalizeH="0" dirty="0" smtClean="0">
                  <a:ln>
                    <a:noFill/>
                  </a:ln>
                  <a:solidFill>
                    <a:schemeClr val="tx1"/>
                  </a:solidFill>
                  <a:effectLst/>
                  <a:latin typeface="Arial" pitchFamily="34" charset="0"/>
                  <a:cs typeface="Arial" pitchFamily="34" charset="0"/>
                </a:rPr>
                <a:t>State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50" name="Elbow Connector 49"/>
          <p:cNvCxnSpPr>
            <a:stCxn id="45" idx="3"/>
            <a:endCxn id="59" idx="0"/>
          </p:cNvCxnSpPr>
          <p:nvPr/>
        </p:nvCxnSpPr>
        <p:spPr bwMode="auto">
          <a:xfrm>
            <a:off x="3420808" y="3862190"/>
            <a:ext cx="3274045" cy="348144"/>
          </a:xfrm>
          <a:prstGeom prst="bentConnector2">
            <a:avLst/>
          </a:prstGeom>
          <a:noFill/>
          <a:ln w="28575" cap="flat" cmpd="sng" algn="ctr">
            <a:solidFill>
              <a:schemeClr val="tx1"/>
            </a:solidFill>
            <a:prstDash val="solid"/>
            <a:round/>
            <a:headEnd type="none" w="med" len="med"/>
            <a:tailEnd type="triangle"/>
          </a:ln>
          <a:effectLst/>
        </p:spPr>
      </p:cxnSp>
      <p:grpSp>
        <p:nvGrpSpPr>
          <p:cNvPr id="133" name="Group 132"/>
          <p:cNvGrpSpPr/>
          <p:nvPr/>
        </p:nvGrpSpPr>
        <p:grpSpPr>
          <a:xfrm>
            <a:off x="229577" y="5102867"/>
            <a:ext cx="3287485" cy="893538"/>
            <a:chOff x="229577" y="5102867"/>
            <a:chExt cx="3287485" cy="893538"/>
          </a:xfrm>
        </p:grpSpPr>
        <p:cxnSp>
          <p:nvCxnSpPr>
            <p:cNvPr id="27" name="Straight Arrow Connector 26"/>
            <p:cNvCxnSpPr>
              <a:stCxn id="61" idx="3"/>
            </p:cNvCxnSpPr>
            <p:nvPr/>
          </p:nvCxnSpPr>
          <p:spPr bwMode="auto">
            <a:xfrm>
              <a:off x="1328274" y="5549636"/>
              <a:ext cx="751084" cy="1"/>
            </a:xfrm>
            <a:prstGeom prst="straightConnector1">
              <a:avLst/>
            </a:prstGeom>
            <a:noFill/>
            <a:ln w="28575" cap="flat" cmpd="sng" algn="ctr">
              <a:solidFill>
                <a:schemeClr val="tx1"/>
              </a:solidFill>
              <a:prstDash val="solid"/>
              <a:round/>
              <a:headEnd type="none" w="med" len="med"/>
              <a:tailEnd type="triangle"/>
            </a:ln>
            <a:effectLst/>
          </p:spPr>
        </p:cxnSp>
        <p:sp>
          <p:nvSpPr>
            <p:cNvPr id="61" name="Manual Operation 60"/>
            <p:cNvSpPr/>
            <p:nvPr/>
          </p:nvSpPr>
          <p:spPr bwMode="auto">
            <a:xfrm>
              <a:off x="229577" y="5266116"/>
              <a:ext cx="1220774" cy="567040"/>
            </a:xfrm>
            <a:prstGeom prst="flowChartManualOperation">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PT</a:t>
              </a:r>
            </a:p>
          </p:txBody>
        </p:sp>
        <p:sp>
          <p:nvSpPr>
            <p:cNvPr id="82" name="Multidocument 81"/>
            <p:cNvSpPr/>
            <p:nvPr/>
          </p:nvSpPr>
          <p:spPr bwMode="auto">
            <a:xfrm>
              <a:off x="2079358" y="5102867"/>
              <a:ext cx="1437704" cy="893538"/>
            </a:xfrm>
            <a:prstGeom prst="flowChartMultidocumen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Branch</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Information</a:t>
              </a:r>
            </a:p>
          </p:txBody>
        </p:sp>
      </p:grpSp>
      <p:cxnSp>
        <p:nvCxnSpPr>
          <p:cNvPr id="119" name="Straight Arrow Connector 118"/>
          <p:cNvCxnSpPr/>
          <p:nvPr/>
        </p:nvCxnSpPr>
        <p:spPr bwMode="auto">
          <a:xfrm>
            <a:off x="5575223" y="4932879"/>
            <a:ext cx="486907" cy="1"/>
          </a:xfrm>
          <a:prstGeom prst="straightConnector1">
            <a:avLst/>
          </a:prstGeom>
          <a:noFill/>
          <a:ln w="28575" cap="flat" cmpd="sng" algn="ctr">
            <a:solidFill>
              <a:schemeClr val="tx1"/>
            </a:solidFill>
            <a:prstDash val="solid"/>
            <a:round/>
            <a:headEnd type="none" w="med" len="med"/>
            <a:tailEnd type="triangle"/>
          </a:ln>
          <a:effectLst/>
        </p:spPr>
      </p:cxnSp>
      <p:sp>
        <p:nvSpPr>
          <p:cNvPr id="134" name="TextBox 133"/>
          <p:cNvSpPr txBox="1"/>
          <p:nvPr/>
        </p:nvSpPr>
        <p:spPr>
          <a:xfrm>
            <a:off x="5865037" y="1926489"/>
            <a:ext cx="1317614" cy="978729"/>
          </a:xfrm>
          <a:prstGeom prst="rect">
            <a:avLst/>
          </a:prstGeom>
          <a:noFill/>
          <a:ln w="28575">
            <a:solidFill>
              <a:schemeClr val="tx1"/>
            </a:solidFill>
          </a:ln>
        </p:spPr>
        <p:txBody>
          <a:bodyPr wrap="square" rtlCol="0" anchor="ctr">
            <a:spAutoFit/>
          </a:bodyPr>
          <a:lstStyle/>
          <a:p>
            <a:pPr algn="ctr"/>
            <a:r>
              <a:rPr lang="en-US" sz="2400" dirty="0" smtClean="0">
                <a:latin typeface="Calibri" panose="020F0502020204030204" pitchFamily="34" charset="0"/>
              </a:rPr>
              <a:t>Data Race Detector</a:t>
            </a:r>
          </a:p>
        </p:txBody>
      </p:sp>
      <p:grpSp>
        <p:nvGrpSpPr>
          <p:cNvPr id="163" name="Group 162"/>
          <p:cNvGrpSpPr/>
          <p:nvPr/>
        </p:nvGrpSpPr>
        <p:grpSpPr>
          <a:xfrm>
            <a:off x="199428" y="2056434"/>
            <a:ext cx="5665609" cy="731218"/>
            <a:chOff x="199428" y="2313284"/>
            <a:chExt cx="5665609" cy="731218"/>
          </a:xfrm>
        </p:grpSpPr>
        <p:cxnSp>
          <p:nvCxnSpPr>
            <p:cNvPr id="33" name="Straight Arrow Connector 32"/>
            <p:cNvCxnSpPr>
              <a:stCxn id="68" idx="3"/>
              <a:endCxn id="134" idx="1"/>
            </p:cNvCxnSpPr>
            <p:nvPr/>
          </p:nvCxnSpPr>
          <p:spPr bwMode="auto">
            <a:xfrm flipV="1">
              <a:off x="3420808" y="2662430"/>
              <a:ext cx="2444229" cy="16463"/>
            </a:xfrm>
            <a:prstGeom prst="straightConnector1">
              <a:avLst/>
            </a:prstGeom>
            <a:noFill/>
            <a:ln w="28575" cap="flat" cmpd="sng" algn="ctr">
              <a:solidFill>
                <a:schemeClr val="tx1"/>
              </a:solidFill>
              <a:prstDash val="solid"/>
              <a:round/>
              <a:headEnd type="none" w="med" len="med"/>
              <a:tailEnd type="triangle"/>
            </a:ln>
            <a:effectLst/>
          </p:spPr>
        </p:cxnSp>
        <p:grpSp>
          <p:nvGrpSpPr>
            <p:cNvPr id="69" name="Group 68"/>
            <p:cNvGrpSpPr/>
            <p:nvPr/>
          </p:nvGrpSpPr>
          <p:grpSpPr>
            <a:xfrm>
              <a:off x="199428" y="2313284"/>
              <a:ext cx="3221380" cy="731218"/>
              <a:chOff x="362489" y="2249686"/>
              <a:chExt cx="3058319" cy="731218"/>
            </a:xfrm>
          </p:grpSpPr>
          <p:cxnSp>
            <p:nvCxnSpPr>
              <p:cNvPr id="21" name="Straight Arrow Connector 20"/>
              <p:cNvCxnSpPr/>
              <p:nvPr/>
            </p:nvCxnSpPr>
            <p:spPr bwMode="auto">
              <a:xfrm flipV="1">
                <a:off x="1574724" y="2533205"/>
                <a:ext cx="504178" cy="2"/>
              </a:xfrm>
              <a:prstGeom prst="straightConnector1">
                <a:avLst/>
              </a:prstGeom>
              <a:noFill/>
              <a:ln w="28575" cap="flat" cmpd="sng" algn="ctr">
                <a:solidFill>
                  <a:schemeClr val="tx1"/>
                </a:solidFill>
                <a:prstDash val="solid"/>
                <a:round/>
                <a:headEnd type="none" w="med" len="med"/>
                <a:tailEnd type="triangle"/>
              </a:ln>
              <a:effectLst/>
            </p:spPr>
          </p:cxnSp>
          <p:sp>
            <p:nvSpPr>
              <p:cNvPr id="38" name="Document 37"/>
              <p:cNvSpPr/>
              <p:nvPr/>
            </p:nvSpPr>
            <p:spPr bwMode="auto">
              <a:xfrm>
                <a:off x="362489" y="2297804"/>
                <a:ext cx="1205031" cy="515094"/>
              </a:xfrm>
              <a:prstGeom prst="flowChartDocumen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Library</a:t>
                </a:r>
              </a:p>
            </p:txBody>
          </p:sp>
          <p:sp>
            <p:nvSpPr>
              <p:cNvPr id="68" name="Multidocument 67"/>
              <p:cNvSpPr/>
              <p:nvPr/>
            </p:nvSpPr>
            <p:spPr bwMode="auto">
              <a:xfrm>
                <a:off x="2074585" y="2249686"/>
                <a:ext cx="1346223" cy="731218"/>
              </a:xfrm>
              <a:prstGeom prst="flowChartMultidocumen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Sync</a:t>
                </a:r>
                <a:r>
                  <a:rPr kumimoji="0" lang="en-US" sz="1600" b="0" i="0" u="none" strike="noStrike" cap="none" normalizeH="0" dirty="0" smtClean="0">
                    <a:ln>
                      <a:noFill/>
                    </a:ln>
                    <a:solidFill>
                      <a:schemeClr val="tx1"/>
                    </a:solidFill>
                    <a:effectLst/>
                    <a:latin typeface="Arial" pitchFamily="34"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cs typeface="Arial" pitchFamily="34" charset="0"/>
                  </a:rPr>
                  <a:t>Ops.</a:t>
                </a:r>
              </a:p>
            </p:txBody>
          </p:sp>
        </p:grpSp>
      </p:grpSp>
      <p:cxnSp>
        <p:nvCxnSpPr>
          <p:cNvPr id="140" name="Straight Arrow Connector 139"/>
          <p:cNvCxnSpPr/>
          <p:nvPr/>
        </p:nvCxnSpPr>
        <p:spPr bwMode="auto">
          <a:xfrm flipV="1">
            <a:off x="6830391" y="2951056"/>
            <a:ext cx="0" cy="1242861"/>
          </a:xfrm>
          <a:prstGeom prst="straightConnector1">
            <a:avLst/>
          </a:prstGeom>
          <a:noFill/>
          <a:ln w="28575" cap="flat" cmpd="sng" algn="ctr">
            <a:solidFill>
              <a:schemeClr val="tx1"/>
            </a:solidFill>
            <a:prstDash val="solid"/>
            <a:round/>
            <a:headEnd type="none" w="med" len="med"/>
            <a:tailEnd type="triangle"/>
          </a:ln>
          <a:effectLst/>
        </p:spPr>
      </p:cxnSp>
      <p:cxnSp>
        <p:nvCxnSpPr>
          <p:cNvPr id="145" name="Straight Arrow Connector 144"/>
          <p:cNvCxnSpPr>
            <a:stCxn id="134" idx="3"/>
          </p:cNvCxnSpPr>
          <p:nvPr/>
        </p:nvCxnSpPr>
        <p:spPr bwMode="auto">
          <a:xfrm>
            <a:off x="7182651" y="2415854"/>
            <a:ext cx="619395" cy="0"/>
          </a:xfrm>
          <a:prstGeom prst="straightConnector1">
            <a:avLst/>
          </a:prstGeom>
          <a:noFill/>
          <a:ln w="28575" cap="flat" cmpd="sng" algn="ctr">
            <a:solidFill>
              <a:schemeClr val="tx1"/>
            </a:solidFill>
            <a:prstDash val="solid"/>
            <a:round/>
            <a:headEnd type="none" w="med" len="med"/>
            <a:tailEnd type="triangle"/>
          </a:ln>
          <a:effectLst/>
        </p:spPr>
      </p:cxnSp>
      <p:grpSp>
        <p:nvGrpSpPr>
          <p:cNvPr id="150" name="Group 149"/>
          <p:cNvGrpSpPr/>
          <p:nvPr/>
        </p:nvGrpSpPr>
        <p:grpSpPr>
          <a:xfrm>
            <a:off x="7783657" y="1646046"/>
            <a:ext cx="1106153" cy="1539613"/>
            <a:chOff x="7802046" y="2322576"/>
            <a:chExt cx="1186971" cy="1539613"/>
          </a:xfrm>
        </p:grpSpPr>
        <p:sp>
          <p:nvSpPr>
            <p:cNvPr id="98" name="Snip and Round Single Corner Rectangle 97"/>
            <p:cNvSpPr/>
            <p:nvPr/>
          </p:nvSpPr>
          <p:spPr bwMode="auto">
            <a:xfrm>
              <a:off x="7802046" y="2322576"/>
              <a:ext cx="1186971" cy="1539613"/>
            </a:xfrm>
            <a:custGeom>
              <a:avLst/>
              <a:gdLst>
                <a:gd name="connsiteX0" fmla="*/ 116711 w 1326228"/>
                <a:gd name="connsiteY0" fmla="*/ 0 h 700254"/>
                <a:gd name="connsiteX1" fmla="*/ 1209517 w 1326228"/>
                <a:gd name="connsiteY1" fmla="*/ 0 h 700254"/>
                <a:gd name="connsiteX2" fmla="*/ 1326228 w 1326228"/>
                <a:gd name="connsiteY2" fmla="*/ 116711 h 700254"/>
                <a:gd name="connsiteX3" fmla="*/ 1326228 w 1326228"/>
                <a:gd name="connsiteY3" fmla="*/ 700254 h 700254"/>
                <a:gd name="connsiteX4" fmla="*/ 0 w 1326228"/>
                <a:gd name="connsiteY4" fmla="*/ 700254 h 700254"/>
                <a:gd name="connsiteX5" fmla="*/ 0 w 1326228"/>
                <a:gd name="connsiteY5" fmla="*/ 116711 h 700254"/>
                <a:gd name="connsiteX6" fmla="*/ 116711 w 1326228"/>
                <a:gd name="connsiteY6" fmla="*/ 0 h 700254"/>
                <a:gd name="connsiteX0" fmla="*/ 55242 w 1326752"/>
                <a:gd name="connsiteY0" fmla="*/ 0 h 700254"/>
                <a:gd name="connsiteX1" fmla="*/ 1210041 w 1326752"/>
                <a:gd name="connsiteY1" fmla="*/ 0 h 700254"/>
                <a:gd name="connsiteX2" fmla="*/ 1326752 w 1326752"/>
                <a:gd name="connsiteY2" fmla="*/ 116711 h 700254"/>
                <a:gd name="connsiteX3" fmla="*/ 1326752 w 1326752"/>
                <a:gd name="connsiteY3" fmla="*/ 700254 h 700254"/>
                <a:gd name="connsiteX4" fmla="*/ 524 w 1326752"/>
                <a:gd name="connsiteY4" fmla="*/ 700254 h 700254"/>
                <a:gd name="connsiteX5" fmla="*/ 524 w 1326752"/>
                <a:gd name="connsiteY5" fmla="*/ 116711 h 700254"/>
                <a:gd name="connsiteX6" fmla="*/ 55242 w 1326752"/>
                <a:gd name="connsiteY6" fmla="*/ 0 h 700254"/>
                <a:gd name="connsiteX0" fmla="*/ 891627 w 2163137"/>
                <a:gd name="connsiteY0" fmla="*/ 0 h 1465063"/>
                <a:gd name="connsiteX1" fmla="*/ 2046426 w 2163137"/>
                <a:gd name="connsiteY1" fmla="*/ 0 h 1465063"/>
                <a:gd name="connsiteX2" fmla="*/ 2163137 w 2163137"/>
                <a:gd name="connsiteY2" fmla="*/ 116711 h 1465063"/>
                <a:gd name="connsiteX3" fmla="*/ 2163137 w 2163137"/>
                <a:gd name="connsiteY3" fmla="*/ 700254 h 1465063"/>
                <a:gd name="connsiteX4" fmla="*/ 836909 w 2163137"/>
                <a:gd name="connsiteY4" fmla="*/ 700254 h 1465063"/>
                <a:gd name="connsiteX5" fmla="*/ 0 w 2163137"/>
                <a:gd name="connsiteY5" fmla="*/ 1465063 h 1465063"/>
                <a:gd name="connsiteX6" fmla="*/ 891627 w 2163137"/>
                <a:gd name="connsiteY6" fmla="*/ 0 h 1465063"/>
                <a:gd name="connsiteX0" fmla="*/ 54718 w 1326228"/>
                <a:gd name="connsiteY0" fmla="*/ 0 h 700254"/>
                <a:gd name="connsiteX1" fmla="*/ 1209517 w 1326228"/>
                <a:gd name="connsiteY1" fmla="*/ 0 h 700254"/>
                <a:gd name="connsiteX2" fmla="*/ 1326228 w 1326228"/>
                <a:gd name="connsiteY2" fmla="*/ 116711 h 700254"/>
                <a:gd name="connsiteX3" fmla="*/ 1326228 w 1326228"/>
                <a:gd name="connsiteY3" fmla="*/ 700254 h 700254"/>
                <a:gd name="connsiteX4" fmla="*/ 0 w 1326228"/>
                <a:gd name="connsiteY4" fmla="*/ 700254 h 700254"/>
                <a:gd name="connsiteX5" fmla="*/ 54718 w 1326228"/>
                <a:gd name="connsiteY5" fmla="*/ 0 h 700254"/>
                <a:gd name="connsiteX0" fmla="*/ 0 w 1333504"/>
                <a:gd name="connsiteY0" fmla="*/ 15498 h 700254"/>
                <a:gd name="connsiteX1" fmla="*/ 1216793 w 1333504"/>
                <a:gd name="connsiteY1" fmla="*/ 0 h 700254"/>
                <a:gd name="connsiteX2" fmla="*/ 1333504 w 1333504"/>
                <a:gd name="connsiteY2" fmla="*/ 116711 h 700254"/>
                <a:gd name="connsiteX3" fmla="*/ 1333504 w 1333504"/>
                <a:gd name="connsiteY3" fmla="*/ 700254 h 700254"/>
                <a:gd name="connsiteX4" fmla="*/ 7276 w 1333504"/>
                <a:gd name="connsiteY4" fmla="*/ 700254 h 700254"/>
                <a:gd name="connsiteX5" fmla="*/ 0 w 1333504"/>
                <a:gd name="connsiteY5" fmla="*/ 15498 h 700254"/>
                <a:gd name="connsiteX0" fmla="*/ 0 w 1333504"/>
                <a:gd name="connsiteY0" fmla="*/ 1400 h 700254"/>
                <a:gd name="connsiteX1" fmla="*/ 1216793 w 1333504"/>
                <a:gd name="connsiteY1" fmla="*/ 0 h 700254"/>
                <a:gd name="connsiteX2" fmla="*/ 1333504 w 1333504"/>
                <a:gd name="connsiteY2" fmla="*/ 116711 h 700254"/>
                <a:gd name="connsiteX3" fmla="*/ 1333504 w 1333504"/>
                <a:gd name="connsiteY3" fmla="*/ 700254 h 700254"/>
                <a:gd name="connsiteX4" fmla="*/ 7276 w 1333504"/>
                <a:gd name="connsiteY4" fmla="*/ 700254 h 700254"/>
                <a:gd name="connsiteX5" fmla="*/ 0 w 1333504"/>
                <a:gd name="connsiteY5" fmla="*/ 1400 h 700254"/>
                <a:gd name="connsiteX0" fmla="*/ 0 w 1333504"/>
                <a:gd name="connsiteY0" fmla="*/ 1400 h 700254"/>
                <a:gd name="connsiteX1" fmla="*/ 1216793 w 1333504"/>
                <a:gd name="connsiteY1" fmla="*/ 0 h 700254"/>
                <a:gd name="connsiteX2" fmla="*/ 1333504 w 1333504"/>
                <a:gd name="connsiteY2" fmla="*/ 67368 h 700254"/>
                <a:gd name="connsiteX3" fmla="*/ 1333504 w 1333504"/>
                <a:gd name="connsiteY3" fmla="*/ 700254 h 700254"/>
                <a:gd name="connsiteX4" fmla="*/ 7276 w 1333504"/>
                <a:gd name="connsiteY4" fmla="*/ 700254 h 700254"/>
                <a:gd name="connsiteX5" fmla="*/ 0 w 1333504"/>
                <a:gd name="connsiteY5" fmla="*/ 1400 h 700254"/>
                <a:gd name="connsiteX0" fmla="*/ 0 w 1333504"/>
                <a:gd name="connsiteY0" fmla="*/ 1400 h 700254"/>
                <a:gd name="connsiteX1" fmla="*/ 1216793 w 1333504"/>
                <a:gd name="connsiteY1" fmla="*/ 0 h 700254"/>
                <a:gd name="connsiteX2" fmla="*/ 1227914 w 1333504"/>
                <a:gd name="connsiteY2" fmla="*/ 67778 h 700254"/>
                <a:gd name="connsiteX3" fmla="*/ 1333504 w 1333504"/>
                <a:gd name="connsiteY3" fmla="*/ 67368 h 700254"/>
                <a:gd name="connsiteX4" fmla="*/ 1333504 w 1333504"/>
                <a:gd name="connsiteY4" fmla="*/ 700254 h 700254"/>
                <a:gd name="connsiteX5" fmla="*/ 7276 w 1333504"/>
                <a:gd name="connsiteY5" fmla="*/ 700254 h 700254"/>
                <a:gd name="connsiteX6" fmla="*/ 0 w 1333504"/>
                <a:gd name="connsiteY6" fmla="*/ 1400 h 700254"/>
                <a:gd name="connsiteX0" fmla="*/ 1216793 w 1333504"/>
                <a:gd name="connsiteY0" fmla="*/ 0 h 700254"/>
                <a:gd name="connsiteX1" fmla="*/ 1227914 w 1333504"/>
                <a:gd name="connsiteY1" fmla="*/ 67778 h 700254"/>
                <a:gd name="connsiteX2" fmla="*/ 1333504 w 1333504"/>
                <a:gd name="connsiteY2" fmla="*/ 67368 h 700254"/>
                <a:gd name="connsiteX3" fmla="*/ 1333504 w 1333504"/>
                <a:gd name="connsiteY3" fmla="*/ 700254 h 700254"/>
                <a:gd name="connsiteX4" fmla="*/ 7276 w 1333504"/>
                <a:gd name="connsiteY4" fmla="*/ 700254 h 700254"/>
                <a:gd name="connsiteX5" fmla="*/ 0 w 1333504"/>
                <a:gd name="connsiteY5" fmla="*/ 1400 h 700254"/>
                <a:gd name="connsiteX6" fmla="*/ 1319521 w 1333504"/>
                <a:gd name="connsiteY6" fmla="*/ 41589 h 700254"/>
                <a:gd name="connsiteX0" fmla="*/ 1216793 w 1333504"/>
                <a:gd name="connsiteY0" fmla="*/ 0 h 700254"/>
                <a:gd name="connsiteX1" fmla="*/ 1227914 w 1333504"/>
                <a:gd name="connsiteY1" fmla="*/ 67778 h 700254"/>
                <a:gd name="connsiteX2" fmla="*/ 1333504 w 1333504"/>
                <a:gd name="connsiteY2" fmla="*/ 67368 h 700254"/>
                <a:gd name="connsiteX3" fmla="*/ 1333504 w 1333504"/>
                <a:gd name="connsiteY3" fmla="*/ 700254 h 700254"/>
                <a:gd name="connsiteX4" fmla="*/ 7276 w 1333504"/>
                <a:gd name="connsiteY4" fmla="*/ 700254 h 700254"/>
                <a:gd name="connsiteX5" fmla="*/ 0 w 1333504"/>
                <a:gd name="connsiteY5" fmla="*/ 1400 h 700254"/>
                <a:gd name="connsiteX6" fmla="*/ 1212725 w 1333504"/>
                <a:gd name="connsiteY6" fmla="*/ 412 h 700254"/>
                <a:gd name="connsiteX0" fmla="*/ 1216793 w 1333504"/>
                <a:gd name="connsiteY0" fmla="*/ 0 h 700254"/>
                <a:gd name="connsiteX1" fmla="*/ 1227914 w 1333504"/>
                <a:gd name="connsiteY1" fmla="*/ 67778 h 700254"/>
                <a:gd name="connsiteX2" fmla="*/ 1333504 w 1333504"/>
                <a:gd name="connsiteY2" fmla="*/ 67368 h 700254"/>
                <a:gd name="connsiteX3" fmla="*/ 1333504 w 1333504"/>
                <a:gd name="connsiteY3" fmla="*/ 700254 h 700254"/>
                <a:gd name="connsiteX4" fmla="*/ 7276 w 1333504"/>
                <a:gd name="connsiteY4" fmla="*/ 700254 h 700254"/>
                <a:gd name="connsiteX5" fmla="*/ 0 w 1333504"/>
                <a:gd name="connsiteY5" fmla="*/ 1400 h 700254"/>
                <a:gd name="connsiteX6" fmla="*/ 1217811 w 1333504"/>
                <a:gd name="connsiteY6" fmla="*/ 412 h 700254"/>
                <a:gd name="connsiteX0" fmla="*/ 1216793 w 1333504"/>
                <a:gd name="connsiteY0" fmla="*/ 0 h 700254"/>
                <a:gd name="connsiteX1" fmla="*/ 1227914 w 1333504"/>
                <a:gd name="connsiteY1" fmla="*/ 67778 h 700254"/>
                <a:gd name="connsiteX2" fmla="*/ 1333504 w 1333504"/>
                <a:gd name="connsiteY2" fmla="*/ 67368 h 700254"/>
                <a:gd name="connsiteX3" fmla="*/ 1333504 w 1333504"/>
                <a:gd name="connsiteY3" fmla="*/ 700254 h 700254"/>
                <a:gd name="connsiteX4" fmla="*/ 7276 w 1333504"/>
                <a:gd name="connsiteY4" fmla="*/ 700254 h 700254"/>
                <a:gd name="connsiteX5" fmla="*/ 0 w 1333504"/>
                <a:gd name="connsiteY5" fmla="*/ 1400 h 700254"/>
                <a:gd name="connsiteX6" fmla="*/ 1217811 w 1333504"/>
                <a:gd name="connsiteY6" fmla="*/ 4530 h 700254"/>
                <a:gd name="connsiteX0" fmla="*/ 1216793 w 1333504"/>
                <a:gd name="connsiteY0" fmla="*/ 0 h 700254"/>
                <a:gd name="connsiteX1" fmla="*/ 1227914 w 1333504"/>
                <a:gd name="connsiteY1" fmla="*/ 67778 h 700254"/>
                <a:gd name="connsiteX2" fmla="*/ 1333504 w 1333504"/>
                <a:gd name="connsiteY2" fmla="*/ 67368 h 700254"/>
                <a:gd name="connsiteX3" fmla="*/ 1333504 w 1333504"/>
                <a:gd name="connsiteY3" fmla="*/ 700254 h 700254"/>
                <a:gd name="connsiteX4" fmla="*/ 7276 w 1333504"/>
                <a:gd name="connsiteY4" fmla="*/ 700254 h 700254"/>
                <a:gd name="connsiteX5" fmla="*/ 0 w 1333504"/>
                <a:gd name="connsiteY5" fmla="*/ 1400 h 700254"/>
                <a:gd name="connsiteX6" fmla="*/ 1217811 w 1333504"/>
                <a:gd name="connsiteY6" fmla="*/ 2471 h 700254"/>
                <a:gd name="connsiteX0" fmla="*/ 1216793 w 1333504"/>
                <a:gd name="connsiteY0" fmla="*/ 0 h 700254"/>
                <a:gd name="connsiteX1" fmla="*/ 1227914 w 1333504"/>
                <a:gd name="connsiteY1" fmla="*/ 67778 h 700254"/>
                <a:gd name="connsiteX2" fmla="*/ 1333504 w 1333504"/>
                <a:gd name="connsiteY2" fmla="*/ 67368 h 700254"/>
                <a:gd name="connsiteX3" fmla="*/ 1333504 w 1333504"/>
                <a:gd name="connsiteY3" fmla="*/ 700254 h 700254"/>
                <a:gd name="connsiteX4" fmla="*/ 7276 w 1333504"/>
                <a:gd name="connsiteY4" fmla="*/ 700254 h 700254"/>
                <a:gd name="connsiteX5" fmla="*/ 0 w 1333504"/>
                <a:gd name="connsiteY5" fmla="*/ 1400 h 700254"/>
                <a:gd name="connsiteX6" fmla="*/ 1217811 w 1333504"/>
                <a:gd name="connsiteY6" fmla="*/ 2471 h 700254"/>
                <a:gd name="connsiteX7" fmla="*/ 1216793 w 1333504"/>
                <a:gd name="connsiteY7" fmla="*/ 0 h 700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3504" h="700254">
                  <a:moveTo>
                    <a:pt x="1216793" y="0"/>
                  </a:moveTo>
                  <a:cubicBezTo>
                    <a:pt x="1232366" y="8867"/>
                    <a:pt x="1212341" y="58911"/>
                    <a:pt x="1227914" y="67778"/>
                  </a:cubicBezTo>
                  <a:lnTo>
                    <a:pt x="1333504" y="67368"/>
                  </a:lnTo>
                  <a:lnTo>
                    <a:pt x="1333504" y="700254"/>
                  </a:lnTo>
                  <a:lnTo>
                    <a:pt x="7276" y="700254"/>
                  </a:lnTo>
                  <a:cubicBezTo>
                    <a:pt x="4851" y="472002"/>
                    <a:pt x="2425" y="229652"/>
                    <a:pt x="0" y="1400"/>
                  </a:cubicBezTo>
                  <a:lnTo>
                    <a:pt x="1217811" y="2471"/>
                  </a:lnTo>
                  <a:lnTo>
                    <a:pt x="1216793" y="0"/>
                  </a:lnTo>
                  <a:close/>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1"/>
                  </a:solidFill>
                  <a:effectLst/>
                </a:rPr>
                <a:t>Data</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chemeClr val="tx1"/>
                  </a:solidFill>
                  <a:effectLst/>
                </a:rPr>
                <a:t>Race</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Report</a:t>
              </a:r>
              <a:endParaRPr kumimoji="0" lang="en-US" sz="2000" b="0" i="0" u="none" strike="noStrike" cap="none" normalizeH="0" baseline="0" dirty="0" smtClean="0">
                <a:ln>
                  <a:noFill/>
                </a:ln>
                <a:solidFill>
                  <a:schemeClr val="tx1"/>
                </a:solidFill>
                <a:effectLst/>
              </a:endParaRPr>
            </a:p>
          </p:txBody>
        </p:sp>
        <p:cxnSp>
          <p:nvCxnSpPr>
            <p:cNvPr id="148" name="Straight Connector 147"/>
            <p:cNvCxnSpPr>
              <a:stCxn id="98" idx="0"/>
              <a:endCxn id="98" idx="2"/>
            </p:cNvCxnSpPr>
            <p:nvPr/>
          </p:nvCxnSpPr>
          <p:spPr bwMode="auto">
            <a:xfrm>
              <a:off x="8885131" y="2322576"/>
              <a:ext cx="103886" cy="148119"/>
            </a:xfrm>
            <a:prstGeom prst="line">
              <a:avLst/>
            </a:prstGeom>
            <a:noFill/>
            <a:ln w="28575" cap="flat" cmpd="sng" algn="ctr">
              <a:solidFill>
                <a:schemeClr val="tx1"/>
              </a:solidFill>
              <a:prstDash val="solid"/>
              <a:round/>
              <a:headEnd type="none" w="med" len="med"/>
              <a:tailEnd type="none" w="med" len="med"/>
            </a:ln>
            <a:effectLst/>
          </p:spPr>
        </p:cxnSp>
      </p:grpSp>
      <p:grpSp>
        <p:nvGrpSpPr>
          <p:cNvPr id="156" name="Group 155"/>
          <p:cNvGrpSpPr/>
          <p:nvPr/>
        </p:nvGrpSpPr>
        <p:grpSpPr>
          <a:xfrm>
            <a:off x="6053104" y="4355818"/>
            <a:ext cx="1910025" cy="1640587"/>
            <a:chOff x="5873632" y="4195048"/>
            <a:chExt cx="1910025" cy="1640587"/>
          </a:xfrm>
        </p:grpSpPr>
        <p:sp>
          <p:nvSpPr>
            <p:cNvPr id="153" name="Vertical Scroll 152"/>
            <p:cNvSpPr/>
            <p:nvPr/>
          </p:nvSpPr>
          <p:spPr bwMode="auto">
            <a:xfrm>
              <a:off x="5873632" y="4195048"/>
              <a:ext cx="1605225" cy="1335787"/>
            </a:xfrm>
            <a:prstGeom prst="verticalScroll">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1"/>
                  </a:solidFill>
                  <a:effectLst/>
                </a:rPr>
                <a:t>Extended</a:t>
              </a:r>
              <a:endParaRPr kumimoji="0" lang="en-US" sz="2000" b="0" i="0" u="none" strike="noStrike" cap="none" normalizeH="0" baseline="0" dirty="0" smtClean="0">
                <a:ln>
                  <a:noFill/>
                </a:ln>
                <a:solidFill>
                  <a:schemeClr val="tx1"/>
                </a:solidFill>
                <a:effectLst/>
              </a:endParaRP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Memory</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Trace</a:t>
              </a:r>
              <a:endParaRPr kumimoji="0" lang="en-US" sz="2000" b="0" i="0" u="none" strike="noStrike" cap="none" normalizeH="0" baseline="0" dirty="0" smtClean="0">
                <a:ln>
                  <a:noFill/>
                </a:ln>
                <a:solidFill>
                  <a:schemeClr val="tx1"/>
                </a:solidFill>
                <a:effectLst/>
              </a:endParaRPr>
            </a:p>
          </p:txBody>
        </p:sp>
        <p:sp>
          <p:nvSpPr>
            <p:cNvPr id="154" name="Vertical Scroll 153"/>
            <p:cNvSpPr/>
            <p:nvPr/>
          </p:nvSpPr>
          <p:spPr bwMode="auto">
            <a:xfrm>
              <a:off x="6026032" y="4347448"/>
              <a:ext cx="1605225" cy="1335787"/>
            </a:xfrm>
            <a:prstGeom prst="verticalScroll">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1"/>
                  </a:solidFill>
                  <a:effectLst/>
                </a:rPr>
                <a:t>Extended</a:t>
              </a:r>
              <a:endParaRPr kumimoji="0" lang="en-US" sz="2000" b="0" i="0" u="none" strike="noStrike" cap="none" normalizeH="0" baseline="0" dirty="0" smtClean="0">
                <a:ln>
                  <a:noFill/>
                </a:ln>
                <a:solidFill>
                  <a:schemeClr val="tx1"/>
                </a:solidFill>
                <a:effectLst/>
              </a:endParaRP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Memory</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Trace</a:t>
              </a:r>
              <a:endParaRPr kumimoji="0" lang="en-US" sz="2000" b="0" i="0" u="none" strike="noStrike" cap="none" normalizeH="0" baseline="0" dirty="0" smtClean="0">
                <a:ln>
                  <a:noFill/>
                </a:ln>
                <a:solidFill>
                  <a:schemeClr val="tx1"/>
                </a:solidFill>
                <a:effectLst/>
              </a:endParaRPr>
            </a:p>
          </p:txBody>
        </p:sp>
        <p:sp>
          <p:nvSpPr>
            <p:cNvPr id="155" name="Vertical Scroll 154"/>
            <p:cNvSpPr/>
            <p:nvPr/>
          </p:nvSpPr>
          <p:spPr bwMode="auto">
            <a:xfrm>
              <a:off x="6178432" y="4499848"/>
              <a:ext cx="1605225" cy="1335787"/>
            </a:xfrm>
            <a:prstGeom prst="verticalScroll">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1"/>
                  </a:solidFill>
                  <a:effectLst/>
                </a:rPr>
                <a:t>Extended</a:t>
              </a:r>
              <a:endParaRPr kumimoji="0" lang="en-US" sz="2000" b="0" i="0" u="none" strike="noStrike" cap="none" normalizeH="0" baseline="0" dirty="0" smtClean="0">
                <a:ln>
                  <a:noFill/>
                </a:ln>
                <a:solidFill>
                  <a:schemeClr val="tx1"/>
                </a:solidFill>
                <a:effectLst/>
              </a:endParaRP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Memory</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Trace</a:t>
              </a:r>
              <a:endParaRPr kumimoji="0" lang="en-US" sz="2000" b="0" i="0" u="none" strike="noStrike" cap="none" normalizeH="0" baseline="0" dirty="0" smtClean="0">
                <a:ln>
                  <a:noFill/>
                </a:ln>
                <a:solidFill>
                  <a:schemeClr val="tx1"/>
                </a:solidFill>
                <a:effectLst/>
              </a:endParaRPr>
            </a:p>
          </p:txBody>
        </p:sp>
      </p:grpSp>
      <p:sp>
        <p:nvSpPr>
          <p:cNvPr id="37" name="TextBox 36"/>
          <p:cNvSpPr txBox="1"/>
          <p:nvPr/>
        </p:nvSpPr>
        <p:spPr>
          <a:xfrm>
            <a:off x="4009729" y="6286737"/>
            <a:ext cx="2324291" cy="395173"/>
          </a:xfrm>
          <a:prstGeom prst="rect">
            <a:avLst/>
          </a:prstGeom>
          <a:noFill/>
        </p:spPr>
        <p:txBody>
          <a:bodyPr wrap="none" rtlCol="0">
            <a:spAutoFit/>
          </a:bodyPr>
          <a:lstStyle/>
          <a:p>
            <a:r>
              <a:rPr lang="en-US" sz="2400" b="1" dirty="0" smtClean="0">
                <a:latin typeface="Calibri" panose="020F0502020204030204" pitchFamily="34" charset="0"/>
              </a:rPr>
              <a:t>Focus of this talk</a:t>
            </a:r>
          </a:p>
        </p:txBody>
      </p:sp>
      <p:cxnSp>
        <p:nvCxnSpPr>
          <p:cNvPr id="44" name="Elbow Connector 43"/>
          <p:cNvCxnSpPr>
            <a:endCxn id="14" idx="0"/>
          </p:cNvCxnSpPr>
          <p:nvPr/>
        </p:nvCxnSpPr>
        <p:spPr bwMode="auto">
          <a:xfrm>
            <a:off x="3420808" y="3862189"/>
            <a:ext cx="1518546" cy="237852"/>
          </a:xfrm>
          <a:prstGeom prst="bentConnector2">
            <a:avLst/>
          </a:prstGeom>
          <a:noFill/>
          <a:ln w="28575" cap="flat" cmpd="sng" algn="ctr">
            <a:solidFill>
              <a:schemeClr val="tx1"/>
            </a:solidFill>
            <a:prstDash val="solid"/>
            <a:round/>
            <a:headEnd type="none" w="med" len="med"/>
            <a:tailEnd type="triangle"/>
          </a:ln>
          <a:effectLst/>
        </p:spPr>
      </p:cxnSp>
      <p:sp>
        <p:nvSpPr>
          <p:cNvPr id="16" name="TextBox 15"/>
          <p:cNvSpPr txBox="1"/>
          <p:nvPr/>
        </p:nvSpPr>
        <p:spPr>
          <a:xfrm>
            <a:off x="5168" y="6279925"/>
            <a:ext cx="3374898" cy="344710"/>
          </a:xfrm>
          <a:prstGeom prst="rect">
            <a:avLst/>
          </a:prstGeom>
          <a:noFill/>
        </p:spPr>
        <p:txBody>
          <a:bodyPr wrap="none" rtlCol="0">
            <a:spAutoFit/>
          </a:bodyPr>
          <a:lstStyle/>
          <a:p>
            <a:r>
              <a:rPr lang="en-US" sz="2000" b="1" dirty="0" smtClean="0">
                <a:latin typeface="Calibri" panose="020F0502020204030204" pitchFamily="34" charset="0"/>
              </a:rPr>
              <a:t>Custom </a:t>
            </a:r>
            <a:r>
              <a:rPr lang="en-US" sz="2000" b="1" dirty="0">
                <a:latin typeface="Calibri" panose="020F0502020204030204" pitchFamily="34" charset="0"/>
              </a:rPr>
              <a:t>Driver - See the </a:t>
            </a:r>
            <a:r>
              <a:rPr lang="en-US" sz="2000" b="1" dirty="0" smtClean="0">
                <a:latin typeface="Calibri" panose="020F0502020204030204" pitchFamily="34" charset="0"/>
              </a:rPr>
              <a:t>paper</a:t>
            </a:r>
            <a:endParaRPr lang="en-US" sz="2000" b="1" dirty="0">
              <a:latin typeface="Calibri" panose="020F0502020204030204" pitchFamily="34" charset="0"/>
            </a:endParaRPr>
          </a:p>
        </p:txBody>
      </p:sp>
      <p:grpSp>
        <p:nvGrpSpPr>
          <p:cNvPr id="10" name="Group 9"/>
          <p:cNvGrpSpPr/>
          <p:nvPr/>
        </p:nvGrpSpPr>
        <p:grpSpPr>
          <a:xfrm>
            <a:off x="100292" y="2924164"/>
            <a:ext cx="2073084" cy="395173"/>
            <a:chOff x="124715" y="3017542"/>
            <a:chExt cx="2073084" cy="395173"/>
          </a:xfrm>
        </p:grpSpPr>
        <p:sp>
          <p:nvSpPr>
            <p:cNvPr id="43" name="TextBox 42"/>
            <p:cNvSpPr txBox="1"/>
            <p:nvPr/>
          </p:nvSpPr>
          <p:spPr>
            <a:xfrm>
              <a:off x="309910" y="3017542"/>
              <a:ext cx="1887889" cy="395173"/>
            </a:xfrm>
            <a:prstGeom prst="rect">
              <a:avLst/>
            </a:prstGeom>
            <a:noFill/>
          </p:spPr>
          <p:txBody>
            <a:bodyPr wrap="none" rtlCol="0">
              <a:spAutoFit/>
            </a:bodyPr>
            <a:lstStyle/>
            <a:p>
              <a:r>
                <a:rPr lang="en-US" sz="2400" dirty="0" smtClean="0">
                  <a:solidFill>
                    <a:srgbClr val="2C2BFA"/>
                  </a:solidFill>
                  <a:latin typeface="Calibri" panose="020F0502020204030204" pitchFamily="34" charset="0"/>
                </a:rPr>
                <a:t>low overhead</a:t>
              </a:r>
            </a:p>
          </p:txBody>
        </p:sp>
        <p:cxnSp>
          <p:nvCxnSpPr>
            <p:cNvPr id="46" name="Straight Connector 45"/>
            <p:cNvCxnSpPr/>
            <p:nvPr/>
          </p:nvCxnSpPr>
          <p:spPr bwMode="auto">
            <a:xfrm>
              <a:off x="124715" y="3189379"/>
              <a:ext cx="185195" cy="0"/>
            </a:xfrm>
            <a:prstGeom prst="line">
              <a:avLst/>
            </a:prstGeom>
            <a:noFill/>
            <a:ln w="38100" cap="flat" cmpd="sng" algn="ctr">
              <a:solidFill>
                <a:srgbClr val="2C2BFA"/>
              </a:solidFill>
              <a:prstDash val="solid"/>
              <a:round/>
              <a:headEnd type="none" w="med" len="med"/>
              <a:tailEnd type="none" w="med" len="med"/>
            </a:ln>
            <a:effectLst/>
          </p:spPr>
        </p:cxnSp>
        <p:cxnSp>
          <p:nvCxnSpPr>
            <p:cNvPr id="47" name="Straight Connector 46"/>
            <p:cNvCxnSpPr/>
            <p:nvPr/>
          </p:nvCxnSpPr>
          <p:spPr bwMode="auto">
            <a:xfrm flipH="1">
              <a:off x="218282" y="3098471"/>
              <a:ext cx="6203" cy="181816"/>
            </a:xfrm>
            <a:prstGeom prst="line">
              <a:avLst/>
            </a:prstGeom>
            <a:noFill/>
            <a:ln w="38100" cap="flat" cmpd="sng" algn="ctr">
              <a:solidFill>
                <a:srgbClr val="2C2BFA"/>
              </a:solidFill>
              <a:prstDash val="solid"/>
              <a:round/>
              <a:headEnd type="none" w="med" len="med"/>
              <a:tailEnd type="none" w="med" len="med"/>
            </a:ln>
            <a:effectLst/>
          </p:spPr>
        </p:cxnSp>
      </p:grpSp>
      <p:sp>
        <p:nvSpPr>
          <p:cNvPr id="49" name="TextBox 48"/>
          <p:cNvSpPr txBox="1"/>
          <p:nvPr/>
        </p:nvSpPr>
        <p:spPr>
          <a:xfrm>
            <a:off x="4265343" y="2946953"/>
            <a:ext cx="1957780" cy="764505"/>
          </a:xfrm>
          <a:prstGeom prst="rect">
            <a:avLst/>
          </a:prstGeom>
          <a:noFill/>
        </p:spPr>
        <p:txBody>
          <a:bodyPr wrap="none" rtlCol="0">
            <a:spAutoFit/>
          </a:bodyPr>
          <a:lstStyle/>
          <a:p>
            <a:r>
              <a:rPr lang="en-US" sz="2400" dirty="0" smtClean="0">
                <a:solidFill>
                  <a:srgbClr val="FF0000"/>
                </a:solidFill>
                <a:latin typeface="Calibri" panose="020F0502020204030204" pitchFamily="34" charset="0"/>
              </a:rPr>
              <a:t>Low detection</a:t>
            </a:r>
          </a:p>
          <a:p>
            <a:r>
              <a:rPr lang="en-US" sz="2400" dirty="0" smtClean="0">
                <a:solidFill>
                  <a:srgbClr val="FF0000"/>
                </a:solidFill>
                <a:latin typeface="Calibri" panose="020F0502020204030204" pitchFamily="34" charset="0"/>
              </a:rPr>
              <a:t>coverage</a:t>
            </a:r>
          </a:p>
        </p:txBody>
      </p:sp>
      <p:cxnSp>
        <p:nvCxnSpPr>
          <p:cNvPr id="51" name="Straight Connector 50"/>
          <p:cNvCxnSpPr/>
          <p:nvPr/>
        </p:nvCxnSpPr>
        <p:spPr bwMode="auto">
          <a:xfrm>
            <a:off x="4082818" y="3148854"/>
            <a:ext cx="185195" cy="0"/>
          </a:xfrm>
          <a:prstGeom prst="line">
            <a:avLst/>
          </a:prstGeom>
          <a:noFill/>
          <a:ln w="38100" cap="flat" cmpd="sng" algn="ctr">
            <a:solidFill>
              <a:srgbClr val="FF0000"/>
            </a:solidFill>
            <a:prstDash val="solid"/>
            <a:round/>
            <a:headEnd type="none" w="med" len="med"/>
            <a:tailEnd type="none" w="med" len="med"/>
          </a:ln>
          <a:effectLst/>
        </p:spPr>
      </p:cxnSp>
      <p:grpSp>
        <p:nvGrpSpPr>
          <p:cNvPr id="52" name="Group 51"/>
          <p:cNvGrpSpPr/>
          <p:nvPr/>
        </p:nvGrpSpPr>
        <p:grpSpPr>
          <a:xfrm>
            <a:off x="4079247" y="2938217"/>
            <a:ext cx="2270831" cy="764505"/>
            <a:chOff x="124715" y="3017542"/>
            <a:chExt cx="2270831" cy="764505"/>
          </a:xfrm>
        </p:grpSpPr>
        <p:sp>
          <p:nvSpPr>
            <p:cNvPr id="53" name="TextBox 52"/>
            <p:cNvSpPr txBox="1"/>
            <p:nvPr/>
          </p:nvSpPr>
          <p:spPr>
            <a:xfrm>
              <a:off x="309910" y="3017542"/>
              <a:ext cx="2085636" cy="764505"/>
            </a:xfrm>
            <a:prstGeom prst="rect">
              <a:avLst/>
            </a:prstGeom>
            <a:noFill/>
          </p:spPr>
          <p:txBody>
            <a:bodyPr wrap="none" rtlCol="0">
              <a:spAutoFit/>
            </a:bodyPr>
            <a:lstStyle/>
            <a:p>
              <a:r>
                <a:rPr lang="en-US" sz="2400" dirty="0" smtClean="0">
                  <a:solidFill>
                    <a:srgbClr val="2C2BFA"/>
                  </a:solidFill>
                  <a:latin typeface="Calibri" panose="020F0502020204030204" pitchFamily="34" charset="0"/>
                </a:rPr>
                <a:t>High detection </a:t>
              </a:r>
            </a:p>
            <a:p>
              <a:r>
                <a:rPr lang="en-US" sz="2400" dirty="0" smtClean="0">
                  <a:solidFill>
                    <a:srgbClr val="2C2BFA"/>
                  </a:solidFill>
                  <a:latin typeface="Calibri" panose="020F0502020204030204" pitchFamily="34" charset="0"/>
                </a:rPr>
                <a:t>coverage</a:t>
              </a:r>
            </a:p>
          </p:txBody>
        </p:sp>
        <p:cxnSp>
          <p:nvCxnSpPr>
            <p:cNvPr id="54" name="Straight Connector 53"/>
            <p:cNvCxnSpPr/>
            <p:nvPr/>
          </p:nvCxnSpPr>
          <p:spPr bwMode="auto">
            <a:xfrm>
              <a:off x="124715" y="3189379"/>
              <a:ext cx="185195" cy="0"/>
            </a:xfrm>
            <a:prstGeom prst="line">
              <a:avLst/>
            </a:prstGeom>
            <a:noFill/>
            <a:ln w="38100" cap="flat" cmpd="sng" algn="ctr">
              <a:solidFill>
                <a:srgbClr val="2C2BFA"/>
              </a:solidFill>
              <a:prstDash val="solid"/>
              <a:round/>
              <a:headEnd type="none" w="med" len="med"/>
              <a:tailEnd type="none" w="med" len="med"/>
            </a:ln>
            <a:effectLst/>
          </p:spPr>
        </p:cxnSp>
        <p:cxnSp>
          <p:nvCxnSpPr>
            <p:cNvPr id="55" name="Straight Connector 54"/>
            <p:cNvCxnSpPr/>
            <p:nvPr/>
          </p:nvCxnSpPr>
          <p:spPr bwMode="auto">
            <a:xfrm flipH="1">
              <a:off x="218282" y="3098471"/>
              <a:ext cx="6203" cy="181816"/>
            </a:xfrm>
            <a:prstGeom prst="line">
              <a:avLst/>
            </a:prstGeom>
            <a:noFill/>
            <a:ln w="38100" cap="flat" cmpd="sng" algn="ctr">
              <a:solidFill>
                <a:srgbClr val="2C2BFA"/>
              </a:solidFill>
              <a:prstDash val="solid"/>
              <a:round/>
              <a:headEnd type="none" w="med" len="med"/>
              <a:tailEnd type="none" w="med" len="med"/>
            </a:ln>
            <a:effectLst/>
          </p:spPr>
        </p:cxnSp>
      </p:grpSp>
      <p:sp>
        <p:nvSpPr>
          <p:cNvPr id="14" name="TextBox 13"/>
          <p:cNvSpPr txBox="1"/>
          <p:nvPr/>
        </p:nvSpPr>
        <p:spPr>
          <a:xfrm>
            <a:off x="4140136" y="4100041"/>
            <a:ext cx="1598435" cy="1286506"/>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endParaRPr lang="en-US" sz="1200" dirty="0" smtClean="0">
              <a:latin typeface="Calibri" panose="020F0502020204030204" pitchFamily="34" charset="0"/>
            </a:endParaRPr>
          </a:p>
          <a:p>
            <a:pPr algn="ctr"/>
            <a:r>
              <a:rPr lang="en-US" sz="2000" dirty="0" smtClean="0">
                <a:latin typeface="Calibri" panose="020F0502020204030204" pitchFamily="34" charset="0"/>
              </a:rPr>
              <a:t>Reconstruct</a:t>
            </a:r>
          </a:p>
          <a:p>
            <a:pPr algn="ctr"/>
            <a:r>
              <a:rPr lang="en-US" sz="2000" dirty="0" smtClean="0">
                <a:latin typeface="Calibri" panose="020F0502020204030204" pitchFamily="34" charset="0"/>
              </a:rPr>
              <a:t>Memory</a:t>
            </a:r>
          </a:p>
          <a:p>
            <a:pPr algn="ctr"/>
            <a:r>
              <a:rPr lang="en-US" sz="2000" dirty="0" smtClean="0">
                <a:latin typeface="Calibri" panose="020F0502020204030204" pitchFamily="34" charset="0"/>
              </a:rPr>
              <a:t>Accesses</a:t>
            </a:r>
            <a:endParaRPr lang="en-US" sz="1400" dirty="0" smtClean="0">
              <a:latin typeface="Calibri" panose="020F0502020204030204" pitchFamily="34" charset="0"/>
            </a:endParaRPr>
          </a:p>
          <a:p>
            <a:pPr algn="ctr"/>
            <a:endParaRPr lang="en-US" sz="700" dirty="0">
              <a:latin typeface="Calibri" panose="020F0502020204030204" pitchFamily="34" charset="0"/>
            </a:endParaRPr>
          </a:p>
        </p:txBody>
      </p:sp>
    </p:spTree>
    <p:extLst>
      <p:ext uri="{BB962C8B-B14F-4D97-AF65-F5344CB8AC3E}">
        <p14:creationId xmlns:p14="http://schemas.microsoft.com/office/powerpoint/2010/main" val="15924839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50"/>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59"/>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4"/>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16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145"/>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15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49"/>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5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33"/>
                                        </p:tgtEl>
                                        <p:attrNameLst>
                                          <p:attrName>style.visibility</p:attrName>
                                        </p:attrNameLst>
                                      </p:cBhvr>
                                      <p:to>
                                        <p:strVal val="visible"/>
                                      </p:to>
                                    </p:set>
                                  </p:childTnLst>
                                </p:cTn>
                              </p:par>
                              <p:par>
                                <p:cTn id="45" presetID="1" presetClass="exit" presetSubtype="0" fill="hold" nodeType="withEffect">
                                  <p:stCondLst>
                                    <p:cond delay="0"/>
                                  </p:stCondLst>
                                  <p:childTnLst>
                                    <p:set>
                                      <p:cBhvr>
                                        <p:cTn id="46" dur="1" fill="hold">
                                          <p:stCondLst>
                                            <p:cond delay="0"/>
                                          </p:stCondLst>
                                        </p:cTn>
                                        <p:tgtEl>
                                          <p:spTgt spid="50"/>
                                        </p:tgtEl>
                                        <p:attrNameLst>
                                          <p:attrName>style.visibility</p:attrName>
                                        </p:attrNameLst>
                                      </p:cBhvr>
                                      <p:to>
                                        <p:strVal val="hidden"/>
                                      </p:to>
                                    </p:set>
                                  </p:childTnLst>
                                </p:cTn>
                              </p:par>
                              <p:par>
                                <p:cTn id="47" presetID="22" presetClass="entr" presetSubtype="8" fill="hold" nodeType="with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left)">
                                      <p:cBhvr>
                                        <p:cTn id="49" dur="500"/>
                                        <p:tgtEl>
                                          <p:spTgt spid="44"/>
                                        </p:tgtEl>
                                      </p:cBhvr>
                                    </p:animEffect>
                                  </p:childTnLst>
                                </p:cTn>
                              </p:par>
                              <p:par>
                                <p:cTn id="50" presetID="22" presetClass="entr" presetSubtype="8" fill="hold"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ipe(left)">
                                      <p:cBhvr>
                                        <p:cTn id="52" dur="500"/>
                                        <p:tgtEl>
                                          <p:spTgt spid="28"/>
                                        </p:tgtEl>
                                      </p:cBhvr>
                                    </p:animEffect>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childTnLst>
                                </p:cTn>
                              </p:par>
                            </p:childTnLst>
                          </p:cTn>
                        </p:par>
                        <p:par>
                          <p:cTn id="56" fill="hold">
                            <p:stCondLst>
                              <p:cond delay="500"/>
                            </p:stCondLst>
                            <p:childTnLst>
                              <p:par>
                                <p:cTn id="57" presetID="22" presetClass="entr" presetSubtype="4" fill="hold" nodeType="afterEffect">
                                  <p:stCondLst>
                                    <p:cond delay="0"/>
                                  </p:stCondLst>
                                  <p:childTnLst>
                                    <p:set>
                                      <p:cBhvr>
                                        <p:cTn id="58" dur="1" fill="hold">
                                          <p:stCondLst>
                                            <p:cond delay="0"/>
                                          </p:stCondLst>
                                        </p:cTn>
                                        <p:tgtEl>
                                          <p:spTgt spid="119"/>
                                        </p:tgtEl>
                                        <p:attrNameLst>
                                          <p:attrName>style.visibility</p:attrName>
                                        </p:attrNameLst>
                                      </p:cBhvr>
                                      <p:to>
                                        <p:strVal val="visible"/>
                                      </p:to>
                                    </p:set>
                                    <p:animEffect transition="in" filter="wipe(down)">
                                      <p:cBhvr>
                                        <p:cTn id="59" dur="500"/>
                                        <p:tgtEl>
                                          <p:spTgt spid="119"/>
                                        </p:tgtEl>
                                      </p:cBhvr>
                                    </p:animEffect>
                                  </p:childTnLst>
                                </p:cTn>
                              </p:par>
                            </p:childTnLst>
                          </p:cTn>
                        </p:par>
                        <p:par>
                          <p:cTn id="60" fill="hold">
                            <p:stCondLst>
                              <p:cond delay="1000"/>
                            </p:stCondLst>
                            <p:childTnLst>
                              <p:par>
                                <p:cTn id="61" presetID="14" presetClass="entr" presetSubtype="10" fill="hold" nodeType="afterEffect">
                                  <p:stCondLst>
                                    <p:cond delay="0"/>
                                  </p:stCondLst>
                                  <p:childTnLst>
                                    <p:set>
                                      <p:cBhvr>
                                        <p:cTn id="62" dur="1" fill="hold">
                                          <p:stCondLst>
                                            <p:cond delay="0"/>
                                          </p:stCondLst>
                                        </p:cTn>
                                        <p:tgtEl>
                                          <p:spTgt spid="156"/>
                                        </p:tgtEl>
                                        <p:attrNameLst>
                                          <p:attrName>style.visibility</p:attrName>
                                        </p:attrNameLst>
                                      </p:cBhvr>
                                      <p:to>
                                        <p:strVal val="visible"/>
                                      </p:to>
                                    </p:set>
                                    <p:animEffect transition="in" filter="randombar(horizontal)">
                                      <p:cBhvr>
                                        <p:cTn id="63" dur="500"/>
                                        <p:tgtEl>
                                          <p:spTgt spid="156"/>
                                        </p:tgtEl>
                                      </p:cBhvr>
                                    </p:animEffect>
                                  </p:childTnLst>
                                </p:cTn>
                              </p:par>
                              <p:par>
                                <p:cTn id="64" presetID="1" presetClass="entr" presetSubtype="0" fill="hold" nodeType="withEffect">
                                  <p:stCondLst>
                                    <p:cond delay="0"/>
                                  </p:stCondLst>
                                  <p:childTnLst>
                                    <p:set>
                                      <p:cBhvr>
                                        <p:cTn id="65" dur="1" fill="hold">
                                          <p:stCondLst>
                                            <p:cond delay="0"/>
                                          </p:stCondLst>
                                        </p:cTn>
                                        <p:tgtEl>
                                          <p:spTgt spid="52"/>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6"/>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6"/>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59" grpId="0" animBg="1"/>
      <p:bldP spid="134" grpId="0" animBg="1"/>
      <p:bldP spid="37" grpId="0"/>
      <p:bldP spid="16" grpId="0"/>
      <p:bldP spid="49" grpId="0"/>
      <p:bldP spid="49" grpId="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charset="0"/>
                <a:ea typeface="Calibri" charset="0"/>
                <a:cs typeface="Calibri" charset="0"/>
              </a:rPr>
              <a:t>Program Path Recording via Process Trace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22009180"/>
              </p:ext>
            </p:extLst>
          </p:nvPr>
        </p:nvGraphicFramePr>
        <p:xfrm>
          <a:off x="6414083" y="1013135"/>
          <a:ext cx="2578347" cy="55473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249440">
                <a:tc>
                  <a:txBody>
                    <a:bodyPr/>
                    <a:lstStyle/>
                    <a:p>
                      <a:r>
                        <a:rPr lang="en-US" sz="2000" dirty="0" smtClean="0">
                          <a:solidFill>
                            <a:schemeClr val="tx1"/>
                          </a:solidFill>
                        </a:rPr>
                        <a:t>BB1→BB2→BB4</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en-US" sz="2000" dirty="0" smtClean="0"/>
                        <a:t> </a:t>
                      </a:r>
                      <a:r>
                        <a:rPr lang="en-US" sz="2000" dirty="0" smtClean="0"/>
                        <a:t>R1 ← M[R2-24]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mr-IN" sz="2000" dirty="0" smtClean="0"/>
                        <a:t> </a:t>
                      </a:r>
                      <a:r>
                        <a:rPr lang="en-US" sz="2000" dirty="0" smtClean="0"/>
                        <a:t>R3 ← </a:t>
                      </a:r>
                      <a:r>
                        <a:rPr lang="mr-IN" sz="2000" dirty="0" smtClean="0"/>
                        <a:t>M[</a:t>
                      </a:r>
                      <a:r>
                        <a:rPr lang="en-US" sz="2000" dirty="0" smtClean="0"/>
                        <a:t>R1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cmp</a:t>
                      </a:r>
                      <a:r>
                        <a:rPr lang="en-US" sz="2000" dirty="0" smtClean="0"/>
                        <a:t> $0,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3"/>
                  </a:ext>
                </a:extLst>
              </a:tr>
              <a:tr h="249440">
                <a:tc>
                  <a:txBody>
                    <a:bodyPr/>
                    <a:lstStyle/>
                    <a:p>
                      <a:r>
                        <a:rPr lang="en-US" sz="2000" dirty="0" smtClean="0"/>
                        <a:t>je BB2</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4"/>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en-US" sz="2000" dirty="0" smtClean="0"/>
                        <a:t> </a:t>
                      </a:r>
                      <a:r>
                        <a:rPr lang="en-US" sz="2000" dirty="0" smtClean="0"/>
                        <a:t>R4 ← </a:t>
                      </a:r>
                      <a:r>
                        <a:rPr lang="mr-IN" sz="2000" dirty="0" smtClean="0"/>
                        <a:t>M[</a:t>
                      </a:r>
                      <a:r>
                        <a:rPr lang="en-US" sz="2000" dirty="0" smtClean="0"/>
                        <a:t>R2-1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5"/>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c</a:t>
                      </a:r>
                      <a:r>
                        <a:rPr lang="is-IS" sz="2000" dirty="0" smtClean="0">
                          <a:latin typeface="Helvetica" charset="0"/>
                        </a:rPr>
                        <a:t>mp R4</a:t>
                      </a:r>
                      <a:r>
                        <a:rPr lang="is-IS" sz="2000" baseline="0" dirty="0" smtClean="0">
                          <a:latin typeface="Helvetica" charset="0"/>
                        </a:rPr>
                        <a:t>,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6"/>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j</a:t>
                      </a:r>
                      <a:r>
                        <a:rPr lang="is-IS" sz="2000" dirty="0" smtClean="0">
                          <a:latin typeface="Helvetica" charset="0"/>
                        </a:rPr>
                        <a:t>e BB4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7"/>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latin typeface="Helvetica" charset="0"/>
                        </a:rPr>
                        <a:t>ld</a:t>
                      </a:r>
                      <a:r>
                        <a:rPr lang="is-IS" sz="2000" dirty="0" smtClean="0">
                          <a:latin typeface="Helvetica" charset="0"/>
                        </a:rPr>
                        <a:t> </a:t>
                      </a:r>
                      <a:r>
                        <a:rPr lang="is-IS" sz="2000" dirty="0" smtClean="0">
                          <a:latin typeface="Helvetica" charset="0"/>
                        </a:rPr>
                        <a:t>R1</a:t>
                      </a:r>
                      <a:r>
                        <a:rPr lang="en-US" sz="2000" dirty="0" smtClean="0"/>
                        <a:t> ← </a:t>
                      </a:r>
                      <a:r>
                        <a:rPr lang="mr-IN" sz="2000" dirty="0" smtClean="0"/>
                        <a:t>M[</a:t>
                      </a:r>
                      <a:r>
                        <a:rPr lang="en-US" sz="2000" dirty="0" smtClean="0"/>
                        <a:t>R2</a:t>
                      </a:r>
                      <a:r>
                        <a:rPr lang="mr-IN" sz="2000" dirty="0" smtClean="0"/>
                        <a:t>-2</a:t>
                      </a:r>
                      <a:r>
                        <a:rPr lang="en-US" sz="2000" dirty="0" smtClean="0"/>
                        <a:t>8</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8"/>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a</a:t>
                      </a:r>
                      <a:r>
                        <a:rPr lang="is-IS" sz="2000" dirty="0" smtClean="0">
                          <a:latin typeface="Helvetica" charset="0"/>
                        </a:rPr>
                        <a:t>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9"/>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baseline="0" dirty="0" err="1" smtClean="0"/>
                        <a:t>st</a:t>
                      </a:r>
                      <a:r>
                        <a:rPr lang="is-IS" sz="2000" baseline="0" dirty="0" smtClean="0"/>
                        <a:t> </a:t>
                      </a:r>
                      <a:r>
                        <a:rPr lang="mr-IN" sz="2000" dirty="0" smtClean="0"/>
                        <a:t>M[</a:t>
                      </a:r>
                      <a:r>
                        <a:rPr lang="en-US" sz="2000" dirty="0" smtClean="0"/>
                        <a:t>R2</a:t>
                      </a:r>
                      <a:r>
                        <a:rPr lang="mr-IN" sz="2000" dirty="0" smtClean="0"/>
                        <a:t>-2</a:t>
                      </a:r>
                      <a:r>
                        <a:rPr lang="en-US" sz="2000" dirty="0" smtClean="0"/>
                        <a:t>8</a:t>
                      </a:r>
                      <a:r>
                        <a:rPr lang="mr-IN" sz="2000" dirty="0" smtClean="0"/>
                        <a:t>]</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ld</a:t>
                      </a:r>
                      <a:r>
                        <a:rPr lang="en-US" sz="2000" dirty="0" smtClean="0"/>
                        <a:t> </a:t>
                      </a:r>
                      <a:r>
                        <a:rPr lang="en-US" sz="2000" dirty="0" smtClean="0"/>
                        <a:t>R1 ← M[R2-24]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st</a:t>
                      </a:r>
                      <a:r>
                        <a:rPr lang="en-US" sz="2000" dirty="0" smtClean="0"/>
                        <a:t> </a:t>
                      </a:r>
                      <a:r>
                        <a:rPr lang="en-US" sz="2000" dirty="0" smtClean="0"/>
                        <a:t>M[R2-24] ←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3"/>
                  </a:ext>
                </a:extLst>
              </a:tr>
            </a:tbl>
          </a:graphicData>
        </a:graphic>
      </p:graphicFrame>
      <p:sp>
        <p:nvSpPr>
          <p:cNvPr id="8" name="Left Arrow 7"/>
          <p:cNvSpPr/>
          <p:nvPr/>
        </p:nvSpPr>
        <p:spPr bwMode="auto">
          <a:xfrm rot="10800000">
            <a:off x="5640758" y="3990272"/>
            <a:ext cx="640157" cy="320735"/>
          </a:xfrm>
          <a:prstGeom prst="left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79" name="Group 78"/>
          <p:cNvGrpSpPr/>
          <p:nvPr/>
        </p:nvGrpSpPr>
        <p:grpSpPr>
          <a:xfrm>
            <a:off x="292369" y="1465033"/>
            <a:ext cx="2495723" cy="4643563"/>
            <a:chOff x="5122069" y="1455503"/>
            <a:chExt cx="2882826" cy="4104117"/>
          </a:xfrm>
        </p:grpSpPr>
        <p:sp>
          <p:nvSpPr>
            <p:cNvPr id="3" name="Rectangle 2"/>
            <p:cNvSpPr/>
            <p:nvPr/>
          </p:nvSpPr>
          <p:spPr bwMode="auto">
            <a:xfrm>
              <a:off x="6178978" y="1455503"/>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BB0</a:t>
              </a:r>
            </a:p>
          </p:txBody>
        </p:sp>
        <p:sp>
          <p:nvSpPr>
            <p:cNvPr id="13" name="Rectangle 12"/>
            <p:cNvSpPr/>
            <p:nvPr/>
          </p:nvSpPr>
          <p:spPr bwMode="auto">
            <a:xfrm>
              <a:off x="6804406" y="5212821"/>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BB3</a:t>
              </a:r>
            </a:p>
          </p:txBody>
        </p:sp>
        <p:sp>
          <p:nvSpPr>
            <p:cNvPr id="14" name="Rectangle 13"/>
            <p:cNvSpPr/>
            <p:nvPr/>
          </p:nvSpPr>
          <p:spPr bwMode="auto">
            <a:xfrm>
              <a:off x="5315133" y="4480913"/>
              <a:ext cx="736600" cy="346799"/>
            </a:xfrm>
            <a:prstGeom prst="rect">
              <a:avLst/>
            </a:prstGeom>
            <a:solidFill>
              <a:schemeClr val="accent6">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BB4</a:t>
              </a:r>
            </a:p>
          </p:txBody>
        </p:sp>
        <p:sp>
          <p:nvSpPr>
            <p:cNvPr id="15" name="Rectangle 14"/>
            <p:cNvSpPr/>
            <p:nvPr/>
          </p:nvSpPr>
          <p:spPr bwMode="auto">
            <a:xfrm>
              <a:off x="7268295" y="3560613"/>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BB5</a:t>
              </a:r>
            </a:p>
          </p:txBody>
        </p:sp>
        <p:cxnSp>
          <p:nvCxnSpPr>
            <p:cNvPr id="6" name="Straight Arrow Connector 5"/>
            <p:cNvCxnSpPr>
              <a:stCxn id="3" idx="2"/>
              <a:endCxn id="11" idx="0"/>
            </p:cNvCxnSpPr>
            <p:nvPr/>
          </p:nvCxnSpPr>
          <p:spPr bwMode="auto">
            <a:xfrm>
              <a:off x="6547278" y="1802302"/>
              <a:ext cx="0" cy="224463"/>
            </a:xfrm>
            <a:prstGeom prst="straightConnector1">
              <a:avLst/>
            </a:prstGeom>
            <a:noFill/>
            <a:ln w="38100" cap="flat" cmpd="sng" algn="ctr">
              <a:solidFill>
                <a:schemeClr val="tx1"/>
              </a:solidFill>
              <a:prstDash val="solid"/>
              <a:round/>
              <a:headEnd type="none" w="med" len="med"/>
              <a:tailEnd type="triangle"/>
            </a:ln>
            <a:effectLst/>
          </p:spPr>
        </p:cxnSp>
        <p:grpSp>
          <p:nvGrpSpPr>
            <p:cNvPr id="18" name="Group 17"/>
            <p:cNvGrpSpPr/>
            <p:nvPr/>
          </p:nvGrpSpPr>
          <p:grpSpPr>
            <a:xfrm>
              <a:off x="5810678" y="2026765"/>
              <a:ext cx="1473200" cy="693598"/>
              <a:chOff x="5810678" y="2026765"/>
              <a:chExt cx="1473200" cy="693598"/>
            </a:xfrm>
          </p:grpSpPr>
          <p:sp>
            <p:nvSpPr>
              <p:cNvPr id="11" name="Rectangle 10"/>
              <p:cNvSpPr/>
              <p:nvPr/>
            </p:nvSpPr>
            <p:spPr bwMode="auto">
              <a:xfrm>
                <a:off x="5810678" y="2026765"/>
                <a:ext cx="14732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BB1</a:t>
                </a:r>
              </a:p>
            </p:txBody>
          </p:sp>
          <p:sp>
            <p:nvSpPr>
              <p:cNvPr id="25" name="Rectangle 24"/>
              <p:cNvSpPr/>
              <p:nvPr/>
            </p:nvSpPr>
            <p:spPr bwMode="auto">
              <a:xfrm>
                <a:off x="5810678" y="2373564"/>
                <a:ext cx="7366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T</a:t>
                </a:r>
              </a:p>
            </p:txBody>
          </p:sp>
          <p:sp>
            <p:nvSpPr>
              <p:cNvPr id="26" name="Rectangle 25"/>
              <p:cNvSpPr/>
              <p:nvPr/>
            </p:nvSpPr>
            <p:spPr bwMode="auto">
              <a:xfrm>
                <a:off x="6547278" y="2373564"/>
                <a:ext cx="7366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1800" dirty="0"/>
                  <a:t>F</a:t>
                </a:r>
                <a:endParaRPr kumimoji="0" lang="en-US" sz="1800" b="0" i="0" u="none" strike="noStrike" cap="none" normalizeH="0" baseline="0" dirty="0" smtClean="0">
                  <a:ln>
                    <a:noFill/>
                  </a:ln>
                  <a:solidFill>
                    <a:schemeClr val="tx1"/>
                  </a:solidFill>
                  <a:effectLst/>
                </a:endParaRPr>
              </a:p>
            </p:txBody>
          </p:sp>
        </p:grpSp>
        <p:grpSp>
          <p:nvGrpSpPr>
            <p:cNvPr id="27" name="Group 26"/>
            <p:cNvGrpSpPr/>
            <p:nvPr/>
          </p:nvGrpSpPr>
          <p:grpSpPr>
            <a:xfrm>
              <a:off x="5122069" y="3220911"/>
              <a:ext cx="1473200" cy="693598"/>
              <a:chOff x="5810678" y="2026765"/>
              <a:chExt cx="1473200" cy="693598"/>
            </a:xfrm>
          </p:grpSpPr>
          <p:sp>
            <p:nvSpPr>
              <p:cNvPr id="28" name="Rectangle 27"/>
              <p:cNvSpPr/>
              <p:nvPr/>
            </p:nvSpPr>
            <p:spPr bwMode="auto">
              <a:xfrm>
                <a:off x="5810678" y="2026765"/>
                <a:ext cx="14732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BB2</a:t>
                </a:r>
              </a:p>
            </p:txBody>
          </p:sp>
          <p:sp>
            <p:nvSpPr>
              <p:cNvPr id="29" name="Rectangle 28"/>
              <p:cNvSpPr/>
              <p:nvPr/>
            </p:nvSpPr>
            <p:spPr bwMode="auto">
              <a:xfrm>
                <a:off x="5810678" y="2373564"/>
                <a:ext cx="7366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T</a:t>
                </a:r>
              </a:p>
            </p:txBody>
          </p:sp>
          <p:sp>
            <p:nvSpPr>
              <p:cNvPr id="30" name="Rectangle 29"/>
              <p:cNvSpPr/>
              <p:nvPr/>
            </p:nvSpPr>
            <p:spPr bwMode="auto">
              <a:xfrm>
                <a:off x="6547278" y="2373564"/>
                <a:ext cx="7366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1800" dirty="0"/>
                  <a:t>F</a:t>
                </a:r>
                <a:endParaRPr kumimoji="0" lang="en-US" sz="1800" b="0" i="0" u="none" strike="noStrike" cap="none" normalizeH="0" baseline="0" dirty="0" smtClean="0">
                  <a:ln>
                    <a:noFill/>
                  </a:ln>
                  <a:solidFill>
                    <a:schemeClr val="tx1"/>
                  </a:solidFill>
                  <a:effectLst/>
                </a:endParaRPr>
              </a:p>
            </p:txBody>
          </p:sp>
        </p:grpSp>
        <p:cxnSp>
          <p:nvCxnSpPr>
            <p:cNvPr id="31" name="Straight Arrow Connector 30"/>
            <p:cNvCxnSpPr>
              <a:stCxn id="25" idx="2"/>
              <a:endCxn id="28" idx="0"/>
            </p:cNvCxnSpPr>
            <p:nvPr/>
          </p:nvCxnSpPr>
          <p:spPr bwMode="auto">
            <a:xfrm flipH="1">
              <a:off x="5858669" y="2720363"/>
              <a:ext cx="320309" cy="500548"/>
            </a:xfrm>
            <a:prstGeom prst="straightConnector1">
              <a:avLst/>
            </a:prstGeom>
            <a:noFill/>
            <a:ln w="38100" cap="flat" cmpd="sng" algn="ctr">
              <a:solidFill>
                <a:schemeClr val="tx1"/>
              </a:solidFill>
              <a:prstDash val="solid"/>
              <a:round/>
              <a:headEnd type="none" w="med" len="med"/>
              <a:tailEnd type="triangle"/>
            </a:ln>
            <a:effectLst/>
          </p:spPr>
        </p:cxnSp>
        <p:cxnSp>
          <p:nvCxnSpPr>
            <p:cNvPr id="34" name="Straight Arrow Connector 33"/>
            <p:cNvCxnSpPr>
              <a:stCxn id="26" idx="3"/>
              <a:endCxn id="15" idx="0"/>
            </p:cNvCxnSpPr>
            <p:nvPr/>
          </p:nvCxnSpPr>
          <p:spPr bwMode="auto">
            <a:xfrm>
              <a:off x="7283878" y="2546964"/>
              <a:ext cx="352717" cy="1013649"/>
            </a:xfrm>
            <a:prstGeom prst="straightConnector1">
              <a:avLst/>
            </a:prstGeom>
            <a:noFill/>
            <a:ln w="38100" cap="flat" cmpd="sng" algn="ctr">
              <a:solidFill>
                <a:schemeClr val="tx1"/>
              </a:solidFill>
              <a:prstDash val="solid"/>
              <a:round/>
              <a:headEnd type="none" w="med" len="med"/>
              <a:tailEnd type="triangle"/>
            </a:ln>
            <a:effectLst/>
          </p:spPr>
        </p:cxnSp>
        <p:cxnSp>
          <p:nvCxnSpPr>
            <p:cNvPr id="37" name="Straight Arrow Connector 36"/>
            <p:cNvCxnSpPr>
              <a:stCxn id="29" idx="2"/>
              <a:endCxn id="14" idx="0"/>
            </p:cNvCxnSpPr>
            <p:nvPr/>
          </p:nvCxnSpPr>
          <p:spPr bwMode="auto">
            <a:xfrm>
              <a:off x="5490369" y="3914509"/>
              <a:ext cx="193064" cy="566404"/>
            </a:xfrm>
            <a:prstGeom prst="straightConnector1">
              <a:avLst/>
            </a:prstGeom>
            <a:noFill/>
            <a:ln w="38100" cap="flat" cmpd="sng" algn="ctr">
              <a:solidFill>
                <a:schemeClr val="tx1"/>
              </a:solidFill>
              <a:prstDash val="solid"/>
              <a:round/>
              <a:headEnd type="none" w="med" len="med"/>
              <a:tailEnd type="triangle"/>
            </a:ln>
            <a:effectLst/>
          </p:spPr>
        </p:cxnSp>
        <p:cxnSp>
          <p:nvCxnSpPr>
            <p:cNvPr id="40" name="Straight Arrow Connector 39"/>
            <p:cNvCxnSpPr>
              <a:stCxn id="30" idx="2"/>
            </p:cNvCxnSpPr>
            <p:nvPr/>
          </p:nvCxnSpPr>
          <p:spPr bwMode="auto">
            <a:xfrm>
              <a:off x="6226969" y="3914509"/>
              <a:ext cx="715846" cy="1298312"/>
            </a:xfrm>
            <a:prstGeom prst="straightConnector1">
              <a:avLst/>
            </a:prstGeom>
            <a:noFill/>
            <a:ln w="38100" cap="flat" cmpd="sng" algn="ctr">
              <a:solidFill>
                <a:schemeClr val="tx1"/>
              </a:solidFill>
              <a:prstDash val="solid"/>
              <a:round/>
              <a:headEnd type="none" w="med" len="med"/>
              <a:tailEnd type="triangle"/>
            </a:ln>
            <a:effectLst/>
          </p:spPr>
        </p:cxnSp>
        <p:cxnSp>
          <p:nvCxnSpPr>
            <p:cNvPr id="44" name="Straight Arrow Connector 43"/>
            <p:cNvCxnSpPr>
              <a:stCxn id="14" idx="2"/>
              <a:endCxn id="13" idx="1"/>
            </p:cNvCxnSpPr>
            <p:nvPr/>
          </p:nvCxnSpPr>
          <p:spPr bwMode="auto">
            <a:xfrm>
              <a:off x="5683433" y="4827712"/>
              <a:ext cx="1120973" cy="558509"/>
            </a:xfrm>
            <a:prstGeom prst="straightConnector1">
              <a:avLst/>
            </a:prstGeom>
            <a:noFill/>
            <a:ln w="38100" cap="flat" cmpd="sng" algn="ctr">
              <a:solidFill>
                <a:schemeClr val="tx1"/>
              </a:solidFill>
              <a:prstDash val="solid"/>
              <a:round/>
              <a:headEnd type="none" w="med" len="med"/>
              <a:tailEnd type="triangle"/>
            </a:ln>
            <a:effectLst/>
          </p:spPr>
        </p:cxnSp>
        <p:cxnSp>
          <p:nvCxnSpPr>
            <p:cNvPr id="72" name="Straight Arrow Connector 71"/>
            <p:cNvCxnSpPr>
              <a:stCxn id="13" idx="0"/>
            </p:cNvCxnSpPr>
            <p:nvPr/>
          </p:nvCxnSpPr>
          <p:spPr bwMode="auto">
            <a:xfrm flipH="1" flipV="1">
              <a:off x="6555069" y="2728895"/>
              <a:ext cx="617637" cy="2483926"/>
            </a:xfrm>
            <a:prstGeom prst="straightConnector1">
              <a:avLst/>
            </a:prstGeom>
            <a:noFill/>
            <a:ln w="38100" cap="flat" cmpd="sng" algn="ctr">
              <a:solidFill>
                <a:schemeClr val="tx1"/>
              </a:solidFill>
              <a:prstDash val="solid"/>
              <a:round/>
              <a:headEnd type="none" w="med" len="med"/>
              <a:tailEnd type="triangle"/>
            </a:ln>
            <a:effectLst/>
          </p:spPr>
        </p:cxnSp>
      </p:grpSp>
      <p:sp>
        <p:nvSpPr>
          <p:cNvPr id="90" name="TextBox 89"/>
          <p:cNvSpPr txBox="1"/>
          <p:nvPr/>
        </p:nvSpPr>
        <p:spPr>
          <a:xfrm>
            <a:off x="3038581" y="1485821"/>
            <a:ext cx="2469009" cy="757130"/>
          </a:xfrm>
          <a:prstGeom prst="rect">
            <a:avLst/>
          </a:prstGeom>
          <a:noFill/>
        </p:spPr>
        <p:txBody>
          <a:bodyPr wrap="none" rtlCol="0">
            <a:spAutoFit/>
          </a:bodyPr>
          <a:lstStyle/>
          <a:p>
            <a:pPr algn="ctr"/>
            <a:r>
              <a:rPr lang="en-US" sz="2400" b="1" dirty="0" smtClean="0">
                <a:latin typeface="Calibri" panose="020F0502020204030204" pitchFamily="34" charset="0"/>
              </a:rPr>
              <a:t>Process Trace (PT)</a:t>
            </a:r>
            <a:endParaRPr lang="en-US" sz="2400" dirty="0" smtClean="0">
              <a:latin typeface="Calibri" panose="020F0502020204030204" pitchFamily="34" charset="0"/>
            </a:endParaRPr>
          </a:p>
          <a:p>
            <a:pPr algn="ctr"/>
            <a:r>
              <a:rPr lang="en-US" sz="2400" dirty="0" smtClean="0">
                <a:latin typeface="Calibri" panose="020F0502020204030204" pitchFamily="34" charset="0"/>
              </a:rPr>
              <a:t>…</a:t>
            </a:r>
          </a:p>
        </p:txBody>
      </p:sp>
      <p:sp>
        <p:nvSpPr>
          <p:cNvPr id="7" name="Freeform 6"/>
          <p:cNvSpPr/>
          <p:nvPr/>
        </p:nvSpPr>
        <p:spPr bwMode="auto">
          <a:xfrm>
            <a:off x="1033305" y="1114812"/>
            <a:ext cx="887951" cy="4767209"/>
          </a:xfrm>
          <a:custGeom>
            <a:avLst/>
            <a:gdLst>
              <a:gd name="connsiteX0" fmla="*/ 435888 w 887951"/>
              <a:gd name="connsiteY0" fmla="*/ 0 h 4767209"/>
              <a:gd name="connsiteX1" fmla="*/ 446162 w 887951"/>
              <a:gd name="connsiteY1" fmla="*/ 1232899 h 4767209"/>
              <a:gd name="connsiteX2" fmla="*/ 148211 w 887951"/>
              <a:gd name="connsiteY2" fmla="*/ 1592494 h 4767209"/>
              <a:gd name="connsiteX3" fmla="*/ 45470 w 887951"/>
              <a:gd name="connsiteY3" fmla="*/ 2589087 h 4767209"/>
              <a:gd name="connsiteX4" fmla="*/ 887951 w 887951"/>
              <a:gd name="connsiteY4" fmla="*/ 4767209 h 4767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7951" h="4767209">
                <a:moveTo>
                  <a:pt x="435888" y="0"/>
                </a:moveTo>
                <a:cubicBezTo>
                  <a:pt x="464998" y="483741"/>
                  <a:pt x="494108" y="967483"/>
                  <a:pt x="446162" y="1232899"/>
                </a:cubicBezTo>
                <a:cubicBezTo>
                  <a:pt x="398216" y="1498315"/>
                  <a:pt x="214993" y="1366463"/>
                  <a:pt x="148211" y="1592494"/>
                </a:cubicBezTo>
                <a:cubicBezTo>
                  <a:pt x="81429" y="1818525"/>
                  <a:pt x="-77820" y="2059968"/>
                  <a:pt x="45470" y="2589087"/>
                </a:cubicBezTo>
                <a:cubicBezTo>
                  <a:pt x="168760" y="3118206"/>
                  <a:pt x="761237" y="4512067"/>
                  <a:pt x="887951" y="4767209"/>
                </a:cubicBezTo>
              </a:path>
            </a:pathLst>
          </a:custGeom>
          <a:noFill/>
          <a:ln w="38100" cap="flat" cmpd="sng" algn="ctr">
            <a:solidFill>
              <a:srgbClr val="FF0000"/>
            </a:solidFill>
            <a:prstDash val="solid"/>
            <a:round/>
            <a:headEnd type="none" w="med" len="med"/>
            <a:tailEnd type="none" w="med" len="med"/>
          </a:ln>
          <a:effectLst/>
        </p:spPr>
        <p:txBody>
          <a:bodyPr rtlCol="0" anchor="ctr"/>
          <a:lstStyle/>
          <a:p>
            <a:pPr algn="ctr"/>
            <a:endParaRPr lang="en-US"/>
          </a:p>
        </p:txBody>
      </p:sp>
      <p:sp>
        <p:nvSpPr>
          <p:cNvPr id="9" name="Freeform 8"/>
          <p:cNvSpPr/>
          <p:nvPr/>
        </p:nvSpPr>
        <p:spPr bwMode="auto">
          <a:xfrm>
            <a:off x="1424450" y="2599036"/>
            <a:ext cx="628867" cy="3479175"/>
          </a:xfrm>
          <a:custGeom>
            <a:avLst/>
            <a:gdLst>
              <a:gd name="connsiteX0" fmla="*/ 441789 w 628867"/>
              <a:gd name="connsiteY0" fmla="*/ 3195263 h 3479175"/>
              <a:gd name="connsiteX1" fmla="*/ 606175 w 628867"/>
              <a:gd name="connsiteY1" fmla="*/ 3164440 h 3479175"/>
              <a:gd name="connsiteX2" fmla="*/ 0 w 628867"/>
              <a:gd name="connsiteY2" fmla="*/ 0 h 3479175"/>
            </a:gdLst>
            <a:ahLst/>
            <a:cxnLst>
              <a:cxn ang="0">
                <a:pos x="connsiteX0" y="connsiteY0"/>
              </a:cxn>
              <a:cxn ang="0">
                <a:pos x="connsiteX1" y="connsiteY1"/>
              </a:cxn>
              <a:cxn ang="0">
                <a:pos x="connsiteX2" y="connsiteY2"/>
              </a:cxn>
            </a:cxnLst>
            <a:rect l="l" t="t" r="r" b="b"/>
            <a:pathLst>
              <a:path w="628867" h="3479175">
                <a:moveTo>
                  <a:pt x="441789" y="3195263"/>
                </a:moveTo>
                <a:cubicBezTo>
                  <a:pt x="560797" y="3446123"/>
                  <a:pt x="679806" y="3696984"/>
                  <a:pt x="606175" y="3164440"/>
                </a:cubicBezTo>
                <a:cubicBezTo>
                  <a:pt x="532544" y="2631896"/>
                  <a:pt x="95892" y="511995"/>
                  <a:pt x="0" y="0"/>
                </a:cubicBezTo>
              </a:path>
            </a:pathLst>
          </a:custGeom>
          <a:noFill/>
          <a:ln w="28575" cap="flat" cmpd="sng" algn="ctr">
            <a:solidFill>
              <a:srgbClr val="FF0000"/>
            </a:solidFill>
            <a:prstDash val="solid"/>
            <a:round/>
            <a:headEnd type="none" w="med" len="med"/>
            <a:tailEnd type="none" w="med" len="med"/>
          </a:ln>
          <a:effectLst/>
        </p:spPr>
        <p:txBody>
          <a:bodyPr rtlCol="0" anchor="ctr"/>
          <a:lstStyle/>
          <a:p>
            <a:pPr algn="ctr"/>
            <a:endParaRPr lang="en-US"/>
          </a:p>
        </p:txBody>
      </p:sp>
      <p:sp>
        <p:nvSpPr>
          <p:cNvPr id="10" name="Freeform 9"/>
          <p:cNvSpPr/>
          <p:nvPr/>
        </p:nvSpPr>
        <p:spPr bwMode="auto">
          <a:xfrm>
            <a:off x="417194" y="2452074"/>
            <a:ext cx="1330409" cy="3429947"/>
          </a:xfrm>
          <a:custGeom>
            <a:avLst/>
            <a:gdLst>
              <a:gd name="connsiteX0" fmla="*/ 1022185 w 1330409"/>
              <a:gd name="connsiteY0" fmla="*/ 183314 h 3429947"/>
              <a:gd name="connsiteX1" fmla="*/ 672863 w 1330409"/>
              <a:gd name="connsiteY1" fmla="*/ 121669 h 3429947"/>
              <a:gd name="connsiteX2" fmla="*/ 15317 w 1330409"/>
              <a:gd name="connsiteY2" fmla="*/ 1580599 h 3429947"/>
              <a:gd name="connsiteX3" fmla="*/ 302994 w 1330409"/>
              <a:gd name="connsiteY3" fmla="*/ 2700482 h 3429947"/>
              <a:gd name="connsiteX4" fmla="*/ 1330409 w 1330409"/>
              <a:gd name="connsiteY4" fmla="*/ 3429947 h 34299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409" h="3429947">
                <a:moveTo>
                  <a:pt x="1022185" y="183314"/>
                </a:moveTo>
                <a:cubicBezTo>
                  <a:pt x="931429" y="36051"/>
                  <a:pt x="840674" y="-111212"/>
                  <a:pt x="672863" y="121669"/>
                </a:cubicBezTo>
                <a:cubicBezTo>
                  <a:pt x="505052" y="354550"/>
                  <a:pt x="76962" y="1150797"/>
                  <a:pt x="15317" y="1580599"/>
                </a:cubicBezTo>
                <a:cubicBezTo>
                  <a:pt x="-46328" y="2010401"/>
                  <a:pt x="83812" y="2392257"/>
                  <a:pt x="302994" y="2700482"/>
                </a:cubicBezTo>
                <a:cubicBezTo>
                  <a:pt x="522176" y="3008707"/>
                  <a:pt x="1150611" y="3306657"/>
                  <a:pt x="1330409" y="3429947"/>
                </a:cubicBezTo>
              </a:path>
            </a:pathLst>
          </a:custGeom>
          <a:noFill/>
          <a:ln w="28575" cap="flat" cmpd="sng" algn="ctr">
            <a:solidFill>
              <a:srgbClr val="FF0000"/>
            </a:solidFill>
            <a:prstDash val="solid"/>
            <a:round/>
            <a:headEnd type="none" w="med" len="med"/>
            <a:tailEnd type="triangle" w="med" len="med"/>
          </a:ln>
          <a:effectLst/>
        </p:spPr>
        <p:txBody>
          <a:bodyPr rtlCol="0" anchor="ctr"/>
          <a:lstStyle/>
          <a:p>
            <a:pPr algn="ctr"/>
            <a:endParaRPr lang="en-US"/>
          </a:p>
        </p:txBody>
      </p:sp>
      <p:sp>
        <p:nvSpPr>
          <p:cNvPr id="12" name="Rectangle 11"/>
          <p:cNvSpPr/>
          <p:nvPr/>
        </p:nvSpPr>
        <p:spPr>
          <a:xfrm>
            <a:off x="3258535" y="2242951"/>
            <a:ext cx="2049151" cy="387798"/>
          </a:xfrm>
          <a:prstGeom prst="rect">
            <a:avLst/>
          </a:prstGeom>
        </p:spPr>
        <p:txBody>
          <a:bodyPr wrap="none">
            <a:spAutoFit/>
          </a:bodyPr>
          <a:lstStyle/>
          <a:p>
            <a:pPr algn="ctr"/>
            <a:r>
              <a:rPr lang="en-US" sz="2400" dirty="0">
                <a:latin typeface="Calibri" panose="020F0502020204030204" pitchFamily="34" charset="0"/>
              </a:rPr>
              <a:t>BB1: </a:t>
            </a:r>
            <a:r>
              <a:rPr lang="en-US" sz="2400" dirty="0" smtClean="0">
                <a:latin typeface="Calibri" panose="020F0502020204030204" pitchFamily="34" charset="0"/>
              </a:rPr>
              <a:t>T (</a:t>
            </a:r>
            <a:r>
              <a:rPr lang="en-US" sz="2400" dirty="0">
                <a:latin typeface="Calibri" panose="020F0502020204030204" pitchFamily="34" charset="0"/>
              </a:rPr>
              <a:t>to BB2)</a:t>
            </a:r>
          </a:p>
        </p:txBody>
      </p:sp>
      <p:sp>
        <p:nvSpPr>
          <p:cNvPr id="33" name="Rectangle 32"/>
          <p:cNvSpPr/>
          <p:nvPr/>
        </p:nvSpPr>
        <p:spPr>
          <a:xfrm>
            <a:off x="3263347" y="2681268"/>
            <a:ext cx="2039534" cy="387798"/>
          </a:xfrm>
          <a:prstGeom prst="rect">
            <a:avLst/>
          </a:prstGeom>
        </p:spPr>
        <p:txBody>
          <a:bodyPr wrap="none">
            <a:spAutoFit/>
          </a:bodyPr>
          <a:lstStyle/>
          <a:p>
            <a:pPr algn="ctr"/>
            <a:r>
              <a:rPr lang="en-US" sz="2400" dirty="0" smtClean="0">
                <a:latin typeface="Calibri" panose="020F0502020204030204" pitchFamily="34" charset="0"/>
              </a:rPr>
              <a:t>BB2: F (to BB3)</a:t>
            </a:r>
            <a:endParaRPr lang="en-US" sz="2400" dirty="0">
              <a:latin typeface="Calibri" panose="020F0502020204030204" pitchFamily="34" charset="0"/>
            </a:endParaRPr>
          </a:p>
        </p:txBody>
      </p:sp>
      <p:sp>
        <p:nvSpPr>
          <p:cNvPr id="35" name="Rectangle 34"/>
          <p:cNvSpPr/>
          <p:nvPr/>
        </p:nvSpPr>
        <p:spPr>
          <a:xfrm>
            <a:off x="3258534" y="3119585"/>
            <a:ext cx="2049152" cy="387798"/>
          </a:xfrm>
          <a:prstGeom prst="rect">
            <a:avLst/>
          </a:prstGeom>
        </p:spPr>
        <p:txBody>
          <a:bodyPr wrap="none">
            <a:spAutoFit/>
          </a:bodyPr>
          <a:lstStyle/>
          <a:p>
            <a:pPr algn="ctr"/>
            <a:r>
              <a:rPr lang="en-US" sz="2400" dirty="0" smtClean="0">
                <a:latin typeface="Calibri" panose="020F0502020204030204" pitchFamily="34" charset="0"/>
              </a:rPr>
              <a:t>BB3: </a:t>
            </a:r>
            <a:r>
              <a:rPr lang="en-US" sz="2400" dirty="0">
                <a:latin typeface="Calibri" panose="020F0502020204030204" pitchFamily="34" charset="0"/>
              </a:rPr>
              <a:t>T</a:t>
            </a:r>
            <a:r>
              <a:rPr lang="en-US" sz="2400" dirty="0" smtClean="0">
                <a:latin typeface="Calibri" panose="020F0502020204030204" pitchFamily="34" charset="0"/>
              </a:rPr>
              <a:t> (to BB1)</a:t>
            </a:r>
            <a:endParaRPr lang="en-US" sz="2400" dirty="0">
              <a:latin typeface="Calibri" panose="020F0502020204030204" pitchFamily="34" charset="0"/>
            </a:endParaRPr>
          </a:p>
        </p:txBody>
      </p:sp>
      <p:sp>
        <p:nvSpPr>
          <p:cNvPr id="36" name="Rectangle 35"/>
          <p:cNvSpPr/>
          <p:nvPr/>
        </p:nvSpPr>
        <p:spPr>
          <a:xfrm>
            <a:off x="3257671" y="3557902"/>
            <a:ext cx="2049151" cy="395173"/>
          </a:xfrm>
          <a:prstGeom prst="rect">
            <a:avLst/>
          </a:prstGeom>
        </p:spPr>
        <p:txBody>
          <a:bodyPr wrap="none">
            <a:spAutoFit/>
          </a:bodyPr>
          <a:lstStyle/>
          <a:p>
            <a:pPr algn="ctr"/>
            <a:r>
              <a:rPr lang="en-US" sz="2400" dirty="0" smtClean="0">
                <a:latin typeface="Calibri" panose="020F0502020204030204" pitchFamily="34" charset="0"/>
              </a:rPr>
              <a:t>BB1: </a:t>
            </a:r>
            <a:r>
              <a:rPr lang="en-US" sz="2400" dirty="0">
                <a:latin typeface="Calibri" panose="020F0502020204030204" pitchFamily="34" charset="0"/>
              </a:rPr>
              <a:t>T</a:t>
            </a:r>
            <a:r>
              <a:rPr lang="en-US" sz="2400" dirty="0" smtClean="0">
                <a:latin typeface="Calibri" panose="020F0502020204030204" pitchFamily="34" charset="0"/>
              </a:rPr>
              <a:t> (to BB2)</a:t>
            </a:r>
            <a:endParaRPr lang="en-US" sz="2400" dirty="0">
              <a:latin typeface="Calibri" panose="020F0502020204030204" pitchFamily="34" charset="0"/>
            </a:endParaRPr>
          </a:p>
        </p:txBody>
      </p:sp>
      <p:sp>
        <p:nvSpPr>
          <p:cNvPr id="38" name="Rectangle 37"/>
          <p:cNvSpPr/>
          <p:nvPr/>
        </p:nvSpPr>
        <p:spPr>
          <a:xfrm>
            <a:off x="3243837" y="4003594"/>
            <a:ext cx="2049151" cy="395173"/>
          </a:xfrm>
          <a:prstGeom prst="rect">
            <a:avLst/>
          </a:prstGeom>
        </p:spPr>
        <p:txBody>
          <a:bodyPr wrap="none">
            <a:spAutoFit/>
          </a:bodyPr>
          <a:lstStyle/>
          <a:p>
            <a:pPr algn="ctr"/>
            <a:r>
              <a:rPr lang="en-US" sz="2400" dirty="0" smtClean="0">
                <a:latin typeface="Calibri" panose="020F0502020204030204" pitchFamily="34" charset="0"/>
              </a:rPr>
              <a:t>BB2: </a:t>
            </a:r>
            <a:r>
              <a:rPr lang="en-US" sz="2400" dirty="0">
                <a:latin typeface="Calibri" panose="020F0502020204030204" pitchFamily="34" charset="0"/>
              </a:rPr>
              <a:t>T</a:t>
            </a:r>
            <a:r>
              <a:rPr lang="en-US" sz="2400" dirty="0" smtClean="0">
                <a:latin typeface="Calibri" panose="020F0502020204030204" pitchFamily="34" charset="0"/>
              </a:rPr>
              <a:t> (to BB4)</a:t>
            </a:r>
            <a:endParaRPr lang="en-US" sz="2400" dirty="0">
              <a:latin typeface="Calibri" panose="020F0502020204030204" pitchFamily="34" charset="0"/>
            </a:endParaRPr>
          </a:p>
        </p:txBody>
      </p:sp>
      <p:sp>
        <p:nvSpPr>
          <p:cNvPr id="39" name="Rectangle 38"/>
          <p:cNvSpPr/>
          <p:nvPr/>
        </p:nvSpPr>
        <p:spPr>
          <a:xfrm>
            <a:off x="3242692" y="4449288"/>
            <a:ext cx="2049151" cy="764505"/>
          </a:xfrm>
          <a:prstGeom prst="rect">
            <a:avLst/>
          </a:prstGeom>
        </p:spPr>
        <p:txBody>
          <a:bodyPr wrap="none">
            <a:spAutoFit/>
          </a:bodyPr>
          <a:lstStyle/>
          <a:p>
            <a:pPr algn="ctr"/>
            <a:r>
              <a:rPr lang="en-US" sz="2400" dirty="0" smtClean="0">
                <a:latin typeface="Calibri" panose="020F0502020204030204" pitchFamily="34" charset="0"/>
              </a:rPr>
              <a:t>BB4: </a:t>
            </a:r>
            <a:r>
              <a:rPr lang="en-US" sz="2400" dirty="0">
                <a:latin typeface="Calibri" panose="020F0502020204030204" pitchFamily="34" charset="0"/>
              </a:rPr>
              <a:t>T</a:t>
            </a:r>
            <a:r>
              <a:rPr lang="en-US" sz="2400" dirty="0" smtClean="0">
                <a:latin typeface="Calibri" panose="020F0502020204030204" pitchFamily="34" charset="0"/>
              </a:rPr>
              <a:t> (to BB3)</a:t>
            </a:r>
          </a:p>
          <a:p>
            <a:pPr algn="ctr"/>
            <a:r>
              <a:rPr lang="en-US" sz="2400" dirty="0" smtClean="0">
                <a:latin typeface="Calibri" panose="020F0502020204030204" pitchFamily="34" charset="0"/>
              </a:rPr>
              <a:t>…</a:t>
            </a:r>
            <a:endParaRPr lang="en-US" sz="2400" dirty="0">
              <a:latin typeface="Calibri" panose="020F0502020204030204" pitchFamily="34" charset="0"/>
            </a:endParaRPr>
          </a:p>
        </p:txBody>
      </p:sp>
      <p:sp>
        <p:nvSpPr>
          <p:cNvPr id="16" name="Left Brace 15"/>
          <p:cNvSpPr/>
          <p:nvPr/>
        </p:nvSpPr>
        <p:spPr bwMode="auto">
          <a:xfrm>
            <a:off x="5286157" y="3566606"/>
            <a:ext cx="269924" cy="1273638"/>
          </a:xfrm>
          <a:prstGeom prst="leftBrace">
            <a:avLst/>
          </a:prstGeom>
          <a:noFill/>
          <a:ln w="28575" cap="flat" cmpd="sng" algn="ctr">
            <a:solidFill>
              <a:schemeClr val="tx1"/>
            </a:solidFill>
            <a:prstDash val="solid"/>
            <a:round/>
            <a:headEnd type="none" w="med" len="med"/>
            <a:tailEnd type="none" w="med" len="med"/>
          </a:ln>
          <a:effectLst/>
          <a:scene3d>
            <a:camera prst="orthographicFront">
              <a:rot lat="0" lon="10800000" rev="0"/>
            </a:camera>
            <a:lightRig rig="threePt" dir="t"/>
          </a:scene3d>
        </p:spPr>
        <p:txBody>
          <a:bodyPr rtlCol="0" anchor="ctr"/>
          <a:lstStyle/>
          <a:p>
            <a:pPr algn="ctr"/>
            <a:endParaRPr lang="en-US"/>
          </a:p>
        </p:txBody>
      </p:sp>
      <p:grpSp>
        <p:nvGrpSpPr>
          <p:cNvPr id="41" name="Group 40"/>
          <p:cNvGrpSpPr/>
          <p:nvPr/>
        </p:nvGrpSpPr>
        <p:grpSpPr>
          <a:xfrm>
            <a:off x="3204682" y="6550646"/>
            <a:ext cx="1754913" cy="344710"/>
            <a:chOff x="424159" y="6452494"/>
            <a:chExt cx="1754913" cy="344710"/>
          </a:xfrm>
        </p:grpSpPr>
        <p:sp>
          <p:nvSpPr>
            <p:cNvPr id="42" name="Extract 41"/>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3" name="TextBox 42"/>
            <p:cNvSpPr txBox="1"/>
            <p:nvPr/>
          </p:nvSpPr>
          <p:spPr>
            <a:xfrm>
              <a:off x="651090" y="6452494"/>
              <a:ext cx="1527982" cy="344710"/>
            </a:xfrm>
            <a:prstGeom prst="rect">
              <a:avLst/>
            </a:prstGeom>
            <a:noFill/>
          </p:spPr>
          <p:txBody>
            <a:bodyPr wrap="none" rtlCol="0">
              <a:spAutoFit/>
            </a:bodyPr>
            <a:lstStyle/>
            <a:p>
              <a:r>
                <a:rPr lang="en-US" sz="2000" dirty="0" smtClean="0">
                  <a:latin typeface="Calibri" panose="020F0502020204030204" pitchFamily="34" charset="0"/>
                </a:rPr>
                <a:t>PEBS Sample</a:t>
              </a:r>
            </a:p>
          </p:txBody>
        </p:sp>
      </p:grpSp>
      <p:sp>
        <p:nvSpPr>
          <p:cNvPr id="45" name="Extract 44"/>
          <p:cNvSpPr/>
          <p:nvPr/>
        </p:nvSpPr>
        <p:spPr bwMode="auto">
          <a:xfrm>
            <a:off x="5807273" y="3048570"/>
            <a:ext cx="360151" cy="307183"/>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6" name="Rounded Rectangle 45"/>
          <p:cNvSpPr/>
          <p:nvPr/>
        </p:nvSpPr>
        <p:spPr bwMode="auto">
          <a:xfrm>
            <a:off x="6202635" y="3006301"/>
            <a:ext cx="2936350" cy="391722"/>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658697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90"/>
                                        </p:tgtEl>
                                        <p:attrNameLst>
                                          <p:attrName>style.visibility</p:attrName>
                                        </p:attrNameLst>
                                      </p:cBhvr>
                                      <p:to>
                                        <p:strVal val="visible"/>
                                      </p:to>
                                    </p:set>
                                    <p:animEffect transition="in" filter="wipe(up)">
                                      <p:cBhvr>
                                        <p:cTn id="11" dur="500"/>
                                        <p:tgtEl>
                                          <p:spTgt spid="9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par>
                                <p:cTn id="17" presetID="1" presetClass="entr" presetSubtype="0" fill="hold" grpId="0" nodeType="withEffect">
                                  <p:stCondLst>
                                    <p:cond delay="20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400"/>
                                  </p:stCondLst>
                                  <p:childTnLst>
                                    <p:set>
                                      <p:cBhvr>
                                        <p:cTn id="20" dur="1" fill="hold">
                                          <p:stCondLst>
                                            <p:cond delay="0"/>
                                          </p:stCondLst>
                                        </p:cTn>
                                        <p:tgtEl>
                                          <p:spTgt spid="33"/>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35"/>
                                        </p:tgtEl>
                                        <p:attrNameLst>
                                          <p:attrName>style.visibility</p:attrName>
                                        </p:attrNameLst>
                                      </p:cBhvr>
                                      <p:to>
                                        <p:strVal val="visible"/>
                                      </p:to>
                                    </p:set>
                                  </p:childTnLst>
                                </p:cTn>
                              </p:par>
                              <p:par>
                                <p:cTn id="24" presetID="2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1000"/>
                                        <p:tgtEl>
                                          <p:spTgt spid="10"/>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childTnLst>
                                </p:cTn>
                              </p:par>
                              <p:par>
                                <p:cTn id="34" presetID="1" presetClass="entr" presetSubtype="0" fill="hold" grpId="0" nodeType="withEffect">
                                  <p:stCondLst>
                                    <p:cond delay="500"/>
                                  </p:stCondLst>
                                  <p:childTnLst>
                                    <p:set>
                                      <p:cBhvr>
                                        <p:cTn id="35" dur="1" fill="hold">
                                          <p:stCondLst>
                                            <p:cond delay="0"/>
                                          </p:stCondLst>
                                        </p:cTn>
                                        <p:tgtEl>
                                          <p:spTgt spid="38"/>
                                        </p:tgtEl>
                                        <p:attrNameLst>
                                          <p:attrName>style.visibility</p:attrName>
                                        </p:attrNameLst>
                                      </p:cBhvr>
                                      <p:to>
                                        <p:strVal val="visible"/>
                                      </p:to>
                                    </p:set>
                                  </p:childTnLst>
                                </p:cTn>
                              </p:par>
                              <p:par>
                                <p:cTn id="36" presetID="1" presetClass="entr" presetSubtype="0" fill="hold" grpId="0" nodeType="withEffect">
                                  <p:stCondLst>
                                    <p:cond delay="700"/>
                                  </p:stCondLst>
                                  <p:childTnLst>
                                    <p:set>
                                      <p:cBhvr>
                                        <p:cTn id="37" dur="1" fill="hold">
                                          <p:stCondLst>
                                            <p:cond delay="0"/>
                                          </p:stCondLst>
                                        </p:cTn>
                                        <p:tgtEl>
                                          <p:spTgt spid="3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right)">
                                      <p:cBhvr>
                                        <p:cTn id="42" dur="500"/>
                                        <p:tgtEl>
                                          <p:spTgt spid="8"/>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par>
                          <p:cTn id="45" fill="hold">
                            <p:stCondLst>
                              <p:cond delay="500"/>
                            </p:stCondLst>
                            <p:childTnLst>
                              <p:par>
                                <p:cTn id="46" presetID="1" presetClass="entr" presetSubtype="0"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5"/>
                                        </p:tgtEl>
                                        <p:attrNameLst>
                                          <p:attrName>style.visibility</p:attrName>
                                        </p:attrNameLst>
                                      </p:cBhvr>
                                      <p:to>
                                        <p:strVal val="visible"/>
                                      </p:to>
                                    </p:set>
                                  </p:childTnLst>
                                </p:cTn>
                              </p:par>
                              <p:par>
                                <p:cTn id="54" presetID="1" presetClass="entr" presetSubtype="0" fill="hold" grpId="1" nodeType="withEffect">
                                  <p:stCondLst>
                                    <p:cond delay="0"/>
                                  </p:stCondLst>
                                  <p:childTnLst>
                                    <p:set>
                                      <p:cBhvr>
                                        <p:cTn id="55"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0" grpId="0"/>
      <p:bldP spid="7" grpId="0" animBg="1"/>
      <p:bldP spid="9" grpId="0" animBg="1"/>
      <p:bldP spid="10" grpId="0" animBg="1"/>
      <p:bldP spid="12" grpId="0"/>
      <p:bldP spid="33" grpId="0"/>
      <p:bldP spid="35" grpId="0"/>
      <p:bldP spid="36" grpId="0"/>
      <p:bldP spid="38" grpId="0"/>
      <p:bldP spid="39" grpId="0"/>
      <p:bldP spid="16" grpId="0" animBg="1"/>
      <p:bldP spid="45" grpId="0" animBg="1"/>
      <p:bldP spid="4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1"/>
            <a:ext cx="8043862" cy="889858"/>
          </a:xfrm>
        </p:spPr>
        <p:txBody>
          <a:bodyPr/>
          <a:lstStyle/>
          <a:p>
            <a:r>
              <a:rPr lang="en-US" dirty="0" smtClean="0">
                <a:latin typeface="Calibri" charset="0"/>
                <a:ea typeface="Calibri" charset="0"/>
                <a:cs typeface="Calibri" charset="0"/>
              </a:rPr>
              <a:t>Reconstructing </a:t>
            </a:r>
            <a:r>
              <a:rPr lang="en-US" dirty="0" err="1" smtClean="0">
                <a:latin typeface="Calibri" charset="0"/>
                <a:ea typeface="Calibri" charset="0"/>
                <a:cs typeface="Calibri" charset="0"/>
              </a:rPr>
              <a:t>Unsampled</a:t>
            </a:r>
            <a:r>
              <a:rPr lang="en-US" dirty="0" smtClean="0">
                <a:latin typeface="Calibri" charset="0"/>
                <a:ea typeface="Calibri" charset="0"/>
                <a:cs typeface="Calibri" charset="0"/>
              </a:rPr>
              <a:t> Memory Accesses </a:t>
            </a:r>
            <a:br>
              <a:rPr lang="en-US" dirty="0" smtClean="0">
                <a:latin typeface="Calibri" charset="0"/>
                <a:ea typeface="Calibri" charset="0"/>
                <a:cs typeface="Calibri" charset="0"/>
              </a:rPr>
            </a:br>
            <a:r>
              <a:rPr lang="en-US" dirty="0" smtClean="0">
                <a:latin typeface="Calibri" charset="0"/>
                <a:ea typeface="Calibri" charset="0"/>
                <a:cs typeface="Calibri" charset="0"/>
              </a:rPr>
              <a:t>via Forward Replay</a:t>
            </a:r>
            <a:endParaRPr lang="en-US" dirty="0"/>
          </a:p>
        </p:txBody>
      </p:sp>
      <p:graphicFrame>
        <p:nvGraphicFramePr>
          <p:cNvPr id="10" name="Table 9"/>
          <p:cNvGraphicFramePr>
            <a:graphicFrameLocks noGrp="1"/>
          </p:cNvGraphicFramePr>
          <p:nvPr>
            <p:extLst/>
          </p:nvPr>
        </p:nvGraphicFramePr>
        <p:xfrm>
          <a:off x="3226736" y="958596"/>
          <a:ext cx="5472764" cy="5547360"/>
        </p:xfrm>
        <a:graphic>
          <a:graphicData uri="http://schemas.openxmlformats.org/drawingml/2006/table">
            <a:tbl>
              <a:tblPr firstRow="1" bandRow="1">
                <a:tableStyleId>{B301B821-A1FF-4177-AEE7-76D212191A09}</a:tableStyleId>
              </a:tblPr>
              <a:tblGrid>
                <a:gridCol w="733392">
                  <a:extLst>
                    <a:ext uri="{9D8B030D-6E8A-4147-A177-3AD203B41FA5}">
                      <a16:colId xmlns:a16="http://schemas.microsoft.com/office/drawing/2014/main" xmlns="" val="20001"/>
                    </a:ext>
                  </a:extLst>
                </a:gridCol>
                <a:gridCol w="733392">
                  <a:extLst>
                    <a:ext uri="{9D8B030D-6E8A-4147-A177-3AD203B41FA5}">
                      <a16:colId xmlns:a16="http://schemas.microsoft.com/office/drawing/2014/main" xmlns="" val="20002"/>
                    </a:ext>
                  </a:extLst>
                </a:gridCol>
                <a:gridCol w="733392">
                  <a:extLst>
                    <a:ext uri="{9D8B030D-6E8A-4147-A177-3AD203B41FA5}">
                      <a16:colId xmlns:a16="http://schemas.microsoft.com/office/drawing/2014/main" xmlns="" val="20003"/>
                    </a:ext>
                  </a:extLst>
                </a:gridCol>
                <a:gridCol w="733392">
                  <a:extLst>
                    <a:ext uri="{9D8B030D-6E8A-4147-A177-3AD203B41FA5}">
                      <a16:colId xmlns:a16="http://schemas.microsoft.com/office/drawing/2014/main" xmlns="" val="20005"/>
                    </a:ext>
                  </a:extLst>
                </a:gridCol>
                <a:gridCol w="2539196">
                  <a:extLst>
                    <a:ext uri="{9D8B030D-6E8A-4147-A177-3AD203B41FA5}">
                      <a16:colId xmlns:a16="http://schemas.microsoft.com/office/drawing/2014/main" xmlns="" val="20004"/>
                    </a:ext>
                  </a:extLst>
                </a:gridCol>
              </a:tblGrid>
              <a:tr h="396240">
                <a:tc>
                  <a:txBody>
                    <a:bodyPr/>
                    <a:lstStyle/>
                    <a:p>
                      <a:r>
                        <a:rPr lang="en-US" sz="2000" dirty="0" smtClean="0"/>
                        <a:t>R1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R2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R3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R4    </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Memory</a:t>
                      </a:r>
                      <a:r>
                        <a:rPr lang="en-US" sz="2000" baseline="0" dirty="0" smtClean="0"/>
                        <a:t> Access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bl>
          </a:graphicData>
        </a:graphic>
      </p:graphicFrame>
      <p:sp>
        <p:nvSpPr>
          <p:cNvPr id="3" name="Down Arrow 2"/>
          <p:cNvSpPr/>
          <p:nvPr/>
        </p:nvSpPr>
        <p:spPr bwMode="auto">
          <a:xfrm>
            <a:off x="8286425" y="3099415"/>
            <a:ext cx="355777" cy="3285245"/>
          </a:xfrm>
          <a:prstGeom prst="down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8" name="Group 7"/>
          <p:cNvGrpSpPr/>
          <p:nvPr/>
        </p:nvGrpSpPr>
        <p:grpSpPr>
          <a:xfrm>
            <a:off x="3204682" y="6550646"/>
            <a:ext cx="1754913" cy="344710"/>
            <a:chOff x="424159" y="6452494"/>
            <a:chExt cx="1754913" cy="344710"/>
          </a:xfrm>
        </p:grpSpPr>
        <p:sp>
          <p:nvSpPr>
            <p:cNvPr id="70" name="Extract 69"/>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651090" y="6452494"/>
              <a:ext cx="1527982" cy="344710"/>
            </a:xfrm>
            <a:prstGeom prst="rect">
              <a:avLst/>
            </a:prstGeom>
            <a:noFill/>
          </p:spPr>
          <p:txBody>
            <a:bodyPr wrap="none" rtlCol="0">
              <a:spAutoFit/>
            </a:bodyPr>
            <a:lstStyle/>
            <a:p>
              <a:r>
                <a:rPr lang="en-US" sz="2000" dirty="0" smtClean="0">
                  <a:latin typeface="Calibri" panose="020F0502020204030204" pitchFamily="34" charset="0"/>
                </a:rPr>
                <a:t>PEBS Sample</a:t>
              </a:r>
            </a:p>
          </p:txBody>
        </p:sp>
      </p:grpSp>
      <p:graphicFrame>
        <p:nvGraphicFramePr>
          <p:cNvPr id="52" name="Table 51"/>
          <p:cNvGraphicFramePr>
            <a:graphicFrameLocks noGrp="1"/>
          </p:cNvGraphicFramePr>
          <p:nvPr>
            <p:extLst>
              <p:ext uri="{D42A27DB-BD31-4B8C-83A1-F6EECF244321}">
                <p14:modId xmlns:p14="http://schemas.microsoft.com/office/powerpoint/2010/main" val="1154703039"/>
              </p:ext>
            </p:extLst>
          </p:nvPr>
        </p:nvGraphicFramePr>
        <p:xfrm>
          <a:off x="421113" y="960976"/>
          <a:ext cx="2578347" cy="55473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249440">
                <a:tc>
                  <a:txBody>
                    <a:bodyPr/>
                    <a:lstStyle/>
                    <a:p>
                      <a:r>
                        <a:rPr lang="en-US" sz="2000" dirty="0" smtClean="0">
                          <a:solidFill>
                            <a:schemeClr val="tx1"/>
                          </a:solidFill>
                        </a:rPr>
                        <a:t>BB1→BB2→BB4</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en-US" sz="2000" dirty="0" smtClean="0"/>
                        <a:t> </a:t>
                      </a:r>
                      <a:r>
                        <a:rPr lang="en-US" sz="2000" dirty="0" smtClean="0"/>
                        <a:t>R1 ← M[R2-24]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mr-IN" sz="2000" dirty="0" smtClean="0"/>
                        <a:t> </a:t>
                      </a:r>
                      <a:r>
                        <a:rPr lang="en-US" sz="2000" dirty="0" smtClean="0"/>
                        <a:t>R3 ← </a:t>
                      </a:r>
                      <a:r>
                        <a:rPr lang="mr-IN" sz="2000" dirty="0" smtClean="0"/>
                        <a:t>M[</a:t>
                      </a:r>
                      <a:r>
                        <a:rPr lang="en-US" sz="2000" dirty="0" smtClean="0"/>
                        <a:t>R1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cmp</a:t>
                      </a:r>
                      <a:r>
                        <a:rPr lang="en-US" sz="2000" dirty="0" smtClean="0"/>
                        <a:t> $0,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3"/>
                  </a:ext>
                </a:extLst>
              </a:tr>
              <a:tr h="249440">
                <a:tc>
                  <a:txBody>
                    <a:bodyPr/>
                    <a:lstStyle/>
                    <a:p>
                      <a:r>
                        <a:rPr lang="en-US" sz="2000" dirty="0" smtClean="0"/>
                        <a:t>je BB2</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4"/>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en-US" sz="2000" dirty="0" smtClean="0"/>
                        <a:t> </a:t>
                      </a:r>
                      <a:r>
                        <a:rPr lang="en-US" sz="2000" dirty="0" smtClean="0"/>
                        <a:t>R4 ← </a:t>
                      </a:r>
                      <a:r>
                        <a:rPr lang="mr-IN" sz="2000" dirty="0" smtClean="0"/>
                        <a:t>M[</a:t>
                      </a:r>
                      <a:r>
                        <a:rPr lang="en-US" sz="2000" dirty="0" smtClean="0"/>
                        <a:t>R2-1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5"/>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c</a:t>
                      </a:r>
                      <a:r>
                        <a:rPr lang="is-IS" sz="2000" dirty="0" smtClean="0">
                          <a:latin typeface="Helvetica" charset="0"/>
                        </a:rPr>
                        <a:t>mp R4</a:t>
                      </a:r>
                      <a:r>
                        <a:rPr lang="is-IS" sz="2000" baseline="0" dirty="0" smtClean="0">
                          <a:latin typeface="Helvetica" charset="0"/>
                        </a:rPr>
                        <a:t>,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6"/>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j</a:t>
                      </a:r>
                      <a:r>
                        <a:rPr lang="is-IS" sz="2000" dirty="0" smtClean="0">
                          <a:latin typeface="Helvetica" charset="0"/>
                        </a:rPr>
                        <a:t>e BB4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7"/>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latin typeface="Helvetica" charset="0"/>
                        </a:rPr>
                        <a:t>ld</a:t>
                      </a:r>
                      <a:r>
                        <a:rPr lang="is-IS" sz="2000" dirty="0" smtClean="0">
                          <a:latin typeface="Helvetica" charset="0"/>
                        </a:rPr>
                        <a:t> </a:t>
                      </a:r>
                      <a:r>
                        <a:rPr lang="is-IS" sz="2000" dirty="0" smtClean="0">
                          <a:latin typeface="Helvetica" charset="0"/>
                        </a:rPr>
                        <a:t>R1</a:t>
                      </a:r>
                      <a:r>
                        <a:rPr lang="en-US" sz="2000" dirty="0" smtClean="0"/>
                        <a:t> ← </a:t>
                      </a:r>
                      <a:r>
                        <a:rPr lang="mr-IN" sz="2000" dirty="0" smtClean="0"/>
                        <a:t>M[</a:t>
                      </a:r>
                      <a:r>
                        <a:rPr lang="en-US" sz="2000" dirty="0" smtClean="0"/>
                        <a:t>R2</a:t>
                      </a:r>
                      <a:r>
                        <a:rPr lang="mr-IN" sz="2000" dirty="0" smtClean="0"/>
                        <a:t>-2</a:t>
                      </a:r>
                      <a:r>
                        <a:rPr lang="en-US" sz="2000" dirty="0" smtClean="0"/>
                        <a:t>8</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8"/>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a</a:t>
                      </a:r>
                      <a:r>
                        <a:rPr lang="is-IS" sz="2000" dirty="0" smtClean="0">
                          <a:latin typeface="Helvetica" charset="0"/>
                        </a:rPr>
                        <a:t>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9"/>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baseline="0" dirty="0" err="1" smtClean="0"/>
                        <a:t>st</a:t>
                      </a:r>
                      <a:r>
                        <a:rPr lang="is-IS" sz="2000" baseline="0" dirty="0" smtClean="0"/>
                        <a:t> </a:t>
                      </a:r>
                      <a:r>
                        <a:rPr lang="mr-IN" sz="2000" dirty="0" smtClean="0"/>
                        <a:t>M[</a:t>
                      </a:r>
                      <a:r>
                        <a:rPr lang="en-US" sz="2000" dirty="0" smtClean="0"/>
                        <a:t>R2</a:t>
                      </a:r>
                      <a:r>
                        <a:rPr lang="mr-IN" sz="2000" dirty="0" smtClean="0"/>
                        <a:t>-2</a:t>
                      </a:r>
                      <a:r>
                        <a:rPr lang="en-US" sz="2000" dirty="0" smtClean="0"/>
                        <a:t>8</a:t>
                      </a:r>
                      <a:r>
                        <a:rPr lang="mr-IN" sz="2000" dirty="0" smtClean="0"/>
                        <a:t>]</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ld</a:t>
                      </a:r>
                      <a:r>
                        <a:rPr lang="en-US" sz="2000" dirty="0" smtClean="0"/>
                        <a:t> </a:t>
                      </a:r>
                      <a:r>
                        <a:rPr lang="en-US" sz="2000" dirty="0" smtClean="0"/>
                        <a:t>R1 ← M[R2-24]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st</a:t>
                      </a:r>
                      <a:r>
                        <a:rPr lang="en-US" sz="2000" dirty="0" smtClean="0"/>
                        <a:t> </a:t>
                      </a:r>
                      <a:r>
                        <a:rPr lang="en-US" sz="2000" dirty="0" smtClean="0"/>
                        <a:t>M[R2-24] ←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3"/>
                  </a:ext>
                </a:extLst>
              </a:tr>
            </a:tbl>
          </a:graphicData>
        </a:graphic>
      </p:graphicFrame>
      <p:grpSp>
        <p:nvGrpSpPr>
          <p:cNvPr id="4" name="Group 3"/>
          <p:cNvGrpSpPr/>
          <p:nvPr/>
        </p:nvGrpSpPr>
        <p:grpSpPr>
          <a:xfrm>
            <a:off x="3245968" y="2981027"/>
            <a:ext cx="4290584" cy="352993"/>
            <a:chOff x="3245968" y="2981027"/>
            <a:chExt cx="4290584" cy="352993"/>
          </a:xfrm>
        </p:grpSpPr>
        <p:sp>
          <p:nvSpPr>
            <p:cNvPr id="14" name="Rectangle 13"/>
            <p:cNvSpPr/>
            <p:nvPr/>
          </p:nvSpPr>
          <p:spPr>
            <a:xfrm>
              <a:off x="3245968" y="2981028"/>
              <a:ext cx="676197" cy="338554"/>
            </a:xfrm>
            <a:prstGeom prst="rect">
              <a:avLst/>
            </a:prstGeom>
          </p:spPr>
          <p:txBody>
            <a:bodyPr wrap="square">
              <a:spAutoFit/>
            </a:bodyPr>
            <a:lstStyle/>
            <a:p>
              <a:pPr algn="ctr"/>
              <a:r>
                <a:rPr lang="en-US" sz="2000" dirty="0">
                  <a:solidFill>
                    <a:srgbClr val="FF0000"/>
                  </a:solidFill>
                </a:rPr>
                <a:t>A</a:t>
              </a:r>
            </a:p>
          </p:txBody>
        </p:sp>
        <p:sp>
          <p:nvSpPr>
            <p:cNvPr id="17" name="Rectangle 16"/>
            <p:cNvSpPr/>
            <p:nvPr/>
          </p:nvSpPr>
          <p:spPr>
            <a:xfrm>
              <a:off x="3985562" y="2981028"/>
              <a:ext cx="699060" cy="338554"/>
            </a:xfrm>
            <a:prstGeom prst="rect">
              <a:avLst/>
            </a:prstGeom>
          </p:spPr>
          <p:txBody>
            <a:bodyPr wrap="square">
              <a:spAutoFit/>
            </a:bodyPr>
            <a:lstStyle/>
            <a:p>
              <a:pPr algn="ctr"/>
              <a:r>
                <a:rPr lang="en-US" sz="2000" dirty="0">
                  <a:solidFill>
                    <a:srgbClr val="FF0000"/>
                  </a:solidFill>
                </a:rPr>
                <a:t>B</a:t>
              </a:r>
            </a:p>
          </p:txBody>
        </p:sp>
        <p:sp>
          <p:nvSpPr>
            <p:cNvPr id="18" name="Rectangle 17"/>
            <p:cNvSpPr/>
            <p:nvPr/>
          </p:nvSpPr>
          <p:spPr>
            <a:xfrm>
              <a:off x="4699222" y="2981028"/>
              <a:ext cx="726427" cy="338554"/>
            </a:xfrm>
            <a:prstGeom prst="rect">
              <a:avLst/>
            </a:prstGeom>
          </p:spPr>
          <p:txBody>
            <a:bodyPr wrap="square">
              <a:spAutoFit/>
            </a:bodyPr>
            <a:lstStyle/>
            <a:p>
              <a:pPr algn="ctr"/>
              <a:r>
                <a:rPr lang="en-US" sz="2000" dirty="0">
                  <a:solidFill>
                    <a:srgbClr val="FF0000"/>
                  </a:solidFill>
                </a:rPr>
                <a:t>C</a:t>
              </a:r>
            </a:p>
          </p:txBody>
        </p:sp>
        <p:sp>
          <p:nvSpPr>
            <p:cNvPr id="38" name="TextBox 37"/>
            <p:cNvSpPr txBox="1"/>
            <p:nvPr/>
          </p:nvSpPr>
          <p:spPr>
            <a:xfrm>
              <a:off x="6127192" y="2995466"/>
              <a:ext cx="1409360" cy="338554"/>
            </a:xfrm>
            <a:prstGeom prst="rect">
              <a:avLst/>
            </a:prstGeom>
            <a:noFill/>
          </p:spPr>
          <p:txBody>
            <a:bodyPr wrap="none" rtlCol="0">
              <a:spAutoFit/>
            </a:bodyPr>
            <a:lstStyle/>
            <a:p>
              <a:pPr algn="ctr"/>
              <a:r>
                <a:rPr lang="en-US" sz="2000" dirty="0">
                  <a:solidFill>
                    <a:srgbClr val="FF0000"/>
                  </a:solidFill>
                </a:rPr>
                <a:t>Read </a:t>
              </a:r>
              <a:r>
                <a:rPr lang="en-US" sz="2000" dirty="0" smtClean="0">
                  <a:solidFill>
                    <a:srgbClr val="FF0000"/>
                  </a:solidFill>
                </a:rPr>
                <a:t>[B-1]</a:t>
              </a:r>
              <a:endParaRPr lang="en-US" sz="2000" dirty="0">
                <a:solidFill>
                  <a:srgbClr val="FF0000"/>
                </a:solidFill>
              </a:endParaRPr>
            </a:p>
          </p:txBody>
        </p:sp>
        <p:sp>
          <p:nvSpPr>
            <p:cNvPr id="53" name="Rectangle 52"/>
            <p:cNvSpPr/>
            <p:nvPr/>
          </p:nvSpPr>
          <p:spPr>
            <a:xfrm>
              <a:off x="5418507" y="2981027"/>
              <a:ext cx="726427" cy="338554"/>
            </a:xfrm>
            <a:prstGeom prst="rect">
              <a:avLst/>
            </a:prstGeom>
          </p:spPr>
          <p:txBody>
            <a:bodyPr wrap="square">
              <a:spAutoFit/>
            </a:bodyPr>
            <a:lstStyle/>
            <a:p>
              <a:pPr algn="ctr"/>
              <a:r>
                <a:rPr lang="en-US" sz="2000" dirty="0">
                  <a:solidFill>
                    <a:srgbClr val="FF0000"/>
                  </a:solidFill>
                </a:rPr>
                <a:t>D</a:t>
              </a:r>
            </a:p>
          </p:txBody>
        </p:sp>
      </p:grpSp>
      <p:grpSp>
        <p:nvGrpSpPr>
          <p:cNvPr id="64" name="Group 63"/>
          <p:cNvGrpSpPr/>
          <p:nvPr/>
        </p:nvGrpSpPr>
        <p:grpSpPr>
          <a:xfrm>
            <a:off x="3245968" y="3388298"/>
            <a:ext cx="3126869" cy="352993"/>
            <a:chOff x="3245968" y="2981027"/>
            <a:chExt cx="3126869" cy="352993"/>
          </a:xfrm>
        </p:grpSpPr>
        <p:sp>
          <p:nvSpPr>
            <p:cNvPr id="71" name="Rectangle 70"/>
            <p:cNvSpPr/>
            <p:nvPr/>
          </p:nvSpPr>
          <p:spPr>
            <a:xfrm>
              <a:off x="3245968" y="2981028"/>
              <a:ext cx="676197" cy="338554"/>
            </a:xfrm>
            <a:prstGeom prst="rect">
              <a:avLst/>
            </a:prstGeom>
          </p:spPr>
          <p:txBody>
            <a:bodyPr wrap="square">
              <a:spAutoFit/>
            </a:bodyPr>
            <a:lstStyle/>
            <a:p>
              <a:pPr algn="ctr"/>
              <a:r>
                <a:rPr lang="en-US" sz="2000" dirty="0"/>
                <a:t>A</a:t>
              </a:r>
            </a:p>
          </p:txBody>
        </p:sp>
        <p:sp>
          <p:nvSpPr>
            <p:cNvPr id="72" name="Rectangle 71"/>
            <p:cNvSpPr/>
            <p:nvPr/>
          </p:nvSpPr>
          <p:spPr>
            <a:xfrm>
              <a:off x="3985562" y="2981028"/>
              <a:ext cx="699060" cy="338554"/>
            </a:xfrm>
            <a:prstGeom prst="rect">
              <a:avLst/>
            </a:prstGeom>
          </p:spPr>
          <p:txBody>
            <a:bodyPr wrap="square">
              <a:spAutoFit/>
            </a:bodyPr>
            <a:lstStyle/>
            <a:p>
              <a:pPr algn="ctr"/>
              <a:r>
                <a:rPr lang="en-US" sz="2000" dirty="0"/>
                <a:t>B</a:t>
              </a:r>
            </a:p>
          </p:txBody>
        </p:sp>
        <p:sp>
          <p:nvSpPr>
            <p:cNvPr id="73" name="Rectangle 72"/>
            <p:cNvSpPr/>
            <p:nvPr/>
          </p:nvSpPr>
          <p:spPr>
            <a:xfrm>
              <a:off x="4699222" y="2981028"/>
              <a:ext cx="726427" cy="338554"/>
            </a:xfrm>
            <a:prstGeom prst="rect">
              <a:avLst/>
            </a:prstGeom>
          </p:spPr>
          <p:txBody>
            <a:bodyPr wrap="square">
              <a:spAutoFit/>
            </a:bodyPr>
            <a:lstStyle/>
            <a:p>
              <a:pPr algn="ctr"/>
              <a:r>
                <a:rPr lang="en-US" sz="2000" dirty="0"/>
                <a:t>C</a:t>
              </a:r>
            </a:p>
          </p:txBody>
        </p:sp>
        <p:sp>
          <p:nvSpPr>
            <p:cNvPr id="74" name="TextBox 73"/>
            <p:cNvSpPr txBox="1"/>
            <p:nvPr/>
          </p:nvSpPr>
          <p:spPr>
            <a:xfrm>
              <a:off x="6188106" y="2995466"/>
              <a:ext cx="184731" cy="338554"/>
            </a:xfrm>
            <a:prstGeom prst="rect">
              <a:avLst/>
            </a:prstGeom>
            <a:noFill/>
          </p:spPr>
          <p:txBody>
            <a:bodyPr wrap="none" rtlCol="0">
              <a:spAutoFit/>
            </a:bodyPr>
            <a:lstStyle/>
            <a:p>
              <a:pPr algn="ctr"/>
              <a:endParaRPr lang="en-US" sz="2000" dirty="0"/>
            </a:p>
          </p:txBody>
        </p:sp>
        <p:sp>
          <p:nvSpPr>
            <p:cNvPr id="75" name="Rectangle 74"/>
            <p:cNvSpPr/>
            <p:nvPr/>
          </p:nvSpPr>
          <p:spPr>
            <a:xfrm>
              <a:off x="5418507" y="2981027"/>
              <a:ext cx="726427" cy="338554"/>
            </a:xfrm>
            <a:prstGeom prst="rect">
              <a:avLst/>
            </a:prstGeom>
          </p:spPr>
          <p:txBody>
            <a:bodyPr wrap="square">
              <a:spAutoFit/>
            </a:bodyPr>
            <a:lstStyle/>
            <a:p>
              <a:pPr algn="ctr"/>
              <a:r>
                <a:rPr lang="en-US" sz="2000" dirty="0"/>
                <a:t>-</a:t>
              </a:r>
            </a:p>
          </p:txBody>
        </p:sp>
      </p:grpSp>
      <p:grpSp>
        <p:nvGrpSpPr>
          <p:cNvPr id="76" name="Group 75"/>
          <p:cNvGrpSpPr/>
          <p:nvPr/>
        </p:nvGrpSpPr>
        <p:grpSpPr>
          <a:xfrm>
            <a:off x="3245968" y="3794704"/>
            <a:ext cx="3126869" cy="352993"/>
            <a:chOff x="3245968" y="2981027"/>
            <a:chExt cx="3126869" cy="352993"/>
          </a:xfrm>
        </p:grpSpPr>
        <p:sp>
          <p:nvSpPr>
            <p:cNvPr id="77" name="Rectangle 76"/>
            <p:cNvSpPr/>
            <p:nvPr/>
          </p:nvSpPr>
          <p:spPr>
            <a:xfrm>
              <a:off x="3245968" y="2981028"/>
              <a:ext cx="676197" cy="338554"/>
            </a:xfrm>
            <a:prstGeom prst="rect">
              <a:avLst/>
            </a:prstGeom>
          </p:spPr>
          <p:txBody>
            <a:bodyPr wrap="square">
              <a:spAutoFit/>
            </a:bodyPr>
            <a:lstStyle/>
            <a:p>
              <a:pPr algn="ctr"/>
              <a:r>
                <a:rPr lang="en-US" sz="2000" dirty="0"/>
                <a:t>A</a:t>
              </a:r>
            </a:p>
          </p:txBody>
        </p:sp>
        <p:sp>
          <p:nvSpPr>
            <p:cNvPr id="78" name="Rectangle 77"/>
            <p:cNvSpPr/>
            <p:nvPr/>
          </p:nvSpPr>
          <p:spPr>
            <a:xfrm>
              <a:off x="3985562" y="2981028"/>
              <a:ext cx="699060" cy="338554"/>
            </a:xfrm>
            <a:prstGeom prst="rect">
              <a:avLst/>
            </a:prstGeom>
          </p:spPr>
          <p:txBody>
            <a:bodyPr wrap="square">
              <a:spAutoFit/>
            </a:bodyPr>
            <a:lstStyle/>
            <a:p>
              <a:pPr algn="ctr"/>
              <a:r>
                <a:rPr lang="en-US" sz="2000" dirty="0"/>
                <a:t>B</a:t>
              </a:r>
            </a:p>
          </p:txBody>
        </p:sp>
        <p:sp>
          <p:nvSpPr>
            <p:cNvPr id="79" name="Rectangle 78"/>
            <p:cNvSpPr/>
            <p:nvPr/>
          </p:nvSpPr>
          <p:spPr>
            <a:xfrm>
              <a:off x="4699222" y="2981028"/>
              <a:ext cx="726427" cy="338554"/>
            </a:xfrm>
            <a:prstGeom prst="rect">
              <a:avLst/>
            </a:prstGeom>
          </p:spPr>
          <p:txBody>
            <a:bodyPr wrap="square">
              <a:spAutoFit/>
            </a:bodyPr>
            <a:lstStyle/>
            <a:p>
              <a:pPr algn="ctr"/>
              <a:r>
                <a:rPr lang="en-US" sz="2000" dirty="0"/>
                <a:t>C</a:t>
              </a:r>
            </a:p>
          </p:txBody>
        </p:sp>
        <p:sp>
          <p:nvSpPr>
            <p:cNvPr id="80" name="TextBox 79"/>
            <p:cNvSpPr txBox="1"/>
            <p:nvPr/>
          </p:nvSpPr>
          <p:spPr>
            <a:xfrm>
              <a:off x="6188106" y="2995466"/>
              <a:ext cx="184731" cy="338554"/>
            </a:xfrm>
            <a:prstGeom prst="rect">
              <a:avLst/>
            </a:prstGeom>
            <a:noFill/>
          </p:spPr>
          <p:txBody>
            <a:bodyPr wrap="none" rtlCol="0">
              <a:spAutoFit/>
            </a:bodyPr>
            <a:lstStyle/>
            <a:p>
              <a:pPr algn="ctr"/>
              <a:endParaRPr lang="en-US" sz="2000" dirty="0"/>
            </a:p>
          </p:txBody>
        </p:sp>
        <p:sp>
          <p:nvSpPr>
            <p:cNvPr id="81" name="Rectangle 80"/>
            <p:cNvSpPr/>
            <p:nvPr/>
          </p:nvSpPr>
          <p:spPr>
            <a:xfrm>
              <a:off x="5418507" y="2981027"/>
              <a:ext cx="726427" cy="338554"/>
            </a:xfrm>
            <a:prstGeom prst="rect">
              <a:avLst/>
            </a:prstGeom>
          </p:spPr>
          <p:txBody>
            <a:bodyPr wrap="square">
              <a:spAutoFit/>
            </a:bodyPr>
            <a:lstStyle/>
            <a:p>
              <a:pPr algn="ctr"/>
              <a:r>
                <a:rPr lang="en-US" sz="2000" dirty="0"/>
                <a:t>-</a:t>
              </a:r>
            </a:p>
          </p:txBody>
        </p:sp>
      </p:grpSp>
      <p:grpSp>
        <p:nvGrpSpPr>
          <p:cNvPr id="88" name="Group 87"/>
          <p:cNvGrpSpPr/>
          <p:nvPr/>
        </p:nvGrpSpPr>
        <p:grpSpPr>
          <a:xfrm>
            <a:off x="3245968" y="4186906"/>
            <a:ext cx="4426037" cy="344157"/>
            <a:chOff x="3245968" y="2975425"/>
            <a:chExt cx="4426037" cy="344157"/>
          </a:xfrm>
        </p:grpSpPr>
        <p:sp>
          <p:nvSpPr>
            <p:cNvPr id="89" name="Rectangle 88"/>
            <p:cNvSpPr/>
            <p:nvPr/>
          </p:nvSpPr>
          <p:spPr>
            <a:xfrm>
              <a:off x="3245968" y="2981028"/>
              <a:ext cx="676197" cy="338554"/>
            </a:xfrm>
            <a:prstGeom prst="rect">
              <a:avLst/>
            </a:prstGeom>
          </p:spPr>
          <p:txBody>
            <a:bodyPr wrap="square">
              <a:spAutoFit/>
            </a:bodyPr>
            <a:lstStyle/>
            <a:p>
              <a:pPr algn="ctr"/>
              <a:r>
                <a:rPr lang="en-US" sz="2000" dirty="0"/>
                <a:t>A</a:t>
              </a:r>
            </a:p>
          </p:txBody>
        </p:sp>
        <p:sp>
          <p:nvSpPr>
            <p:cNvPr id="90" name="Rectangle 89"/>
            <p:cNvSpPr/>
            <p:nvPr/>
          </p:nvSpPr>
          <p:spPr>
            <a:xfrm>
              <a:off x="3985562" y="2981028"/>
              <a:ext cx="699060" cy="338554"/>
            </a:xfrm>
            <a:prstGeom prst="rect">
              <a:avLst/>
            </a:prstGeom>
          </p:spPr>
          <p:txBody>
            <a:bodyPr wrap="square">
              <a:spAutoFit/>
            </a:bodyPr>
            <a:lstStyle/>
            <a:p>
              <a:pPr algn="ctr"/>
              <a:r>
                <a:rPr lang="en-US" sz="2000" dirty="0"/>
                <a:t>B</a:t>
              </a:r>
            </a:p>
          </p:txBody>
        </p:sp>
        <p:sp>
          <p:nvSpPr>
            <p:cNvPr id="91" name="Rectangle 90"/>
            <p:cNvSpPr/>
            <p:nvPr/>
          </p:nvSpPr>
          <p:spPr>
            <a:xfrm>
              <a:off x="4699222" y="2981028"/>
              <a:ext cx="726427" cy="338554"/>
            </a:xfrm>
            <a:prstGeom prst="rect">
              <a:avLst/>
            </a:prstGeom>
          </p:spPr>
          <p:txBody>
            <a:bodyPr wrap="square">
              <a:spAutoFit/>
            </a:bodyPr>
            <a:lstStyle/>
            <a:p>
              <a:pPr algn="ctr"/>
              <a:r>
                <a:rPr lang="en-US" sz="2000" dirty="0"/>
                <a:t>C</a:t>
              </a:r>
            </a:p>
          </p:txBody>
        </p:sp>
        <p:sp>
          <p:nvSpPr>
            <p:cNvPr id="92" name="TextBox 91"/>
            <p:cNvSpPr txBox="1"/>
            <p:nvPr/>
          </p:nvSpPr>
          <p:spPr>
            <a:xfrm>
              <a:off x="6119978" y="2975425"/>
              <a:ext cx="1552027" cy="338554"/>
            </a:xfrm>
            <a:prstGeom prst="rect">
              <a:avLst/>
            </a:prstGeom>
            <a:noFill/>
          </p:spPr>
          <p:txBody>
            <a:bodyPr wrap="none" rtlCol="0">
              <a:spAutoFit/>
            </a:bodyPr>
            <a:lstStyle/>
            <a:p>
              <a:pPr algn="ctr"/>
              <a:r>
                <a:rPr lang="en-US" sz="2000" dirty="0"/>
                <a:t>Read </a:t>
              </a:r>
              <a:r>
                <a:rPr lang="en-US" sz="2000" dirty="0" smtClean="0"/>
                <a:t>[B-28]</a:t>
              </a:r>
              <a:endParaRPr lang="en-US" sz="2000" dirty="0"/>
            </a:p>
          </p:txBody>
        </p:sp>
        <p:sp>
          <p:nvSpPr>
            <p:cNvPr id="93" name="Rectangle 92"/>
            <p:cNvSpPr/>
            <p:nvPr/>
          </p:nvSpPr>
          <p:spPr>
            <a:xfrm>
              <a:off x="5418507" y="2981027"/>
              <a:ext cx="726427" cy="338554"/>
            </a:xfrm>
            <a:prstGeom prst="rect">
              <a:avLst/>
            </a:prstGeom>
          </p:spPr>
          <p:txBody>
            <a:bodyPr wrap="square">
              <a:spAutoFit/>
            </a:bodyPr>
            <a:lstStyle/>
            <a:p>
              <a:pPr algn="ctr"/>
              <a:r>
                <a:rPr lang="en-US" sz="2000" dirty="0"/>
                <a:t>-</a:t>
              </a:r>
            </a:p>
          </p:txBody>
        </p:sp>
      </p:grpSp>
      <p:grpSp>
        <p:nvGrpSpPr>
          <p:cNvPr id="95" name="Group 94"/>
          <p:cNvGrpSpPr/>
          <p:nvPr/>
        </p:nvGrpSpPr>
        <p:grpSpPr>
          <a:xfrm>
            <a:off x="3245968" y="4593312"/>
            <a:ext cx="3742389" cy="344157"/>
            <a:chOff x="3245968" y="2975425"/>
            <a:chExt cx="3742389" cy="344157"/>
          </a:xfrm>
        </p:grpSpPr>
        <p:sp>
          <p:nvSpPr>
            <p:cNvPr id="96" name="Rectangle 95"/>
            <p:cNvSpPr/>
            <p:nvPr/>
          </p:nvSpPr>
          <p:spPr>
            <a:xfrm>
              <a:off x="3245968" y="2981028"/>
              <a:ext cx="676197" cy="338554"/>
            </a:xfrm>
            <a:prstGeom prst="rect">
              <a:avLst/>
            </a:prstGeom>
          </p:spPr>
          <p:txBody>
            <a:bodyPr wrap="square">
              <a:spAutoFit/>
            </a:bodyPr>
            <a:lstStyle/>
            <a:p>
              <a:pPr algn="ctr"/>
              <a:r>
                <a:rPr lang="en-US" sz="2000" dirty="0" smtClean="0"/>
                <a:t>-</a:t>
              </a:r>
              <a:endParaRPr lang="en-US" sz="2000" dirty="0"/>
            </a:p>
          </p:txBody>
        </p:sp>
        <p:sp>
          <p:nvSpPr>
            <p:cNvPr id="97" name="Rectangle 96"/>
            <p:cNvSpPr/>
            <p:nvPr/>
          </p:nvSpPr>
          <p:spPr>
            <a:xfrm>
              <a:off x="3985562" y="2981028"/>
              <a:ext cx="699060" cy="338554"/>
            </a:xfrm>
            <a:prstGeom prst="rect">
              <a:avLst/>
            </a:prstGeom>
          </p:spPr>
          <p:txBody>
            <a:bodyPr wrap="square">
              <a:spAutoFit/>
            </a:bodyPr>
            <a:lstStyle/>
            <a:p>
              <a:pPr algn="ctr"/>
              <a:r>
                <a:rPr lang="en-US" sz="2000" dirty="0"/>
                <a:t>B</a:t>
              </a:r>
            </a:p>
          </p:txBody>
        </p:sp>
        <p:sp>
          <p:nvSpPr>
            <p:cNvPr id="98" name="Rectangle 97"/>
            <p:cNvSpPr/>
            <p:nvPr/>
          </p:nvSpPr>
          <p:spPr>
            <a:xfrm>
              <a:off x="4699222" y="2981028"/>
              <a:ext cx="726427" cy="338554"/>
            </a:xfrm>
            <a:prstGeom prst="rect">
              <a:avLst/>
            </a:prstGeom>
          </p:spPr>
          <p:txBody>
            <a:bodyPr wrap="square">
              <a:spAutoFit/>
            </a:bodyPr>
            <a:lstStyle/>
            <a:p>
              <a:pPr algn="ctr"/>
              <a:r>
                <a:rPr lang="en-US" sz="2000" dirty="0"/>
                <a:t>C</a:t>
              </a:r>
            </a:p>
          </p:txBody>
        </p:sp>
        <p:sp>
          <p:nvSpPr>
            <p:cNvPr id="99" name="TextBox 98"/>
            <p:cNvSpPr txBox="1"/>
            <p:nvPr/>
          </p:nvSpPr>
          <p:spPr>
            <a:xfrm>
              <a:off x="6803626" y="2975425"/>
              <a:ext cx="184731" cy="338554"/>
            </a:xfrm>
            <a:prstGeom prst="rect">
              <a:avLst/>
            </a:prstGeom>
            <a:noFill/>
          </p:spPr>
          <p:txBody>
            <a:bodyPr wrap="none" rtlCol="0">
              <a:spAutoFit/>
            </a:bodyPr>
            <a:lstStyle/>
            <a:p>
              <a:pPr algn="ctr"/>
              <a:endParaRPr lang="en-US" sz="2000" dirty="0"/>
            </a:p>
          </p:txBody>
        </p:sp>
        <p:sp>
          <p:nvSpPr>
            <p:cNvPr id="100" name="Rectangle 99"/>
            <p:cNvSpPr/>
            <p:nvPr/>
          </p:nvSpPr>
          <p:spPr>
            <a:xfrm>
              <a:off x="5418507" y="2981027"/>
              <a:ext cx="726427" cy="338554"/>
            </a:xfrm>
            <a:prstGeom prst="rect">
              <a:avLst/>
            </a:prstGeom>
          </p:spPr>
          <p:txBody>
            <a:bodyPr wrap="square">
              <a:spAutoFit/>
            </a:bodyPr>
            <a:lstStyle/>
            <a:p>
              <a:pPr algn="ctr"/>
              <a:r>
                <a:rPr lang="en-US" sz="2000" dirty="0"/>
                <a:t>-</a:t>
              </a:r>
            </a:p>
          </p:txBody>
        </p:sp>
      </p:grpSp>
      <p:grpSp>
        <p:nvGrpSpPr>
          <p:cNvPr id="101" name="Group 100"/>
          <p:cNvGrpSpPr/>
          <p:nvPr/>
        </p:nvGrpSpPr>
        <p:grpSpPr>
          <a:xfrm>
            <a:off x="3245968" y="4986260"/>
            <a:ext cx="4415715" cy="344157"/>
            <a:chOff x="3245968" y="2975425"/>
            <a:chExt cx="4415715" cy="344157"/>
          </a:xfrm>
        </p:grpSpPr>
        <p:sp>
          <p:nvSpPr>
            <p:cNvPr id="102" name="Rectangle 101"/>
            <p:cNvSpPr/>
            <p:nvPr/>
          </p:nvSpPr>
          <p:spPr>
            <a:xfrm>
              <a:off x="3245968" y="2981028"/>
              <a:ext cx="676197" cy="338554"/>
            </a:xfrm>
            <a:prstGeom prst="rect">
              <a:avLst/>
            </a:prstGeom>
          </p:spPr>
          <p:txBody>
            <a:bodyPr wrap="square">
              <a:spAutoFit/>
            </a:bodyPr>
            <a:lstStyle/>
            <a:p>
              <a:pPr algn="ctr"/>
              <a:r>
                <a:rPr lang="en-US" sz="2000" dirty="0" smtClean="0"/>
                <a:t>-</a:t>
              </a:r>
              <a:endParaRPr lang="en-US" sz="2000" dirty="0"/>
            </a:p>
          </p:txBody>
        </p:sp>
        <p:sp>
          <p:nvSpPr>
            <p:cNvPr id="103" name="Rectangle 102"/>
            <p:cNvSpPr/>
            <p:nvPr/>
          </p:nvSpPr>
          <p:spPr>
            <a:xfrm>
              <a:off x="3985562" y="2981028"/>
              <a:ext cx="699060" cy="338554"/>
            </a:xfrm>
            <a:prstGeom prst="rect">
              <a:avLst/>
            </a:prstGeom>
          </p:spPr>
          <p:txBody>
            <a:bodyPr wrap="square">
              <a:spAutoFit/>
            </a:bodyPr>
            <a:lstStyle/>
            <a:p>
              <a:pPr algn="ctr"/>
              <a:r>
                <a:rPr lang="en-US" sz="2000" dirty="0"/>
                <a:t>B</a:t>
              </a:r>
            </a:p>
          </p:txBody>
        </p:sp>
        <p:sp>
          <p:nvSpPr>
            <p:cNvPr id="104" name="Rectangle 103"/>
            <p:cNvSpPr/>
            <p:nvPr/>
          </p:nvSpPr>
          <p:spPr>
            <a:xfrm>
              <a:off x="4699222" y="2981028"/>
              <a:ext cx="726427" cy="338554"/>
            </a:xfrm>
            <a:prstGeom prst="rect">
              <a:avLst/>
            </a:prstGeom>
          </p:spPr>
          <p:txBody>
            <a:bodyPr wrap="square">
              <a:spAutoFit/>
            </a:bodyPr>
            <a:lstStyle/>
            <a:p>
              <a:pPr algn="ctr"/>
              <a:r>
                <a:rPr lang="en-US" sz="2000" dirty="0"/>
                <a:t>C</a:t>
              </a:r>
            </a:p>
          </p:txBody>
        </p:sp>
        <p:sp>
          <p:nvSpPr>
            <p:cNvPr id="105" name="TextBox 104"/>
            <p:cNvSpPr txBox="1"/>
            <p:nvPr/>
          </p:nvSpPr>
          <p:spPr>
            <a:xfrm>
              <a:off x="6130302" y="2975425"/>
              <a:ext cx="1531381" cy="338554"/>
            </a:xfrm>
            <a:prstGeom prst="rect">
              <a:avLst/>
            </a:prstGeom>
            <a:noFill/>
          </p:spPr>
          <p:txBody>
            <a:bodyPr wrap="none" rtlCol="0">
              <a:spAutoFit/>
            </a:bodyPr>
            <a:lstStyle/>
            <a:p>
              <a:pPr algn="ctr"/>
              <a:r>
                <a:rPr lang="en-US" sz="2000" dirty="0" smtClean="0"/>
                <a:t>Write [B-28]</a:t>
              </a:r>
              <a:endParaRPr lang="en-US" sz="2000" dirty="0"/>
            </a:p>
          </p:txBody>
        </p:sp>
        <p:sp>
          <p:nvSpPr>
            <p:cNvPr id="106" name="Rectangle 105"/>
            <p:cNvSpPr/>
            <p:nvPr/>
          </p:nvSpPr>
          <p:spPr>
            <a:xfrm>
              <a:off x="5418507" y="2981027"/>
              <a:ext cx="726427" cy="338554"/>
            </a:xfrm>
            <a:prstGeom prst="rect">
              <a:avLst/>
            </a:prstGeom>
          </p:spPr>
          <p:txBody>
            <a:bodyPr wrap="square">
              <a:spAutoFit/>
            </a:bodyPr>
            <a:lstStyle/>
            <a:p>
              <a:pPr algn="ctr"/>
              <a:r>
                <a:rPr lang="en-US" sz="2000" dirty="0"/>
                <a:t>-</a:t>
              </a:r>
            </a:p>
          </p:txBody>
        </p:sp>
      </p:grpSp>
      <p:grpSp>
        <p:nvGrpSpPr>
          <p:cNvPr id="107" name="Group 106"/>
          <p:cNvGrpSpPr/>
          <p:nvPr/>
        </p:nvGrpSpPr>
        <p:grpSpPr>
          <a:xfrm>
            <a:off x="3245968" y="5392666"/>
            <a:ext cx="4426038" cy="344157"/>
            <a:chOff x="3245968" y="2975425"/>
            <a:chExt cx="4426038" cy="344157"/>
          </a:xfrm>
        </p:grpSpPr>
        <p:sp>
          <p:nvSpPr>
            <p:cNvPr id="108" name="Rectangle 107"/>
            <p:cNvSpPr/>
            <p:nvPr/>
          </p:nvSpPr>
          <p:spPr>
            <a:xfrm>
              <a:off x="3245968" y="2981028"/>
              <a:ext cx="676197" cy="338554"/>
            </a:xfrm>
            <a:prstGeom prst="rect">
              <a:avLst/>
            </a:prstGeom>
          </p:spPr>
          <p:txBody>
            <a:bodyPr wrap="square">
              <a:spAutoFit/>
            </a:bodyPr>
            <a:lstStyle/>
            <a:p>
              <a:pPr algn="ctr"/>
              <a:r>
                <a:rPr lang="en-US" sz="2000" dirty="0" smtClean="0"/>
                <a:t>-</a:t>
              </a:r>
              <a:endParaRPr lang="en-US" sz="2000" dirty="0"/>
            </a:p>
          </p:txBody>
        </p:sp>
        <p:sp>
          <p:nvSpPr>
            <p:cNvPr id="109" name="Rectangle 108"/>
            <p:cNvSpPr/>
            <p:nvPr/>
          </p:nvSpPr>
          <p:spPr>
            <a:xfrm>
              <a:off x="3985562" y="2981028"/>
              <a:ext cx="699060" cy="338554"/>
            </a:xfrm>
            <a:prstGeom prst="rect">
              <a:avLst/>
            </a:prstGeom>
          </p:spPr>
          <p:txBody>
            <a:bodyPr wrap="square">
              <a:spAutoFit/>
            </a:bodyPr>
            <a:lstStyle/>
            <a:p>
              <a:pPr algn="ctr"/>
              <a:r>
                <a:rPr lang="en-US" sz="2000" dirty="0"/>
                <a:t>B</a:t>
              </a:r>
            </a:p>
          </p:txBody>
        </p:sp>
        <p:sp>
          <p:nvSpPr>
            <p:cNvPr id="110" name="Rectangle 109"/>
            <p:cNvSpPr/>
            <p:nvPr/>
          </p:nvSpPr>
          <p:spPr>
            <a:xfrm>
              <a:off x="4699222" y="2981028"/>
              <a:ext cx="726427" cy="338554"/>
            </a:xfrm>
            <a:prstGeom prst="rect">
              <a:avLst/>
            </a:prstGeom>
          </p:spPr>
          <p:txBody>
            <a:bodyPr wrap="square">
              <a:spAutoFit/>
            </a:bodyPr>
            <a:lstStyle/>
            <a:p>
              <a:pPr algn="ctr"/>
              <a:r>
                <a:rPr lang="en-US" sz="2000" dirty="0"/>
                <a:t>C</a:t>
              </a:r>
            </a:p>
          </p:txBody>
        </p:sp>
        <p:sp>
          <p:nvSpPr>
            <p:cNvPr id="111" name="TextBox 110"/>
            <p:cNvSpPr txBox="1"/>
            <p:nvPr/>
          </p:nvSpPr>
          <p:spPr>
            <a:xfrm>
              <a:off x="6119979" y="2975425"/>
              <a:ext cx="1552027" cy="338554"/>
            </a:xfrm>
            <a:prstGeom prst="rect">
              <a:avLst/>
            </a:prstGeom>
            <a:noFill/>
          </p:spPr>
          <p:txBody>
            <a:bodyPr wrap="none" rtlCol="0">
              <a:spAutoFit/>
            </a:bodyPr>
            <a:lstStyle/>
            <a:p>
              <a:pPr algn="ctr"/>
              <a:r>
                <a:rPr lang="en-US" sz="2000" dirty="0" smtClean="0"/>
                <a:t>Read [B-24]</a:t>
              </a:r>
              <a:endParaRPr lang="en-US" sz="2000" dirty="0"/>
            </a:p>
          </p:txBody>
        </p:sp>
        <p:sp>
          <p:nvSpPr>
            <p:cNvPr id="112" name="Rectangle 111"/>
            <p:cNvSpPr/>
            <p:nvPr/>
          </p:nvSpPr>
          <p:spPr>
            <a:xfrm>
              <a:off x="5418507" y="2981027"/>
              <a:ext cx="726427" cy="338554"/>
            </a:xfrm>
            <a:prstGeom prst="rect">
              <a:avLst/>
            </a:prstGeom>
          </p:spPr>
          <p:txBody>
            <a:bodyPr wrap="square">
              <a:spAutoFit/>
            </a:bodyPr>
            <a:lstStyle/>
            <a:p>
              <a:pPr algn="ctr"/>
              <a:r>
                <a:rPr lang="en-US" sz="2000" dirty="0"/>
                <a:t>-</a:t>
              </a:r>
            </a:p>
          </p:txBody>
        </p:sp>
      </p:grpSp>
      <p:grpSp>
        <p:nvGrpSpPr>
          <p:cNvPr id="113" name="Group 112"/>
          <p:cNvGrpSpPr/>
          <p:nvPr/>
        </p:nvGrpSpPr>
        <p:grpSpPr>
          <a:xfrm>
            <a:off x="3245968" y="5799071"/>
            <a:ext cx="3742390" cy="344157"/>
            <a:chOff x="3245968" y="2975425"/>
            <a:chExt cx="3742390" cy="344157"/>
          </a:xfrm>
        </p:grpSpPr>
        <p:sp>
          <p:nvSpPr>
            <p:cNvPr id="114" name="Rectangle 113"/>
            <p:cNvSpPr/>
            <p:nvPr/>
          </p:nvSpPr>
          <p:spPr>
            <a:xfrm>
              <a:off x="3245968" y="2981028"/>
              <a:ext cx="676197" cy="338554"/>
            </a:xfrm>
            <a:prstGeom prst="rect">
              <a:avLst/>
            </a:prstGeom>
          </p:spPr>
          <p:txBody>
            <a:bodyPr wrap="square">
              <a:spAutoFit/>
            </a:bodyPr>
            <a:lstStyle/>
            <a:p>
              <a:pPr algn="ctr"/>
              <a:r>
                <a:rPr lang="en-US" sz="2000" dirty="0" smtClean="0"/>
                <a:t>-</a:t>
              </a:r>
              <a:endParaRPr lang="en-US" sz="2000" dirty="0"/>
            </a:p>
          </p:txBody>
        </p:sp>
        <p:sp>
          <p:nvSpPr>
            <p:cNvPr id="115" name="Rectangle 114"/>
            <p:cNvSpPr/>
            <p:nvPr/>
          </p:nvSpPr>
          <p:spPr>
            <a:xfrm>
              <a:off x="3985562" y="2981028"/>
              <a:ext cx="699060" cy="338554"/>
            </a:xfrm>
            <a:prstGeom prst="rect">
              <a:avLst/>
            </a:prstGeom>
          </p:spPr>
          <p:txBody>
            <a:bodyPr wrap="square">
              <a:spAutoFit/>
            </a:bodyPr>
            <a:lstStyle/>
            <a:p>
              <a:pPr algn="ctr"/>
              <a:r>
                <a:rPr lang="en-US" sz="2000" dirty="0"/>
                <a:t>B</a:t>
              </a:r>
            </a:p>
          </p:txBody>
        </p:sp>
        <p:sp>
          <p:nvSpPr>
            <p:cNvPr id="116" name="Rectangle 115"/>
            <p:cNvSpPr/>
            <p:nvPr/>
          </p:nvSpPr>
          <p:spPr>
            <a:xfrm>
              <a:off x="4699222" y="2981028"/>
              <a:ext cx="726427" cy="338554"/>
            </a:xfrm>
            <a:prstGeom prst="rect">
              <a:avLst/>
            </a:prstGeom>
          </p:spPr>
          <p:txBody>
            <a:bodyPr wrap="square">
              <a:spAutoFit/>
            </a:bodyPr>
            <a:lstStyle/>
            <a:p>
              <a:pPr algn="ctr"/>
              <a:r>
                <a:rPr lang="en-US" sz="2000" dirty="0"/>
                <a:t>C</a:t>
              </a:r>
            </a:p>
          </p:txBody>
        </p:sp>
        <p:sp>
          <p:nvSpPr>
            <p:cNvPr id="117" name="TextBox 116"/>
            <p:cNvSpPr txBox="1"/>
            <p:nvPr/>
          </p:nvSpPr>
          <p:spPr>
            <a:xfrm>
              <a:off x="6803627" y="2975425"/>
              <a:ext cx="184731" cy="338554"/>
            </a:xfrm>
            <a:prstGeom prst="rect">
              <a:avLst/>
            </a:prstGeom>
            <a:noFill/>
          </p:spPr>
          <p:txBody>
            <a:bodyPr wrap="none" rtlCol="0">
              <a:spAutoFit/>
            </a:bodyPr>
            <a:lstStyle/>
            <a:p>
              <a:pPr algn="ctr"/>
              <a:endParaRPr lang="en-US" sz="2000" dirty="0"/>
            </a:p>
          </p:txBody>
        </p:sp>
        <p:sp>
          <p:nvSpPr>
            <p:cNvPr id="118" name="Rectangle 117"/>
            <p:cNvSpPr/>
            <p:nvPr/>
          </p:nvSpPr>
          <p:spPr>
            <a:xfrm>
              <a:off x="5418507" y="2981027"/>
              <a:ext cx="726427" cy="338554"/>
            </a:xfrm>
            <a:prstGeom prst="rect">
              <a:avLst/>
            </a:prstGeom>
          </p:spPr>
          <p:txBody>
            <a:bodyPr wrap="square">
              <a:spAutoFit/>
            </a:bodyPr>
            <a:lstStyle/>
            <a:p>
              <a:pPr algn="ctr"/>
              <a:r>
                <a:rPr lang="en-US" sz="2000" dirty="0"/>
                <a:t>-</a:t>
              </a:r>
            </a:p>
          </p:txBody>
        </p:sp>
      </p:grpSp>
      <p:grpSp>
        <p:nvGrpSpPr>
          <p:cNvPr id="125" name="Group 124"/>
          <p:cNvGrpSpPr/>
          <p:nvPr/>
        </p:nvGrpSpPr>
        <p:grpSpPr>
          <a:xfrm>
            <a:off x="3245968" y="6159826"/>
            <a:ext cx="4415716" cy="344157"/>
            <a:chOff x="3245968" y="2975425"/>
            <a:chExt cx="4415716" cy="344157"/>
          </a:xfrm>
        </p:grpSpPr>
        <p:sp>
          <p:nvSpPr>
            <p:cNvPr id="126" name="Rectangle 125"/>
            <p:cNvSpPr/>
            <p:nvPr/>
          </p:nvSpPr>
          <p:spPr>
            <a:xfrm>
              <a:off x="3245968" y="2981028"/>
              <a:ext cx="676197" cy="338554"/>
            </a:xfrm>
            <a:prstGeom prst="rect">
              <a:avLst/>
            </a:prstGeom>
          </p:spPr>
          <p:txBody>
            <a:bodyPr wrap="square">
              <a:spAutoFit/>
            </a:bodyPr>
            <a:lstStyle/>
            <a:p>
              <a:pPr algn="ctr"/>
              <a:r>
                <a:rPr lang="en-US" sz="2000" dirty="0" smtClean="0"/>
                <a:t>-</a:t>
              </a:r>
              <a:endParaRPr lang="en-US" sz="2000" dirty="0"/>
            </a:p>
          </p:txBody>
        </p:sp>
        <p:sp>
          <p:nvSpPr>
            <p:cNvPr id="127" name="Rectangle 126"/>
            <p:cNvSpPr/>
            <p:nvPr/>
          </p:nvSpPr>
          <p:spPr>
            <a:xfrm>
              <a:off x="3985562" y="2981028"/>
              <a:ext cx="699060" cy="338554"/>
            </a:xfrm>
            <a:prstGeom prst="rect">
              <a:avLst/>
            </a:prstGeom>
          </p:spPr>
          <p:txBody>
            <a:bodyPr wrap="square">
              <a:spAutoFit/>
            </a:bodyPr>
            <a:lstStyle/>
            <a:p>
              <a:pPr algn="ctr"/>
              <a:r>
                <a:rPr lang="en-US" sz="2000" dirty="0"/>
                <a:t>B</a:t>
              </a:r>
            </a:p>
          </p:txBody>
        </p:sp>
        <p:sp>
          <p:nvSpPr>
            <p:cNvPr id="128" name="Rectangle 127"/>
            <p:cNvSpPr/>
            <p:nvPr/>
          </p:nvSpPr>
          <p:spPr>
            <a:xfrm>
              <a:off x="4699222" y="2981028"/>
              <a:ext cx="726427" cy="338554"/>
            </a:xfrm>
            <a:prstGeom prst="rect">
              <a:avLst/>
            </a:prstGeom>
          </p:spPr>
          <p:txBody>
            <a:bodyPr wrap="square">
              <a:spAutoFit/>
            </a:bodyPr>
            <a:lstStyle/>
            <a:p>
              <a:pPr algn="ctr"/>
              <a:r>
                <a:rPr lang="en-US" sz="2000" dirty="0"/>
                <a:t>C</a:t>
              </a:r>
            </a:p>
          </p:txBody>
        </p:sp>
        <p:sp>
          <p:nvSpPr>
            <p:cNvPr id="129" name="TextBox 128"/>
            <p:cNvSpPr txBox="1"/>
            <p:nvPr/>
          </p:nvSpPr>
          <p:spPr>
            <a:xfrm>
              <a:off x="6130303" y="2975425"/>
              <a:ext cx="1531381" cy="338554"/>
            </a:xfrm>
            <a:prstGeom prst="rect">
              <a:avLst/>
            </a:prstGeom>
            <a:noFill/>
          </p:spPr>
          <p:txBody>
            <a:bodyPr wrap="none" rtlCol="0">
              <a:spAutoFit/>
            </a:bodyPr>
            <a:lstStyle/>
            <a:p>
              <a:pPr algn="ctr"/>
              <a:r>
                <a:rPr lang="en-US" sz="2000" dirty="0" smtClean="0"/>
                <a:t>Write [B-24]</a:t>
              </a:r>
              <a:endParaRPr lang="en-US" sz="2000" dirty="0"/>
            </a:p>
          </p:txBody>
        </p:sp>
        <p:sp>
          <p:nvSpPr>
            <p:cNvPr id="130" name="Rectangle 129"/>
            <p:cNvSpPr/>
            <p:nvPr/>
          </p:nvSpPr>
          <p:spPr>
            <a:xfrm>
              <a:off x="5418507" y="2981027"/>
              <a:ext cx="726427" cy="338554"/>
            </a:xfrm>
            <a:prstGeom prst="rect">
              <a:avLst/>
            </a:prstGeom>
          </p:spPr>
          <p:txBody>
            <a:bodyPr wrap="square">
              <a:spAutoFit/>
            </a:bodyPr>
            <a:lstStyle/>
            <a:p>
              <a:pPr algn="ctr"/>
              <a:r>
                <a:rPr lang="en-US" sz="2000" dirty="0"/>
                <a:t>-</a:t>
              </a:r>
            </a:p>
          </p:txBody>
        </p:sp>
      </p:grpSp>
      <p:sp>
        <p:nvSpPr>
          <p:cNvPr id="131" name="Rounded Rectangle 130"/>
          <p:cNvSpPr/>
          <p:nvPr/>
        </p:nvSpPr>
        <p:spPr bwMode="auto">
          <a:xfrm>
            <a:off x="221194" y="2933108"/>
            <a:ext cx="2936350" cy="391722"/>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2" name="Rounded Rectangle 131"/>
          <p:cNvSpPr/>
          <p:nvPr/>
        </p:nvSpPr>
        <p:spPr bwMode="auto">
          <a:xfrm>
            <a:off x="213963" y="3332701"/>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3" name="Rounded Rectangle 132"/>
          <p:cNvSpPr/>
          <p:nvPr/>
        </p:nvSpPr>
        <p:spPr bwMode="auto">
          <a:xfrm>
            <a:off x="213409" y="3733593"/>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4" name="Rounded Rectangle 133"/>
          <p:cNvSpPr/>
          <p:nvPr/>
        </p:nvSpPr>
        <p:spPr bwMode="auto">
          <a:xfrm>
            <a:off x="228009" y="4122526"/>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5" name="Rounded Rectangle 134"/>
          <p:cNvSpPr/>
          <p:nvPr/>
        </p:nvSpPr>
        <p:spPr bwMode="auto">
          <a:xfrm>
            <a:off x="226112" y="4512731"/>
            <a:ext cx="2937227"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6" name="Rounded Rectangle 135"/>
          <p:cNvSpPr/>
          <p:nvPr/>
        </p:nvSpPr>
        <p:spPr bwMode="auto">
          <a:xfrm>
            <a:off x="217940" y="4913744"/>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7" name="Rounded Rectangle 136"/>
          <p:cNvSpPr/>
          <p:nvPr/>
        </p:nvSpPr>
        <p:spPr bwMode="auto">
          <a:xfrm>
            <a:off x="221239" y="5308198"/>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8" name="Rounded Rectangle 137"/>
          <p:cNvSpPr/>
          <p:nvPr/>
        </p:nvSpPr>
        <p:spPr bwMode="auto">
          <a:xfrm>
            <a:off x="229488" y="5706598"/>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9" name="Rounded Rectangle 138"/>
          <p:cNvSpPr/>
          <p:nvPr/>
        </p:nvSpPr>
        <p:spPr bwMode="auto">
          <a:xfrm>
            <a:off x="221194" y="6109979"/>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6" name="Extract 5"/>
          <p:cNvSpPr/>
          <p:nvPr/>
        </p:nvSpPr>
        <p:spPr bwMode="auto">
          <a:xfrm>
            <a:off x="2727236" y="2965255"/>
            <a:ext cx="360151" cy="307183"/>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84" name="TextBox 83"/>
          <p:cNvSpPr txBox="1"/>
          <p:nvPr/>
        </p:nvSpPr>
        <p:spPr>
          <a:xfrm>
            <a:off x="5122069" y="6553724"/>
            <a:ext cx="1958741" cy="338554"/>
          </a:xfrm>
          <a:prstGeom prst="rect">
            <a:avLst/>
          </a:prstGeom>
          <a:noFill/>
        </p:spPr>
        <p:txBody>
          <a:bodyPr wrap="none" rtlCol="0">
            <a:spAutoFit/>
          </a:bodyPr>
          <a:lstStyle/>
          <a:p>
            <a:r>
              <a:rPr lang="en-US" sz="2000" dirty="0" smtClean="0">
                <a:latin typeface="Calibri" panose="020F0502020204030204" pitchFamily="34" charset="0"/>
              </a:rPr>
              <a:t>- Unknown Value</a:t>
            </a:r>
          </a:p>
        </p:txBody>
      </p:sp>
    </p:spTree>
    <p:extLst>
      <p:ext uri="{BB962C8B-B14F-4D97-AF65-F5344CB8AC3E}">
        <p14:creationId xmlns:p14="http://schemas.microsoft.com/office/powerpoint/2010/main" val="5513161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repeatCount="0" fill="hold" grpId="0" nodeType="withEffect">
                                  <p:stCondLst>
                                    <p:cond delay="300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13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8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grpId="0" nodeType="clickEffect">
                                  <p:stCondLst>
                                    <p:cond delay="0"/>
                                  </p:stCondLst>
                                  <p:childTnLst>
                                    <p:animMotion origin="layout" path="M -2.22222E-6 -5.55112E-17 L -0.00017 0.05625 " pathEditMode="relative" rAng="0" ptsTypes="AA">
                                      <p:cBhvr>
                                        <p:cTn id="23" dur="1000" fill="hold"/>
                                        <p:tgtEl>
                                          <p:spTgt spid="131"/>
                                        </p:tgtEl>
                                        <p:attrNameLst>
                                          <p:attrName>ppt_x</p:attrName>
                                          <p:attrName>ppt_y</p:attrName>
                                        </p:attrNameLst>
                                      </p:cBhvr>
                                      <p:rCtr x="-17" y="2801"/>
                                    </p:animMotion>
                                  </p:childTnLst>
                                  <p:subTnLst>
                                    <p:set>
                                      <p:cBhvr override="childStyle">
                                        <p:cTn dur="1" fill="hold" display="0" masterRel="sameClick" afterEffect="1">
                                          <p:stCondLst>
                                            <p:cond evt="end" delay="0">
                                              <p:tn val="22"/>
                                            </p:cond>
                                          </p:stCondLst>
                                        </p:cTn>
                                        <p:tgtEl>
                                          <p:spTgt spid="131"/>
                                        </p:tgtEl>
                                        <p:attrNameLst>
                                          <p:attrName>style.visibility</p:attrName>
                                        </p:attrNameLst>
                                      </p:cBhvr>
                                      <p:to>
                                        <p:strVal val="hidden"/>
                                      </p:to>
                                    </p:set>
                                  </p:subTnLst>
                                </p:cTn>
                              </p:par>
                              <p:par>
                                <p:cTn id="24" presetID="1" presetClass="entr" presetSubtype="0" fill="hold" grpId="0" nodeType="withEffect">
                                  <p:stCondLst>
                                    <p:cond delay="1000"/>
                                  </p:stCondLst>
                                  <p:childTnLst>
                                    <p:set>
                                      <p:cBhvr>
                                        <p:cTn id="25" dur="1" fill="hold">
                                          <p:stCondLst>
                                            <p:cond delay="0"/>
                                          </p:stCondLst>
                                        </p:cTn>
                                        <p:tgtEl>
                                          <p:spTgt spid="132"/>
                                        </p:tgtEl>
                                        <p:attrNameLst>
                                          <p:attrName>style.visibility</p:attrName>
                                        </p:attrNameLst>
                                      </p:cBhvr>
                                      <p:to>
                                        <p:strVal val="visible"/>
                                      </p:to>
                                    </p:set>
                                  </p:childTnLst>
                                </p:cTn>
                              </p:par>
                              <p:par>
                                <p:cTn id="26" presetID="1" presetClass="entr" presetSubtype="0" fill="hold" nodeType="withEffect">
                                  <p:stCondLst>
                                    <p:cond delay="1000"/>
                                  </p:stCondLst>
                                  <p:childTnLst>
                                    <p:set>
                                      <p:cBhvr>
                                        <p:cTn id="27" dur="1" fill="hold">
                                          <p:stCondLst>
                                            <p:cond delay="0"/>
                                          </p:stCondLst>
                                        </p:cTn>
                                        <p:tgtEl>
                                          <p:spTgt spid="6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0" presetClass="path" presetSubtype="0" accel="50000" decel="50000" fill="hold" grpId="1" nodeType="clickEffect">
                                  <p:stCondLst>
                                    <p:cond delay="0"/>
                                  </p:stCondLst>
                                  <p:childTnLst>
                                    <p:animMotion origin="layout" path="M -1.38889E-6 -2.22222E-6 L -0.00087 0.05718 " pathEditMode="relative" rAng="0" ptsTypes="AA">
                                      <p:cBhvr>
                                        <p:cTn id="31" dur="1000" fill="hold"/>
                                        <p:tgtEl>
                                          <p:spTgt spid="132"/>
                                        </p:tgtEl>
                                        <p:attrNameLst>
                                          <p:attrName>ppt_x</p:attrName>
                                          <p:attrName>ppt_y</p:attrName>
                                        </p:attrNameLst>
                                      </p:cBhvr>
                                      <p:rCtr x="-52" y="2847"/>
                                    </p:animMotion>
                                  </p:childTnLst>
                                  <p:subTnLst>
                                    <p:set>
                                      <p:cBhvr override="childStyle">
                                        <p:cTn dur="1" fill="hold" display="0" masterRel="sameClick" afterEffect="1">
                                          <p:stCondLst>
                                            <p:cond evt="end" delay="0">
                                              <p:tn val="30"/>
                                            </p:cond>
                                          </p:stCondLst>
                                        </p:cTn>
                                        <p:tgtEl>
                                          <p:spTgt spid="132"/>
                                        </p:tgtEl>
                                        <p:attrNameLst>
                                          <p:attrName>style.visibility</p:attrName>
                                        </p:attrNameLst>
                                      </p:cBhvr>
                                      <p:to>
                                        <p:strVal val="hidden"/>
                                      </p:to>
                                    </p:set>
                                  </p:subTnLst>
                                </p:cTn>
                              </p:par>
                              <p:par>
                                <p:cTn id="32" presetID="1" presetClass="entr" presetSubtype="0" fill="hold" grpId="0" nodeType="withEffect">
                                  <p:stCondLst>
                                    <p:cond delay="1000"/>
                                  </p:stCondLst>
                                  <p:childTnLst>
                                    <p:set>
                                      <p:cBhvr>
                                        <p:cTn id="33" dur="1" fill="hold">
                                          <p:stCondLst>
                                            <p:cond delay="0"/>
                                          </p:stCondLst>
                                        </p:cTn>
                                        <p:tgtEl>
                                          <p:spTgt spid="133"/>
                                        </p:tgtEl>
                                        <p:attrNameLst>
                                          <p:attrName>style.visibility</p:attrName>
                                        </p:attrNameLst>
                                      </p:cBhvr>
                                      <p:to>
                                        <p:strVal val="visible"/>
                                      </p:to>
                                    </p:set>
                                  </p:childTnLst>
                                </p:cTn>
                              </p:par>
                              <p:par>
                                <p:cTn id="34" presetID="1" presetClass="entr" presetSubtype="0" fill="hold" nodeType="withEffect">
                                  <p:stCondLst>
                                    <p:cond delay="1000"/>
                                  </p:stCondLst>
                                  <p:childTnLst>
                                    <p:set>
                                      <p:cBhvr>
                                        <p:cTn id="35" dur="1" fill="hold">
                                          <p:stCondLst>
                                            <p:cond delay="0"/>
                                          </p:stCondLst>
                                        </p:cTn>
                                        <p:tgtEl>
                                          <p:spTgt spid="7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0" presetClass="path" presetSubtype="0" accel="50000" decel="50000" fill="hold" grpId="1" nodeType="clickEffect">
                                  <p:stCondLst>
                                    <p:cond delay="0"/>
                                  </p:stCondLst>
                                  <p:childTnLst>
                                    <p:animMotion origin="layout" path="M -1.38889E-6 2.96296E-6 L -0.00087 0.05717 " pathEditMode="relative" rAng="0" ptsTypes="AA">
                                      <p:cBhvr>
                                        <p:cTn id="39" dur="1000" fill="hold"/>
                                        <p:tgtEl>
                                          <p:spTgt spid="133"/>
                                        </p:tgtEl>
                                        <p:attrNameLst>
                                          <p:attrName>ppt_x</p:attrName>
                                          <p:attrName>ppt_y</p:attrName>
                                        </p:attrNameLst>
                                      </p:cBhvr>
                                      <p:rCtr x="-52" y="2847"/>
                                    </p:animMotion>
                                  </p:childTnLst>
                                  <p:subTnLst>
                                    <p:set>
                                      <p:cBhvr override="childStyle">
                                        <p:cTn dur="1" fill="hold" display="0" masterRel="sameClick" afterEffect="1">
                                          <p:stCondLst>
                                            <p:cond evt="end" delay="0">
                                              <p:tn val="38"/>
                                            </p:cond>
                                          </p:stCondLst>
                                        </p:cTn>
                                        <p:tgtEl>
                                          <p:spTgt spid="133"/>
                                        </p:tgtEl>
                                        <p:attrNameLst>
                                          <p:attrName>style.visibility</p:attrName>
                                        </p:attrNameLst>
                                      </p:cBhvr>
                                      <p:to>
                                        <p:strVal val="hidden"/>
                                      </p:to>
                                    </p:set>
                                  </p:subTnLst>
                                </p:cTn>
                              </p:par>
                              <p:par>
                                <p:cTn id="40" presetID="1" presetClass="entr" presetSubtype="0" fill="hold" grpId="0" nodeType="withEffect">
                                  <p:stCondLst>
                                    <p:cond delay="1000"/>
                                  </p:stCondLst>
                                  <p:childTnLst>
                                    <p:set>
                                      <p:cBhvr>
                                        <p:cTn id="41" dur="1" fill="hold">
                                          <p:stCondLst>
                                            <p:cond delay="0"/>
                                          </p:stCondLst>
                                        </p:cTn>
                                        <p:tgtEl>
                                          <p:spTgt spid="134"/>
                                        </p:tgtEl>
                                        <p:attrNameLst>
                                          <p:attrName>style.visibility</p:attrName>
                                        </p:attrNameLst>
                                      </p:cBhvr>
                                      <p:to>
                                        <p:strVal val="visible"/>
                                      </p:to>
                                    </p:set>
                                  </p:childTnLst>
                                </p:cTn>
                              </p:par>
                              <p:par>
                                <p:cTn id="42" presetID="1" presetClass="entr" presetSubtype="0" fill="hold" nodeType="withEffect">
                                  <p:stCondLst>
                                    <p:cond delay="1000"/>
                                  </p:stCondLst>
                                  <p:childTnLst>
                                    <p:set>
                                      <p:cBhvr>
                                        <p:cTn id="43" dur="1" fill="hold">
                                          <p:stCondLst>
                                            <p:cond delay="0"/>
                                          </p:stCondLst>
                                        </p:cTn>
                                        <p:tgtEl>
                                          <p:spTgt spid="8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0" presetClass="path" presetSubtype="0" accel="50000" decel="50000" fill="hold" grpId="1" nodeType="clickEffect">
                                  <p:stCondLst>
                                    <p:cond delay="0"/>
                                  </p:stCondLst>
                                  <p:childTnLst>
                                    <p:animMotion origin="layout" path="M -3.88889E-6 1.11022E-16 L -0.00086 0.05718 " pathEditMode="relative" rAng="0" ptsTypes="AA">
                                      <p:cBhvr>
                                        <p:cTn id="47" dur="1000" fill="hold"/>
                                        <p:tgtEl>
                                          <p:spTgt spid="134"/>
                                        </p:tgtEl>
                                        <p:attrNameLst>
                                          <p:attrName>ppt_x</p:attrName>
                                          <p:attrName>ppt_y</p:attrName>
                                        </p:attrNameLst>
                                      </p:cBhvr>
                                      <p:rCtr x="-52" y="2847"/>
                                    </p:animMotion>
                                  </p:childTnLst>
                                  <p:subTnLst>
                                    <p:set>
                                      <p:cBhvr override="childStyle">
                                        <p:cTn dur="1" fill="hold" display="0" masterRel="sameClick" afterEffect="1">
                                          <p:stCondLst>
                                            <p:cond evt="end" delay="0">
                                              <p:tn val="46"/>
                                            </p:cond>
                                          </p:stCondLst>
                                        </p:cTn>
                                        <p:tgtEl>
                                          <p:spTgt spid="134"/>
                                        </p:tgtEl>
                                        <p:attrNameLst>
                                          <p:attrName>style.visibility</p:attrName>
                                        </p:attrNameLst>
                                      </p:cBhvr>
                                      <p:to>
                                        <p:strVal val="hidden"/>
                                      </p:to>
                                    </p:set>
                                  </p:subTnLst>
                                </p:cTn>
                              </p:par>
                              <p:par>
                                <p:cTn id="48" presetID="1" presetClass="entr" presetSubtype="0" fill="hold" grpId="0" nodeType="withEffect">
                                  <p:stCondLst>
                                    <p:cond delay="1000"/>
                                  </p:stCondLst>
                                  <p:childTnLst>
                                    <p:set>
                                      <p:cBhvr>
                                        <p:cTn id="49" dur="1" fill="hold">
                                          <p:stCondLst>
                                            <p:cond delay="0"/>
                                          </p:stCondLst>
                                        </p:cTn>
                                        <p:tgtEl>
                                          <p:spTgt spid="135"/>
                                        </p:tgtEl>
                                        <p:attrNameLst>
                                          <p:attrName>style.visibility</p:attrName>
                                        </p:attrNameLst>
                                      </p:cBhvr>
                                      <p:to>
                                        <p:strVal val="visible"/>
                                      </p:to>
                                    </p:set>
                                  </p:childTnLst>
                                </p:cTn>
                              </p:par>
                              <p:par>
                                <p:cTn id="50" presetID="1" presetClass="entr" presetSubtype="0" fill="hold" nodeType="withEffect">
                                  <p:stCondLst>
                                    <p:cond delay="1000"/>
                                  </p:stCondLst>
                                  <p:childTnLst>
                                    <p:set>
                                      <p:cBhvr>
                                        <p:cTn id="51" dur="1" fill="hold">
                                          <p:stCondLst>
                                            <p:cond delay="0"/>
                                          </p:stCondLst>
                                        </p:cTn>
                                        <p:tgtEl>
                                          <p:spTgt spid="9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0" presetClass="path" presetSubtype="0" accel="50000" decel="50000" fill="hold" grpId="1" nodeType="clickEffect">
                                  <p:stCondLst>
                                    <p:cond delay="0"/>
                                  </p:stCondLst>
                                  <p:childTnLst>
                                    <p:animMotion origin="layout" path="M -3.05556E-6 -4.44444E-6 L -0.00086 0.05718 " pathEditMode="relative" rAng="0" ptsTypes="AA">
                                      <p:cBhvr>
                                        <p:cTn id="55" dur="1000" fill="hold"/>
                                        <p:tgtEl>
                                          <p:spTgt spid="135"/>
                                        </p:tgtEl>
                                        <p:attrNameLst>
                                          <p:attrName>ppt_x</p:attrName>
                                          <p:attrName>ppt_y</p:attrName>
                                        </p:attrNameLst>
                                      </p:cBhvr>
                                      <p:rCtr x="-52" y="2847"/>
                                    </p:animMotion>
                                  </p:childTnLst>
                                  <p:subTnLst>
                                    <p:set>
                                      <p:cBhvr override="childStyle">
                                        <p:cTn dur="1" fill="hold" display="0" masterRel="sameClick" afterEffect="1">
                                          <p:stCondLst>
                                            <p:cond evt="end" delay="0">
                                              <p:tn val="54"/>
                                            </p:cond>
                                          </p:stCondLst>
                                        </p:cTn>
                                        <p:tgtEl>
                                          <p:spTgt spid="135"/>
                                        </p:tgtEl>
                                        <p:attrNameLst>
                                          <p:attrName>style.visibility</p:attrName>
                                        </p:attrNameLst>
                                      </p:cBhvr>
                                      <p:to>
                                        <p:strVal val="hidden"/>
                                      </p:to>
                                    </p:set>
                                  </p:subTnLst>
                                </p:cTn>
                              </p:par>
                              <p:par>
                                <p:cTn id="56" presetID="1" presetClass="entr" presetSubtype="0" fill="hold" grpId="0" nodeType="withEffect">
                                  <p:stCondLst>
                                    <p:cond delay="1000"/>
                                  </p:stCondLst>
                                  <p:childTnLst>
                                    <p:set>
                                      <p:cBhvr>
                                        <p:cTn id="57" dur="1" fill="hold">
                                          <p:stCondLst>
                                            <p:cond delay="0"/>
                                          </p:stCondLst>
                                        </p:cTn>
                                        <p:tgtEl>
                                          <p:spTgt spid="136"/>
                                        </p:tgtEl>
                                        <p:attrNameLst>
                                          <p:attrName>style.visibility</p:attrName>
                                        </p:attrNameLst>
                                      </p:cBhvr>
                                      <p:to>
                                        <p:strVal val="visible"/>
                                      </p:to>
                                    </p:set>
                                  </p:childTnLst>
                                </p:cTn>
                              </p:par>
                              <p:par>
                                <p:cTn id="58" presetID="1" presetClass="entr" presetSubtype="0" fill="hold" nodeType="withEffect">
                                  <p:stCondLst>
                                    <p:cond delay="1000"/>
                                  </p:stCondLst>
                                  <p:childTnLst>
                                    <p:set>
                                      <p:cBhvr>
                                        <p:cTn id="59" dur="1" fill="hold">
                                          <p:stCondLst>
                                            <p:cond delay="0"/>
                                          </p:stCondLst>
                                        </p:cTn>
                                        <p:tgtEl>
                                          <p:spTgt spid="101"/>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0" presetClass="path" presetSubtype="0" accel="50000" decel="50000" fill="hold" grpId="1" nodeType="clickEffect">
                                  <p:stCondLst>
                                    <p:cond delay="0"/>
                                  </p:stCondLst>
                                  <p:childTnLst>
                                    <p:animMotion origin="layout" path="M -2.22222E-6 2.22222E-6 L -0.00087 0.05717 " pathEditMode="relative" rAng="0" ptsTypes="AA">
                                      <p:cBhvr>
                                        <p:cTn id="63" dur="1000" fill="hold"/>
                                        <p:tgtEl>
                                          <p:spTgt spid="136"/>
                                        </p:tgtEl>
                                        <p:attrNameLst>
                                          <p:attrName>ppt_x</p:attrName>
                                          <p:attrName>ppt_y</p:attrName>
                                        </p:attrNameLst>
                                      </p:cBhvr>
                                      <p:rCtr x="-52" y="2847"/>
                                    </p:animMotion>
                                  </p:childTnLst>
                                  <p:subTnLst>
                                    <p:set>
                                      <p:cBhvr override="childStyle">
                                        <p:cTn dur="1" fill="hold" display="0" masterRel="sameClick" afterEffect="1">
                                          <p:stCondLst>
                                            <p:cond evt="end" delay="0">
                                              <p:tn val="62"/>
                                            </p:cond>
                                          </p:stCondLst>
                                        </p:cTn>
                                        <p:tgtEl>
                                          <p:spTgt spid="136"/>
                                        </p:tgtEl>
                                        <p:attrNameLst>
                                          <p:attrName>style.visibility</p:attrName>
                                        </p:attrNameLst>
                                      </p:cBhvr>
                                      <p:to>
                                        <p:strVal val="hidden"/>
                                      </p:to>
                                    </p:set>
                                  </p:subTnLst>
                                </p:cTn>
                              </p:par>
                              <p:par>
                                <p:cTn id="64" presetID="1" presetClass="entr" presetSubtype="0" fill="hold" grpId="0" nodeType="withEffect">
                                  <p:stCondLst>
                                    <p:cond delay="1000"/>
                                  </p:stCondLst>
                                  <p:childTnLst>
                                    <p:set>
                                      <p:cBhvr>
                                        <p:cTn id="65" dur="1" fill="hold">
                                          <p:stCondLst>
                                            <p:cond delay="0"/>
                                          </p:stCondLst>
                                        </p:cTn>
                                        <p:tgtEl>
                                          <p:spTgt spid="137"/>
                                        </p:tgtEl>
                                        <p:attrNameLst>
                                          <p:attrName>style.visibility</p:attrName>
                                        </p:attrNameLst>
                                      </p:cBhvr>
                                      <p:to>
                                        <p:strVal val="visible"/>
                                      </p:to>
                                    </p:set>
                                  </p:childTnLst>
                                </p:cTn>
                              </p:par>
                              <p:par>
                                <p:cTn id="66" presetID="1" presetClass="entr" presetSubtype="0" fill="hold" nodeType="withEffect">
                                  <p:stCondLst>
                                    <p:cond delay="1000"/>
                                  </p:stCondLst>
                                  <p:childTnLst>
                                    <p:set>
                                      <p:cBhvr>
                                        <p:cTn id="67" dur="1" fill="hold">
                                          <p:stCondLst>
                                            <p:cond delay="0"/>
                                          </p:stCondLst>
                                        </p:cTn>
                                        <p:tgtEl>
                                          <p:spTgt spid="107"/>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0" presetClass="path" presetSubtype="0" accel="50000" decel="50000" fill="hold" grpId="1" nodeType="clickEffect">
                                  <p:stCondLst>
                                    <p:cond delay="0"/>
                                  </p:stCondLst>
                                  <p:childTnLst>
                                    <p:animMotion origin="layout" path="M 5.55556E-7 3.33333E-6 L -0.00087 0.05717 " pathEditMode="relative" rAng="0" ptsTypes="AA">
                                      <p:cBhvr>
                                        <p:cTn id="71" dur="1000" fill="hold"/>
                                        <p:tgtEl>
                                          <p:spTgt spid="137"/>
                                        </p:tgtEl>
                                        <p:attrNameLst>
                                          <p:attrName>ppt_x</p:attrName>
                                          <p:attrName>ppt_y</p:attrName>
                                        </p:attrNameLst>
                                      </p:cBhvr>
                                      <p:rCtr x="-52" y="2847"/>
                                    </p:animMotion>
                                  </p:childTnLst>
                                  <p:subTnLst>
                                    <p:set>
                                      <p:cBhvr override="childStyle">
                                        <p:cTn dur="1" fill="hold" display="0" masterRel="sameClick" afterEffect="1">
                                          <p:stCondLst>
                                            <p:cond evt="end" delay="0">
                                              <p:tn val="70"/>
                                            </p:cond>
                                          </p:stCondLst>
                                        </p:cTn>
                                        <p:tgtEl>
                                          <p:spTgt spid="137"/>
                                        </p:tgtEl>
                                        <p:attrNameLst>
                                          <p:attrName>style.visibility</p:attrName>
                                        </p:attrNameLst>
                                      </p:cBhvr>
                                      <p:to>
                                        <p:strVal val="hidden"/>
                                      </p:to>
                                    </p:set>
                                  </p:subTnLst>
                                </p:cTn>
                              </p:par>
                              <p:par>
                                <p:cTn id="72" presetID="1" presetClass="entr" presetSubtype="0" fill="hold" grpId="0" nodeType="withEffect">
                                  <p:stCondLst>
                                    <p:cond delay="1000"/>
                                  </p:stCondLst>
                                  <p:childTnLst>
                                    <p:set>
                                      <p:cBhvr>
                                        <p:cTn id="73" dur="1" fill="hold">
                                          <p:stCondLst>
                                            <p:cond delay="0"/>
                                          </p:stCondLst>
                                        </p:cTn>
                                        <p:tgtEl>
                                          <p:spTgt spid="138"/>
                                        </p:tgtEl>
                                        <p:attrNameLst>
                                          <p:attrName>style.visibility</p:attrName>
                                        </p:attrNameLst>
                                      </p:cBhvr>
                                      <p:to>
                                        <p:strVal val="visible"/>
                                      </p:to>
                                    </p:set>
                                  </p:childTnLst>
                                </p:cTn>
                              </p:par>
                              <p:par>
                                <p:cTn id="74" presetID="1" presetClass="entr" presetSubtype="0" fill="hold" nodeType="withEffect">
                                  <p:stCondLst>
                                    <p:cond delay="1000"/>
                                  </p:stCondLst>
                                  <p:childTnLst>
                                    <p:set>
                                      <p:cBhvr>
                                        <p:cTn id="75" dur="1" fill="hold">
                                          <p:stCondLst>
                                            <p:cond delay="0"/>
                                          </p:stCondLst>
                                        </p:cTn>
                                        <p:tgtEl>
                                          <p:spTgt spid="113"/>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0" presetClass="path" presetSubtype="0" accel="50000" decel="50000" fill="hold" grpId="1" nodeType="clickEffect">
                                  <p:stCondLst>
                                    <p:cond delay="0"/>
                                  </p:stCondLst>
                                  <p:childTnLst>
                                    <p:animMotion origin="layout" path="M 2.5E-6 1.48148E-6 L -0.00087 0.05717 " pathEditMode="relative" rAng="0" ptsTypes="AA">
                                      <p:cBhvr>
                                        <p:cTn id="79" dur="1000" fill="hold"/>
                                        <p:tgtEl>
                                          <p:spTgt spid="138"/>
                                        </p:tgtEl>
                                        <p:attrNameLst>
                                          <p:attrName>ppt_x</p:attrName>
                                          <p:attrName>ppt_y</p:attrName>
                                        </p:attrNameLst>
                                      </p:cBhvr>
                                      <p:rCtr x="-52" y="2847"/>
                                    </p:animMotion>
                                  </p:childTnLst>
                                  <p:subTnLst>
                                    <p:set>
                                      <p:cBhvr override="childStyle">
                                        <p:cTn dur="1" fill="hold" display="0" masterRel="sameClick" afterEffect="1">
                                          <p:stCondLst>
                                            <p:cond evt="end" delay="0">
                                              <p:tn val="78"/>
                                            </p:cond>
                                          </p:stCondLst>
                                        </p:cTn>
                                        <p:tgtEl>
                                          <p:spTgt spid="138"/>
                                        </p:tgtEl>
                                        <p:attrNameLst>
                                          <p:attrName>style.visibility</p:attrName>
                                        </p:attrNameLst>
                                      </p:cBhvr>
                                      <p:to>
                                        <p:strVal val="hidden"/>
                                      </p:to>
                                    </p:set>
                                  </p:subTnLst>
                                </p:cTn>
                              </p:par>
                              <p:par>
                                <p:cTn id="80" presetID="1" presetClass="entr" presetSubtype="0" fill="hold" grpId="0" nodeType="withEffect">
                                  <p:stCondLst>
                                    <p:cond delay="1000"/>
                                  </p:stCondLst>
                                  <p:childTnLst>
                                    <p:set>
                                      <p:cBhvr>
                                        <p:cTn id="81" dur="1" fill="hold">
                                          <p:stCondLst>
                                            <p:cond delay="0"/>
                                          </p:stCondLst>
                                        </p:cTn>
                                        <p:tgtEl>
                                          <p:spTgt spid="139"/>
                                        </p:tgtEl>
                                        <p:attrNameLst>
                                          <p:attrName>style.visibility</p:attrName>
                                        </p:attrNameLst>
                                      </p:cBhvr>
                                      <p:to>
                                        <p:strVal val="visible"/>
                                      </p:to>
                                    </p:set>
                                  </p:childTnLst>
                                </p:cTn>
                              </p:par>
                              <p:par>
                                <p:cTn id="82" presetID="1" presetClass="entr" presetSubtype="0" fill="hold" nodeType="withEffect">
                                  <p:stCondLst>
                                    <p:cond delay="1000"/>
                                  </p:stCondLst>
                                  <p:childTnLst>
                                    <p:set>
                                      <p:cBhvr>
                                        <p:cTn id="83"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6" grpId="0" animBg="1"/>
      <p:bldP spid="8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0"/>
            <a:ext cx="8043862" cy="911185"/>
          </a:xfrm>
        </p:spPr>
        <p:txBody>
          <a:bodyPr/>
          <a:lstStyle/>
          <a:p>
            <a:r>
              <a:rPr lang="en-US" dirty="0">
                <a:latin typeface="Calibri" charset="0"/>
                <a:ea typeface="Calibri" charset="0"/>
                <a:cs typeface="Calibri" charset="0"/>
              </a:rPr>
              <a:t>Reconstructing </a:t>
            </a:r>
            <a:r>
              <a:rPr lang="en-US" dirty="0" err="1">
                <a:latin typeface="Calibri" charset="0"/>
                <a:ea typeface="Calibri" charset="0"/>
                <a:cs typeface="Calibri" charset="0"/>
              </a:rPr>
              <a:t>Unsampled</a:t>
            </a:r>
            <a:r>
              <a:rPr lang="en-US" dirty="0">
                <a:latin typeface="Calibri" charset="0"/>
                <a:ea typeface="Calibri" charset="0"/>
                <a:cs typeface="Calibri" charset="0"/>
              </a:rPr>
              <a:t> </a:t>
            </a:r>
            <a:r>
              <a:rPr lang="en-US" dirty="0" smtClean="0">
                <a:latin typeface="Calibri" charset="0"/>
                <a:ea typeface="Calibri" charset="0"/>
                <a:cs typeface="Calibri" charset="0"/>
              </a:rPr>
              <a:t>Memory Accesses </a:t>
            </a:r>
            <a:r>
              <a:rPr lang="en-US" dirty="0">
                <a:latin typeface="Calibri" charset="0"/>
                <a:ea typeface="Calibri" charset="0"/>
                <a:cs typeface="Calibri" charset="0"/>
              </a:rPr>
              <a:t/>
            </a:r>
            <a:br>
              <a:rPr lang="en-US" dirty="0">
                <a:latin typeface="Calibri" charset="0"/>
                <a:ea typeface="Calibri" charset="0"/>
                <a:cs typeface="Calibri" charset="0"/>
              </a:rPr>
            </a:br>
            <a:r>
              <a:rPr lang="en-US" dirty="0">
                <a:latin typeface="Calibri" charset="0"/>
                <a:ea typeface="Calibri" charset="0"/>
                <a:cs typeface="Calibri" charset="0"/>
              </a:rPr>
              <a:t>via </a:t>
            </a:r>
            <a:r>
              <a:rPr lang="en-US" dirty="0" smtClean="0">
                <a:latin typeface="Calibri" charset="0"/>
                <a:ea typeface="Calibri" charset="0"/>
                <a:cs typeface="Calibri" charset="0"/>
              </a:rPr>
              <a:t>Backward </a:t>
            </a:r>
            <a:r>
              <a:rPr lang="en-US" dirty="0">
                <a:latin typeface="Calibri" charset="0"/>
                <a:ea typeface="Calibri" charset="0"/>
                <a:cs typeface="Calibri" charset="0"/>
              </a:rPr>
              <a:t>Replay</a:t>
            </a:r>
            <a:endParaRPr lang="en-US" dirty="0"/>
          </a:p>
        </p:txBody>
      </p:sp>
      <p:graphicFrame>
        <p:nvGraphicFramePr>
          <p:cNvPr id="10" name="Table 9"/>
          <p:cNvGraphicFramePr>
            <a:graphicFrameLocks noGrp="1"/>
          </p:cNvGraphicFramePr>
          <p:nvPr>
            <p:extLst/>
          </p:nvPr>
        </p:nvGraphicFramePr>
        <p:xfrm>
          <a:off x="3226736" y="958596"/>
          <a:ext cx="5472764" cy="5547360"/>
        </p:xfrm>
        <a:graphic>
          <a:graphicData uri="http://schemas.openxmlformats.org/drawingml/2006/table">
            <a:tbl>
              <a:tblPr firstRow="1" bandRow="1">
                <a:tableStyleId>{B301B821-A1FF-4177-AEE7-76D212191A09}</a:tableStyleId>
              </a:tblPr>
              <a:tblGrid>
                <a:gridCol w="733392">
                  <a:extLst>
                    <a:ext uri="{9D8B030D-6E8A-4147-A177-3AD203B41FA5}">
                      <a16:colId xmlns:a16="http://schemas.microsoft.com/office/drawing/2014/main" xmlns="" val="20001"/>
                    </a:ext>
                  </a:extLst>
                </a:gridCol>
                <a:gridCol w="733392">
                  <a:extLst>
                    <a:ext uri="{9D8B030D-6E8A-4147-A177-3AD203B41FA5}">
                      <a16:colId xmlns:a16="http://schemas.microsoft.com/office/drawing/2014/main" xmlns="" val="20002"/>
                    </a:ext>
                  </a:extLst>
                </a:gridCol>
                <a:gridCol w="733392">
                  <a:extLst>
                    <a:ext uri="{9D8B030D-6E8A-4147-A177-3AD203B41FA5}">
                      <a16:colId xmlns:a16="http://schemas.microsoft.com/office/drawing/2014/main" xmlns="" val="20003"/>
                    </a:ext>
                  </a:extLst>
                </a:gridCol>
                <a:gridCol w="733392">
                  <a:extLst>
                    <a:ext uri="{9D8B030D-6E8A-4147-A177-3AD203B41FA5}">
                      <a16:colId xmlns:a16="http://schemas.microsoft.com/office/drawing/2014/main" xmlns="" val="20005"/>
                    </a:ext>
                  </a:extLst>
                </a:gridCol>
                <a:gridCol w="2539196">
                  <a:extLst>
                    <a:ext uri="{9D8B030D-6E8A-4147-A177-3AD203B41FA5}">
                      <a16:colId xmlns:a16="http://schemas.microsoft.com/office/drawing/2014/main" xmlns="" val="20004"/>
                    </a:ext>
                  </a:extLst>
                </a:gridCol>
              </a:tblGrid>
              <a:tr h="396240">
                <a:tc>
                  <a:txBody>
                    <a:bodyPr/>
                    <a:lstStyle/>
                    <a:p>
                      <a:r>
                        <a:rPr lang="en-US" sz="2000" dirty="0" smtClean="0"/>
                        <a:t>R1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R2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R3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R4    </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Memory</a:t>
                      </a:r>
                      <a:r>
                        <a:rPr lang="en-US" sz="2000" baseline="0" dirty="0" smtClean="0"/>
                        <a:t> Access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bl>
          </a:graphicData>
        </a:graphic>
      </p:graphicFrame>
      <p:grpSp>
        <p:nvGrpSpPr>
          <p:cNvPr id="4" name="Group 3"/>
          <p:cNvGrpSpPr/>
          <p:nvPr/>
        </p:nvGrpSpPr>
        <p:grpSpPr>
          <a:xfrm>
            <a:off x="3245968" y="2981027"/>
            <a:ext cx="4290584" cy="352993"/>
            <a:chOff x="3245968" y="2981027"/>
            <a:chExt cx="4290584" cy="352993"/>
          </a:xfrm>
        </p:grpSpPr>
        <p:sp>
          <p:nvSpPr>
            <p:cNvPr id="14" name="Rectangle 13"/>
            <p:cNvSpPr/>
            <p:nvPr/>
          </p:nvSpPr>
          <p:spPr>
            <a:xfrm>
              <a:off x="3245968" y="2981028"/>
              <a:ext cx="676197" cy="338554"/>
            </a:xfrm>
            <a:prstGeom prst="rect">
              <a:avLst/>
            </a:prstGeom>
          </p:spPr>
          <p:txBody>
            <a:bodyPr wrap="square">
              <a:spAutoFit/>
            </a:bodyPr>
            <a:lstStyle/>
            <a:p>
              <a:pPr algn="ctr"/>
              <a:r>
                <a:rPr lang="en-US" sz="2000" dirty="0">
                  <a:solidFill>
                    <a:srgbClr val="FF0000"/>
                  </a:solidFill>
                </a:rPr>
                <a:t>A</a:t>
              </a:r>
            </a:p>
          </p:txBody>
        </p:sp>
        <p:sp>
          <p:nvSpPr>
            <p:cNvPr id="17" name="Rectangle 16"/>
            <p:cNvSpPr/>
            <p:nvPr/>
          </p:nvSpPr>
          <p:spPr>
            <a:xfrm>
              <a:off x="3985562" y="2981028"/>
              <a:ext cx="699060" cy="338554"/>
            </a:xfrm>
            <a:prstGeom prst="rect">
              <a:avLst/>
            </a:prstGeom>
          </p:spPr>
          <p:txBody>
            <a:bodyPr wrap="square">
              <a:spAutoFit/>
            </a:bodyPr>
            <a:lstStyle/>
            <a:p>
              <a:pPr algn="ctr"/>
              <a:r>
                <a:rPr lang="en-US" sz="2000" dirty="0">
                  <a:solidFill>
                    <a:srgbClr val="FF0000"/>
                  </a:solidFill>
                </a:rPr>
                <a:t>B</a:t>
              </a:r>
            </a:p>
          </p:txBody>
        </p:sp>
        <p:sp>
          <p:nvSpPr>
            <p:cNvPr id="18" name="Rectangle 17"/>
            <p:cNvSpPr/>
            <p:nvPr/>
          </p:nvSpPr>
          <p:spPr>
            <a:xfrm>
              <a:off x="4699222" y="2981028"/>
              <a:ext cx="726427" cy="338554"/>
            </a:xfrm>
            <a:prstGeom prst="rect">
              <a:avLst/>
            </a:prstGeom>
          </p:spPr>
          <p:txBody>
            <a:bodyPr wrap="square">
              <a:spAutoFit/>
            </a:bodyPr>
            <a:lstStyle/>
            <a:p>
              <a:pPr algn="ctr"/>
              <a:r>
                <a:rPr lang="en-US" sz="2000" dirty="0">
                  <a:solidFill>
                    <a:srgbClr val="FF0000"/>
                  </a:solidFill>
                </a:rPr>
                <a:t>C</a:t>
              </a:r>
            </a:p>
          </p:txBody>
        </p:sp>
        <p:sp>
          <p:nvSpPr>
            <p:cNvPr id="38" name="TextBox 37"/>
            <p:cNvSpPr txBox="1"/>
            <p:nvPr/>
          </p:nvSpPr>
          <p:spPr>
            <a:xfrm>
              <a:off x="6127192" y="2995466"/>
              <a:ext cx="1409360" cy="338554"/>
            </a:xfrm>
            <a:prstGeom prst="rect">
              <a:avLst/>
            </a:prstGeom>
            <a:noFill/>
          </p:spPr>
          <p:txBody>
            <a:bodyPr wrap="none" rtlCol="0">
              <a:spAutoFit/>
            </a:bodyPr>
            <a:lstStyle/>
            <a:p>
              <a:pPr algn="ctr"/>
              <a:r>
                <a:rPr lang="en-US" sz="2000" dirty="0">
                  <a:solidFill>
                    <a:srgbClr val="FF0000"/>
                  </a:solidFill>
                </a:rPr>
                <a:t>Read </a:t>
              </a:r>
              <a:r>
                <a:rPr lang="en-US" sz="2000" dirty="0" smtClean="0">
                  <a:solidFill>
                    <a:srgbClr val="FF0000"/>
                  </a:solidFill>
                </a:rPr>
                <a:t>[B-1]</a:t>
              </a:r>
              <a:endParaRPr lang="en-US" sz="2000" dirty="0">
                <a:solidFill>
                  <a:srgbClr val="FF0000"/>
                </a:solidFill>
              </a:endParaRPr>
            </a:p>
          </p:txBody>
        </p:sp>
        <p:sp>
          <p:nvSpPr>
            <p:cNvPr id="53" name="Rectangle 52"/>
            <p:cNvSpPr/>
            <p:nvPr/>
          </p:nvSpPr>
          <p:spPr>
            <a:xfrm>
              <a:off x="5418507" y="2981027"/>
              <a:ext cx="726427" cy="338554"/>
            </a:xfrm>
            <a:prstGeom prst="rect">
              <a:avLst/>
            </a:prstGeom>
          </p:spPr>
          <p:txBody>
            <a:bodyPr wrap="square">
              <a:spAutoFit/>
            </a:bodyPr>
            <a:lstStyle/>
            <a:p>
              <a:pPr algn="ctr"/>
              <a:r>
                <a:rPr lang="en-US" sz="2000" dirty="0">
                  <a:solidFill>
                    <a:srgbClr val="FF0000"/>
                  </a:solidFill>
                </a:rPr>
                <a:t>D</a:t>
              </a:r>
            </a:p>
          </p:txBody>
        </p:sp>
      </p:grpSp>
      <p:grpSp>
        <p:nvGrpSpPr>
          <p:cNvPr id="64" name="Group 63"/>
          <p:cNvGrpSpPr/>
          <p:nvPr/>
        </p:nvGrpSpPr>
        <p:grpSpPr>
          <a:xfrm>
            <a:off x="3245968" y="3388298"/>
            <a:ext cx="3126869" cy="352993"/>
            <a:chOff x="3245968" y="2981027"/>
            <a:chExt cx="3126869" cy="352993"/>
          </a:xfrm>
        </p:grpSpPr>
        <p:sp>
          <p:nvSpPr>
            <p:cNvPr id="71" name="Rectangle 70"/>
            <p:cNvSpPr/>
            <p:nvPr/>
          </p:nvSpPr>
          <p:spPr>
            <a:xfrm>
              <a:off x="3245968" y="2981028"/>
              <a:ext cx="676197" cy="338554"/>
            </a:xfrm>
            <a:prstGeom prst="rect">
              <a:avLst/>
            </a:prstGeom>
          </p:spPr>
          <p:txBody>
            <a:bodyPr wrap="square">
              <a:spAutoFit/>
            </a:bodyPr>
            <a:lstStyle/>
            <a:p>
              <a:pPr algn="ctr"/>
              <a:r>
                <a:rPr lang="en-US" sz="2000" dirty="0">
                  <a:solidFill>
                    <a:schemeClr val="bg1">
                      <a:lumMod val="75000"/>
                    </a:schemeClr>
                  </a:solidFill>
                </a:rPr>
                <a:t>A</a:t>
              </a:r>
            </a:p>
          </p:txBody>
        </p:sp>
        <p:sp>
          <p:nvSpPr>
            <p:cNvPr id="72" name="Rectangle 71"/>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73" name="Rectangle 72"/>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74" name="TextBox 73"/>
            <p:cNvSpPr txBox="1"/>
            <p:nvPr/>
          </p:nvSpPr>
          <p:spPr>
            <a:xfrm>
              <a:off x="6188106" y="2995466"/>
              <a:ext cx="184731" cy="338554"/>
            </a:xfrm>
            <a:prstGeom prst="rect">
              <a:avLst/>
            </a:prstGeom>
            <a:noFill/>
          </p:spPr>
          <p:txBody>
            <a:bodyPr wrap="none" rtlCol="0">
              <a:spAutoFit/>
            </a:bodyPr>
            <a:lstStyle/>
            <a:p>
              <a:pPr algn="ctr"/>
              <a:endParaRPr lang="en-US" sz="2000" dirty="0">
                <a:solidFill>
                  <a:schemeClr val="bg1">
                    <a:lumMod val="75000"/>
                  </a:schemeClr>
                </a:solidFill>
              </a:endParaRPr>
            </a:p>
          </p:txBody>
        </p:sp>
        <p:sp>
          <p:nvSpPr>
            <p:cNvPr id="75" name="Rectangle 74"/>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grpSp>
        <p:nvGrpSpPr>
          <p:cNvPr id="76" name="Group 75"/>
          <p:cNvGrpSpPr/>
          <p:nvPr/>
        </p:nvGrpSpPr>
        <p:grpSpPr>
          <a:xfrm>
            <a:off x="3245968" y="3794704"/>
            <a:ext cx="3126869" cy="352993"/>
            <a:chOff x="3245968" y="2981027"/>
            <a:chExt cx="3126869" cy="352993"/>
          </a:xfrm>
        </p:grpSpPr>
        <p:sp>
          <p:nvSpPr>
            <p:cNvPr id="77" name="Rectangle 76"/>
            <p:cNvSpPr/>
            <p:nvPr/>
          </p:nvSpPr>
          <p:spPr>
            <a:xfrm>
              <a:off x="3245968" y="2981028"/>
              <a:ext cx="676197" cy="338554"/>
            </a:xfrm>
            <a:prstGeom prst="rect">
              <a:avLst/>
            </a:prstGeom>
          </p:spPr>
          <p:txBody>
            <a:bodyPr wrap="square">
              <a:spAutoFit/>
            </a:bodyPr>
            <a:lstStyle/>
            <a:p>
              <a:pPr algn="ctr"/>
              <a:r>
                <a:rPr lang="en-US" sz="2000" dirty="0">
                  <a:solidFill>
                    <a:schemeClr val="bg1">
                      <a:lumMod val="75000"/>
                    </a:schemeClr>
                  </a:solidFill>
                </a:rPr>
                <a:t>A</a:t>
              </a:r>
            </a:p>
          </p:txBody>
        </p:sp>
        <p:sp>
          <p:nvSpPr>
            <p:cNvPr id="78" name="Rectangle 77"/>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79" name="Rectangle 78"/>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80" name="TextBox 79"/>
            <p:cNvSpPr txBox="1"/>
            <p:nvPr/>
          </p:nvSpPr>
          <p:spPr>
            <a:xfrm>
              <a:off x="6188106" y="2995466"/>
              <a:ext cx="184731" cy="338554"/>
            </a:xfrm>
            <a:prstGeom prst="rect">
              <a:avLst/>
            </a:prstGeom>
            <a:noFill/>
          </p:spPr>
          <p:txBody>
            <a:bodyPr wrap="none" rtlCol="0">
              <a:spAutoFit/>
            </a:bodyPr>
            <a:lstStyle/>
            <a:p>
              <a:pPr algn="ctr"/>
              <a:endParaRPr lang="en-US" sz="2000" dirty="0">
                <a:solidFill>
                  <a:schemeClr val="bg1">
                    <a:lumMod val="75000"/>
                  </a:schemeClr>
                </a:solidFill>
              </a:endParaRPr>
            </a:p>
          </p:txBody>
        </p:sp>
        <p:sp>
          <p:nvSpPr>
            <p:cNvPr id="81" name="Rectangle 80"/>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grpSp>
        <p:nvGrpSpPr>
          <p:cNvPr id="88" name="Group 87"/>
          <p:cNvGrpSpPr/>
          <p:nvPr/>
        </p:nvGrpSpPr>
        <p:grpSpPr>
          <a:xfrm>
            <a:off x="3245968" y="4186906"/>
            <a:ext cx="4426038" cy="344157"/>
            <a:chOff x="3245968" y="2975425"/>
            <a:chExt cx="4426038" cy="344157"/>
          </a:xfrm>
        </p:grpSpPr>
        <p:sp>
          <p:nvSpPr>
            <p:cNvPr id="89" name="Rectangle 88"/>
            <p:cNvSpPr/>
            <p:nvPr/>
          </p:nvSpPr>
          <p:spPr>
            <a:xfrm>
              <a:off x="3245968" y="2981028"/>
              <a:ext cx="676197" cy="338554"/>
            </a:xfrm>
            <a:prstGeom prst="rect">
              <a:avLst/>
            </a:prstGeom>
          </p:spPr>
          <p:txBody>
            <a:bodyPr wrap="square">
              <a:spAutoFit/>
            </a:bodyPr>
            <a:lstStyle/>
            <a:p>
              <a:pPr algn="ctr"/>
              <a:r>
                <a:rPr lang="en-US" sz="2000" dirty="0">
                  <a:solidFill>
                    <a:schemeClr val="bg1">
                      <a:lumMod val="75000"/>
                    </a:schemeClr>
                  </a:solidFill>
                </a:rPr>
                <a:t>A</a:t>
              </a:r>
            </a:p>
          </p:txBody>
        </p:sp>
        <p:sp>
          <p:nvSpPr>
            <p:cNvPr id="90" name="Rectangle 89"/>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91" name="Rectangle 90"/>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92" name="TextBox 91"/>
            <p:cNvSpPr txBox="1"/>
            <p:nvPr/>
          </p:nvSpPr>
          <p:spPr>
            <a:xfrm>
              <a:off x="6119978" y="2975425"/>
              <a:ext cx="1552028" cy="338554"/>
            </a:xfrm>
            <a:prstGeom prst="rect">
              <a:avLst/>
            </a:prstGeom>
            <a:noFill/>
          </p:spPr>
          <p:txBody>
            <a:bodyPr wrap="none" rtlCol="0">
              <a:spAutoFit/>
            </a:bodyPr>
            <a:lstStyle/>
            <a:p>
              <a:pPr algn="ctr"/>
              <a:r>
                <a:rPr lang="en-US" sz="2000" dirty="0">
                  <a:solidFill>
                    <a:schemeClr val="bg1">
                      <a:lumMod val="75000"/>
                    </a:schemeClr>
                  </a:solidFill>
                </a:rPr>
                <a:t>Read </a:t>
              </a:r>
              <a:r>
                <a:rPr lang="en-US" sz="2000" dirty="0" smtClean="0">
                  <a:solidFill>
                    <a:schemeClr val="bg1">
                      <a:lumMod val="75000"/>
                    </a:schemeClr>
                  </a:solidFill>
                </a:rPr>
                <a:t>[B-28]</a:t>
              </a:r>
              <a:endParaRPr lang="en-US" sz="2000" dirty="0">
                <a:solidFill>
                  <a:schemeClr val="bg1">
                    <a:lumMod val="75000"/>
                  </a:schemeClr>
                </a:solidFill>
              </a:endParaRPr>
            </a:p>
          </p:txBody>
        </p:sp>
        <p:sp>
          <p:nvSpPr>
            <p:cNvPr id="93" name="Rectangle 92"/>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grpSp>
        <p:nvGrpSpPr>
          <p:cNvPr id="95" name="Group 94"/>
          <p:cNvGrpSpPr/>
          <p:nvPr/>
        </p:nvGrpSpPr>
        <p:grpSpPr>
          <a:xfrm>
            <a:off x="3245968" y="4593312"/>
            <a:ext cx="3742389" cy="344157"/>
            <a:chOff x="3245968" y="2975425"/>
            <a:chExt cx="3742389" cy="344157"/>
          </a:xfrm>
        </p:grpSpPr>
        <p:sp>
          <p:nvSpPr>
            <p:cNvPr id="96" name="Rectangle 95"/>
            <p:cNvSpPr/>
            <p:nvPr/>
          </p:nvSpPr>
          <p:spPr>
            <a:xfrm>
              <a:off x="3245968" y="2981028"/>
              <a:ext cx="676197" cy="338554"/>
            </a:xfrm>
            <a:prstGeom prst="rect">
              <a:avLst/>
            </a:prstGeom>
          </p:spPr>
          <p:txBody>
            <a:bodyPr wrap="square">
              <a:spAutoFit/>
            </a:bodyPr>
            <a:lstStyle/>
            <a:p>
              <a:pPr algn="ctr"/>
              <a:r>
                <a:rPr lang="en-US" sz="2000" dirty="0" smtClean="0">
                  <a:solidFill>
                    <a:schemeClr val="bg1">
                      <a:lumMod val="75000"/>
                    </a:schemeClr>
                  </a:solidFill>
                </a:rPr>
                <a:t>-</a:t>
              </a:r>
              <a:endParaRPr lang="en-US" sz="2000" dirty="0">
                <a:solidFill>
                  <a:schemeClr val="bg1">
                    <a:lumMod val="75000"/>
                  </a:schemeClr>
                </a:solidFill>
              </a:endParaRPr>
            </a:p>
          </p:txBody>
        </p:sp>
        <p:sp>
          <p:nvSpPr>
            <p:cNvPr id="97" name="Rectangle 96"/>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98" name="Rectangle 97"/>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99" name="TextBox 98"/>
            <p:cNvSpPr txBox="1"/>
            <p:nvPr/>
          </p:nvSpPr>
          <p:spPr>
            <a:xfrm>
              <a:off x="6803626" y="2975425"/>
              <a:ext cx="184731" cy="338554"/>
            </a:xfrm>
            <a:prstGeom prst="rect">
              <a:avLst/>
            </a:prstGeom>
            <a:noFill/>
          </p:spPr>
          <p:txBody>
            <a:bodyPr wrap="none" rtlCol="0">
              <a:spAutoFit/>
            </a:bodyPr>
            <a:lstStyle/>
            <a:p>
              <a:pPr algn="ctr"/>
              <a:endParaRPr lang="en-US" sz="2000" dirty="0">
                <a:solidFill>
                  <a:schemeClr val="bg1">
                    <a:lumMod val="75000"/>
                  </a:schemeClr>
                </a:solidFill>
              </a:endParaRPr>
            </a:p>
          </p:txBody>
        </p:sp>
        <p:sp>
          <p:nvSpPr>
            <p:cNvPr id="100" name="Rectangle 99"/>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grpSp>
        <p:nvGrpSpPr>
          <p:cNvPr id="101" name="Group 100"/>
          <p:cNvGrpSpPr/>
          <p:nvPr/>
        </p:nvGrpSpPr>
        <p:grpSpPr>
          <a:xfrm>
            <a:off x="3245968" y="4986260"/>
            <a:ext cx="4415715" cy="344157"/>
            <a:chOff x="3245968" y="2975425"/>
            <a:chExt cx="4415715" cy="344157"/>
          </a:xfrm>
        </p:grpSpPr>
        <p:sp>
          <p:nvSpPr>
            <p:cNvPr id="102" name="Rectangle 101"/>
            <p:cNvSpPr/>
            <p:nvPr/>
          </p:nvSpPr>
          <p:spPr>
            <a:xfrm>
              <a:off x="3245968" y="2981028"/>
              <a:ext cx="676197" cy="338554"/>
            </a:xfrm>
            <a:prstGeom prst="rect">
              <a:avLst/>
            </a:prstGeom>
          </p:spPr>
          <p:txBody>
            <a:bodyPr wrap="square">
              <a:spAutoFit/>
            </a:bodyPr>
            <a:lstStyle/>
            <a:p>
              <a:pPr algn="ctr"/>
              <a:r>
                <a:rPr lang="en-US" sz="2000" dirty="0" smtClean="0">
                  <a:solidFill>
                    <a:schemeClr val="bg1">
                      <a:lumMod val="75000"/>
                    </a:schemeClr>
                  </a:solidFill>
                </a:rPr>
                <a:t>-</a:t>
              </a:r>
              <a:endParaRPr lang="en-US" sz="2000" dirty="0">
                <a:solidFill>
                  <a:schemeClr val="bg1">
                    <a:lumMod val="75000"/>
                  </a:schemeClr>
                </a:solidFill>
              </a:endParaRPr>
            </a:p>
          </p:txBody>
        </p:sp>
        <p:sp>
          <p:nvSpPr>
            <p:cNvPr id="103" name="Rectangle 102"/>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104" name="Rectangle 103"/>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105" name="TextBox 104"/>
            <p:cNvSpPr txBox="1"/>
            <p:nvPr/>
          </p:nvSpPr>
          <p:spPr>
            <a:xfrm>
              <a:off x="6130302" y="2975425"/>
              <a:ext cx="1531381" cy="338554"/>
            </a:xfrm>
            <a:prstGeom prst="rect">
              <a:avLst/>
            </a:prstGeom>
            <a:noFill/>
          </p:spPr>
          <p:txBody>
            <a:bodyPr wrap="none" rtlCol="0">
              <a:spAutoFit/>
            </a:bodyPr>
            <a:lstStyle/>
            <a:p>
              <a:pPr algn="ctr"/>
              <a:r>
                <a:rPr lang="en-US" sz="2000" dirty="0" smtClean="0">
                  <a:solidFill>
                    <a:schemeClr val="bg1">
                      <a:lumMod val="75000"/>
                    </a:schemeClr>
                  </a:solidFill>
                </a:rPr>
                <a:t>Write [B-28]</a:t>
              </a:r>
              <a:endParaRPr lang="en-US" sz="2000" dirty="0">
                <a:solidFill>
                  <a:schemeClr val="bg1">
                    <a:lumMod val="75000"/>
                  </a:schemeClr>
                </a:solidFill>
              </a:endParaRPr>
            </a:p>
          </p:txBody>
        </p:sp>
        <p:sp>
          <p:nvSpPr>
            <p:cNvPr id="106" name="Rectangle 105"/>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grpSp>
        <p:nvGrpSpPr>
          <p:cNvPr id="107" name="Group 106"/>
          <p:cNvGrpSpPr/>
          <p:nvPr/>
        </p:nvGrpSpPr>
        <p:grpSpPr>
          <a:xfrm>
            <a:off x="3245968" y="5392666"/>
            <a:ext cx="4426039" cy="344157"/>
            <a:chOff x="3245968" y="2975425"/>
            <a:chExt cx="4426039" cy="344157"/>
          </a:xfrm>
        </p:grpSpPr>
        <p:sp>
          <p:nvSpPr>
            <p:cNvPr id="108" name="Rectangle 107"/>
            <p:cNvSpPr/>
            <p:nvPr/>
          </p:nvSpPr>
          <p:spPr>
            <a:xfrm>
              <a:off x="3245968" y="2981028"/>
              <a:ext cx="676197" cy="338554"/>
            </a:xfrm>
            <a:prstGeom prst="rect">
              <a:avLst/>
            </a:prstGeom>
          </p:spPr>
          <p:txBody>
            <a:bodyPr wrap="square">
              <a:spAutoFit/>
            </a:bodyPr>
            <a:lstStyle/>
            <a:p>
              <a:pPr algn="ctr"/>
              <a:r>
                <a:rPr lang="en-US" sz="2000" dirty="0" smtClean="0">
                  <a:solidFill>
                    <a:schemeClr val="bg1">
                      <a:lumMod val="75000"/>
                    </a:schemeClr>
                  </a:solidFill>
                </a:rPr>
                <a:t>-</a:t>
              </a:r>
              <a:endParaRPr lang="en-US" sz="2000" dirty="0">
                <a:solidFill>
                  <a:schemeClr val="bg1">
                    <a:lumMod val="75000"/>
                  </a:schemeClr>
                </a:solidFill>
              </a:endParaRPr>
            </a:p>
          </p:txBody>
        </p:sp>
        <p:sp>
          <p:nvSpPr>
            <p:cNvPr id="109" name="Rectangle 108"/>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110" name="Rectangle 109"/>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111" name="TextBox 110"/>
            <p:cNvSpPr txBox="1"/>
            <p:nvPr/>
          </p:nvSpPr>
          <p:spPr>
            <a:xfrm>
              <a:off x="6119979" y="2975425"/>
              <a:ext cx="1552028" cy="338554"/>
            </a:xfrm>
            <a:prstGeom prst="rect">
              <a:avLst/>
            </a:prstGeom>
            <a:noFill/>
          </p:spPr>
          <p:txBody>
            <a:bodyPr wrap="none" rtlCol="0">
              <a:spAutoFit/>
            </a:bodyPr>
            <a:lstStyle/>
            <a:p>
              <a:pPr algn="ctr"/>
              <a:r>
                <a:rPr lang="en-US" sz="2000" dirty="0" smtClean="0">
                  <a:solidFill>
                    <a:schemeClr val="bg1">
                      <a:lumMod val="75000"/>
                    </a:schemeClr>
                  </a:solidFill>
                </a:rPr>
                <a:t>Read [B-24]</a:t>
              </a:r>
              <a:endParaRPr lang="en-US" sz="2000" dirty="0">
                <a:solidFill>
                  <a:schemeClr val="bg1">
                    <a:lumMod val="75000"/>
                  </a:schemeClr>
                </a:solidFill>
              </a:endParaRPr>
            </a:p>
          </p:txBody>
        </p:sp>
        <p:sp>
          <p:nvSpPr>
            <p:cNvPr id="112" name="Rectangle 111"/>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grpSp>
        <p:nvGrpSpPr>
          <p:cNvPr id="113" name="Group 112"/>
          <p:cNvGrpSpPr/>
          <p:nvPr/>
        </p:nvGrpSpPr>
        <p:grpSpPr>
          <a:xfrm>
            <a:off x="3245968" y="5799071"/>
            <a:ext cx="3742390" cy="344157"/>
            <a:chOff x="3245968" y="2975425"/>
            <a:chExt cx="3742390" cy="344157"/>
          </a:xfrm>
        </p:grpSpPr>
        <p:sp>
          <p:nvSpPr>
            <p:cNvPr id="114" name="Rectangle 113"/>
            <p:cNvSpPr/>
            <p:nvPr/>
          </p:nvSpPr>
          <p:spPr>
            <a:xfrm>
              <a:off x="3245968" y="2981028"/>
              <a:ext cx="676197" cy="338554"/>
            </a:xfrm>
            <a:prstGeom prst="rect">
              <a:avLst/>
            </a:prstGeom>
          </p:spPr>
          <p:txBody>
            <a:bodyPr wrap="square">
              <a:spAutoFit/>
            </a:bodyPr>
            <a:lstStyle/>
            <a:p>
              <a:pPr algn="ctr"/>
              <a:r>
                <a:rPr lang="en-US" sz="2000" dirty="0" smtClean="0">
                  <a:solidFill>
                    <a:schemeClr val="bg1">
                      <a:lumMod val="75000"/>
                    </a:schemeClr>
                  </a:solidFill>
                </a:rPr>
                <a:t>-</a:t>
              </a:r>
              <a:endParaRPr lang="en-US" sz="2000" dirty="0">
                <a:solidFill>
                  <a:schemeClr val="bg1">
                    <a:lumMod val="75000"/>
                  </a:schemeClr>
                </a:solidFill>
              </a:endParaRPr>
            </a:p>
          </p:txBody>
        </p:sp>
        <p:sp>
          <p:nvSpPr>
            <p:cNvPr id="115" name="Rectangle 114"/>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116" name="Rectangle 115"/>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117" name="TextBox 116"/>
            <p:cNvSpPr txBox="1"/>
            <p:nvPr/>
          </p:nvSpPr>
          <p:spPr>
            <a:xfrm>
              <a:off x="6803627" y="2975425"/>
              <a:ext cx="184731" cy="338554"/>
            </a:xfrm>
            <a:prstGeom prst="rect">
              <a:avLst/>
            </a:prstGeom>
            <a:noFill/>
          </p:spPr>
          <p:txBody>
            <a:bodyPr wrap="none" rtlCol="0">
              <a:spAutoFit/>
            </a:bodyPr>
            <a:lstStyle/>
            <a:p>
              <a:pPr algn="ctr"/>
              <a:endParaRPr lang="en-US" sz="2000" dirty="0">
                <a:solidFill>
                  <a:schemeClr val="bg1">
                    <a:lumMod val="75000"/>
                  </a:schemeClr>
                </a:solidFill>
              </a:endParaRPr>
            </a:p>
          </p:txBody>
        </p:sp>
        <p:sp>
          <p:nvSpPr>
            <p:cNvPr id="118" name="Rectangle 117"/>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grpSp>
        <p:nvGrpSpPr>
          <p:cNvPr id="125" name="Group 124"/>
          <p:cNvGrpSpPr/>
          <p:nvPr/>
        </p:nvGrpSpPr>
        <p:grpSpPr>
          <a:xfrm>
            <a:off x="3245968" y="6159826"/>
            <a:ext cx="4415716" cy="344157"/>
            <a:chOff x="3245968" y="2975425"/>
            <a:chExt cx="4415716" cy="344157"/>
          </a:xfrm>
        </p:grpSpPr>
        <p:sp>
          <p:nvSpPr>
            <p:cNvPr id="126" name="Rectangle 125"/>
            <p:cNvSpPr/>
            <p:nvPr/>
          </p:nvSpPr>
          <p:spPr>
            <a:xfrm>
              <a:off x="3245968" y="2981028"/>
              <a:ext cx="676197" cy="338554"/>
            </a:xfrm>
            <a:prstGeom prst="rect">
              <a:avLst/>
            </a:prstGeom>
          </p:spPr>
          <p:txBody>
            <a:bodyPr wrap="square">
              <a:spAutoFit/>
            </a:bodyPr>
            <a:lstStyle/>
            <a:p>
              <a:pPr algn="ctr"/>
              <a:r>
                <a:rPr lang="en-US" sz="2000" dirty="0" smtClean="0">
                  <a:solidFill>
                    <a:schemeClr val="bg1">
                      <a:lumMod val="75000"/>
                    </a:schemeClr>
                  </a:solidFill>
                </a:rPr>
                <a:t>-</a:t>
              </a:r>
              <a:endParaRPr lang="en-US" sz="2000" dirty="0">
                <a:solidFill>
                  <a:schemeClr val="bg1">
                    <a:lumMod val="75000"/>
                  </a:schemeClr>
                </a:solidFill>
              </a:endParaRPr>
            </a:p>
          </p:txBody>
        </p:sp>
        <p:sp>
          <p:nvSpPr>
            <p:cNvPr id="127" name="Rectangle 126"/>
            <p:cNvSpPr/>
            <p:nvPr/>
          </p:nvSpPr>
          <p:spPr>
            <a:xfrm>
              <a:off x="3985562" y="2981028"/>
              <a:ext cx="699060" cy="338554"/>
            </a:xfrm>
            <a:prstGeom prst="rect">
              <a:avLst/>
            </a:prstGeom>
          </p:spPr>
          <p:txBody>
            <a:bodyPr wrap="square">
              <a:spAutoFit/>
            </a:bodyPr>
            <a:lstStyle/>
            <a:p>
              <a:pPr algn="ctr"/>
              <a:r>
                <a:rPr lang="en-US" sz="2000" dirty="0">
                  <a:solidFill>
                    <a:schemeClr val="bg1">
                      <a:lumMod val="75000"/>
                    </a:schemeClr>
                  </a:solidFill>
                </a:rPr>
                <a:t>B</a:t>
              </a:r>
            </a:p>
          </p:txBody>
        </p:sp>
        <p:sp>
          <p:nvSpPr>
            <p:cNvPr id="128" name="Rectangle 127"/>
            <p:cNvSpPr/>
            <p:nvPr/>
          </p:nvSpPr>
          <p:spPr>
            <a:xfrm>
              <a:off x="4699222" y="2981028"/>
              <a:ext cx="726427" cy="338554"/>
            </a:xfrm>
            <a:prstGeom prst="rect">
              <a:avLst/>
            </a:prstGeom>
          </p:spPr>
          <p:txBody>
            <a:bodyPr wrap="square">
              <a:spAutoFit/>
            </a:bodyPr>
            <a:lstStyle/>
            <a:p>
              <a:pPr algn="ctr"/>
              <a:r>
                <a:rPr lang="en-US" sz="2000" dirty="0">
                  <a:solidFill>
                    <a:schemeClr val="bg1">
                      <a:lumMod val="75000"/>
                    </a:schemeClr>
                  </a:solidFill>
                </a:rPr>
                <a:t>C</a:t>
              </a:r>
            </a:p>
          </p:txBody>
        </p:sp>
        <p:sp>
          <p:nvSpPr>
            <p:cNvPr id="129" name="TextBox 128"/>
            <p:cNvSpPr txBox="1"/>
            <p:nvPr/>
          </p:nvSpPr>
          <p:spPr>
            <a:xfrm>
              <a:off x="6130303" y="2975425"/>
              <a:ext cx="1531381" cy="338554"/>
            </a:xfrm>
            <a:prstGeom prst="rect">
              <a:avLst/>
            </a:prstGeom>
            <a:noFill/>
          </p:spPr>
          <p:txBody>
            <a:bodyPr wrap="none" rtlCol="0">
              <a:spAutoFit/>
            </a:bodyPr>
            <a:lstStyle/>
            <a:p>
              <a:pPr algn="ctr"/>
              <a:r>
                <a:rPr lang="en-US" sz="2000" smtClean="0">
                  <a:solidFill>
                    <a:schemeClr val="bg1">
                      <a:lumMod val="75000"/>
                    </a:schemeClr>
                  </a:solidFill>
                </a:rPr>
                <a:t>Write [</a:t>
              </a:r>
              <a:r>
                <a:rPr lang="en-US" sz="2000" dirty="0" smtClean="0">
                  <a:solidFill>
                    <a:schemeClr val="bg1">
                      <a:lumMod val="75000"/>
                    </a:schemeClr>
                  </a:solidFill>
                </a:rPr>
                <a:t>B-24]</a:t>
              </a:r>
              <a:endParaRPr lang="en-US" sz="2000" dirty="0">
                <a:solidFill>
                  <a:schemeClr val="bg1">
                    <a:lumMod val="75000"/>
                  </a:schemeClr>
                </a:solidFill>
              </a:endParaRPr>
            </a:p>
          </p:txBody>
        </p:sp>
        <p:sp>
          <p:nvSpPr>
            <p:cNvPr id="130" name="Rectangle 129"/>
            <p:cNvSpPr/>
            <p:nvPr/>
          </p:nvSpPr>
          <p:spPr>
            <a:xfrm>
              <a:off x="5418507" y="2981027"/>
              <a:ext cx="726427" cy="338554"/>
            </a:xfrm>
            <a:prstGeom prst="rect">
              <a:avLst/>
            </a:prstGeom>
          </p:spPr>
          <p:txBody>
            <a:bodyPr wrap="square">
              <a:spAutoFit/>
            </a:bodyPr>
            <a:lstStyle/>
            <a:p>
              <a:pPr algn="ctr"/>
              <a:r>
                <a:rPr lang="en-US" sz="2000" dirty="0">
                  <a:solidFill>
                    <a:schemeClr val="bg1">
                      <a:lumMod val="75000"/>
                    </a:schemeClr>
                  </a:solidFill>
                </a:rPr>
                <a:t>-</a:t>
              </a:r>
            </a:p>
          </p:txBody>
        </p:sp>
      </p:grpSp>
      <p:sp>
        <p:nvSpPr>
          <p:cNvPr id="65" name="Up Arrow 64"/>
          <p:cNvSpPr/>
          <p:nvPr/>
        </p:nvSpPr>
        <p:spPr bwMode="auto">
          <a:xfrm>
            <a:off x="8298178" y="1460500"/>
            <a:ext cx="331147" cy="1638915"/>
          </a:xfrm>
          <a:prstGeom prst="up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66" name="Group 65"/>
          <p:cNvGrpSpPr/>
          <p:nvPr/>
        </p:nvGrpSpPr>
        <p:grpSpPr>
          <a:xfrm>
            <a:off x="3245968" y="2613148"/>
            <a:ext cx="3678270" cy="352993"/>
            <a:chOff x="3245968" y="2981027"/>
            <a:chExt cx="3678270" cy="352993"/>
          </a:xfrm>
        </p:grpSpPr>
        <p:sp>
          <p:nvSpPr>
            <p:cNvPr id="67" name="Rectangle 66"/>
            <p:cNvSpPr/>
            <p:nvPr/>
          </p:nvSpPr>
          <p:spPr>
            <a:xfrm>
              <a:off x="3245968" y="2981028"/>
              <a:ext cx="676197" cy="338554"/>
            </a:xfrm>
            <a:prstGeom prst="rect">
              <a:avLst/>
            </a:prstGeom>
          </p:spPr>
          <p:txBody>
            <a:bodyPr wrap="square">
              <a:spAutoFit/>
            </a:bodyPr>
            <a:lstStyle/>
            <a:p>
              <a:pPr algn="ctr"/>
              <a:r>
                <a:rPr lang="en-US" sz="2000" dirty="0"/>
                <a:t>A</a:t>
              </a:r>
            </a:p>
          </p:txBody>
        </p:sp>
        <p:sp>
          <p:nvSpPr>
            <p:cNvPr id="68" name="Rectangle 67"/>
            <p:cNvSpPr/>
            <p:nvPr/>
          </p:nvSpPr>
          <p:spPr>
            <a:xfrm>
              <a:off x="3985562" y="2981028"/>
              <a:ext cx="699060" cy="338554"/>
            </a:xfrm>
            <a:prstGeom prst="rect">
              <a:avLst/>
            </a:prstGeom>
          </p:spPr>
          <p:txBody>
            <a:bodyPr wrap="square">
              <a:spAutoFit/>
            </a:bodyPr>
            <a:lstStyle/>
            <a:p>
              <a:pPr algn="ctr"/>
              <a:r>
                <a:rPr lang="en-US" sz="2000" dirty="0"/>
                <a:t>B</a:t>
              </a:r>
            </a:p>
          </p:txBody>
        </p:sp>
        <p:sp>
          <p:nvSpPr>
            <p:cNvPr id="69" name="Rectangle 68"/>
            <p:cNvSpPr/>
            <p:nvPr/>
          </p:nvSpPr>
          <p:spPr>
            <a:xfrm>
              <a:off x="4699222" y="2981028"/>
              <a:ext cx="726427" cy="338554"/>
            </a:xfrm>
            <a:prstGeom prst="rect">
              <a:avLst/>
            </a:prstGeom>
          </p:spPr>
          <p:txBody>
            <a:bodyPr wrap="square">
              <a:spAutoFit/>
            </a:bodyPr>
            <a:lstStyle/>
            <a:p>
              <a:pPr algn="ctr"/>
              <a:r>
                <a:rPr lang="en-US" sz="2000" dirty="0"/>
                <a:t>C</a:t>
              </a:r>
            </a:p>
          </p:txBody>
        </p:sp>
        <p:sp>
          <p:nvSpPr>
            <p:cNvPr id="82" name="TextBox 81"/>
            <p:cNvSpPr txBox="1"/>
            <p:nvPr/>
          </p:nvSpPr>
          <p:spPr>
            <a:xfrm>
              <a:off x="6739507" y="2995466"/>
              <a:ext cx="184731" cy="338554"/>
            </a:xfrm>
            <a:prstGeom prst="rect">
              <a:avLst/>
            </a:prstGeom>
            <a:noFill/>
          </p:spPr>
          <p:txBody>
            <a:bodyPr wrap="none" rtlCol="0">
              <a:spAutoFit/>
            </a:bodyPr>
            <a:lstStyle/>
            <a:p>
              <a:pPr algn="ctr"/>
              <a:endParaRPr lang="en-US" sz="2000" dirty="0"/>
            </a:p>
          </p:txBody>
        </p:sp>
        <p:sp>
          <p:nvSpPr>
            <p:cNvPr id="83" name="Rectangle 82"/>
            <p:cNvSpPr/>
            <p:nvPr/>
          </p:nvSpPr>
          <p:spPr>
            <a:xfrm>
              <a:off x="5418507" y="2981027"/>
              <a:ext cx="726427" cy="338554"/>
            </a:xfrm>
            <a:prstGeom prst="rect">
              <a:avLst/>
            </a:prstGeom>
          </p:spPr>
          <p:txBody>
            <a:bodyPr wrap="square">
              <a:spAutoFit/>
            </a:bodyPr>
            <a:lstStyle/>
            <a:p>
              <a:pPr algn="ctr"/>
              <a:r>
                <a:rPr lang="en-US" sz="2000" dirty="0"/>
                <a:t>D</a:t>
              </a:r>
            </a:p>
          </p:txBody>
        </p:sp>
      </p:grpSp>
      <p:grpSp>
        <p:nvGrpSpPr>
          <p:cNvPr id="84" name="Group 83"/>
          <p:cNvGrpSpPr/>
          <p:nvPr/>
        </p:nvGrpSpPr>
        <p:grpSpPr>
          <a:xfrm>
            <a:off x="3245968" y="2206252"/>
            <a:ext cx="3678270" cy="352993"/>
            <a:chOff x="3245968" y="2981027"/>
            <a:chExt cx="3678270" cy="352993"/>
          </a:xfrm>
        </p:grpSpPr>
        <p:sp>
          <p:nvSpPr>
            <p:cNvPr id="85" name="Rectangle 84"/>
            <p:cNvSpPr/>
            <p:nvPr/>
          </p:nvSpPr>
          <p:spPr>
            <a:xfrm>
              <a:off x="3245968" y="2981028"/>
              <a:ext cx="676197" cy="338554"/>
            </a:xfrm>
            <a:prstGeom prst="rect">
              <a:avLst/>
            </a:prstGeom>
          </p:spPr>
          <p:txBody>
            <a:bodyPr wrap="square">
              <a:spAutoFit/>
            </a:bodyPr>
            <a:lstStyle/>
            <a:p>
              <a:pPr algn="ctr"/>
              <a:r>
                <a:rPr lang="en-US" sz="2000" dirty="0"/>
                <a:t>A</a:t>
              </a:r>
            </a:p>
          </p:txBody>
        </p:sp>
        <p:sp>
          <p:nvSpPr>
            <p:cNvPr id="86" name="Rectangle 85"/>
            <p:cNvSpPr/>
            <p:nvPr/>
          </p:nvSpPr>
          <p:spPr>
            <a:xfrm>
              <a:off x="3985562" y="2981028"/>
              <a:ext cx="699060" cy="338554"/>
            </a:xfrm>
            <a:prstGeom prst="rect">
              <a:avLst/>
            </a:prstGeom>
          </p:spPr>
          <p:txBody>
            <a:bodyPr wrap="square">
              <a:spAutoFit/>
            </a:bodyPr>
            <a:lstStyle/>
            <a:p>
              <a:pPr algn="ctr"/>
              <a:r>
                <a:rPr lang="en-US" sz="2000" dirty="0"/>
                <a:t>B</a:t>
              </a:r>
            </a:p>
          </p:txBody>
        </p:sp>
        <p:sp>
          <p:nvSpPr>
            <p:cNvPr id="87" name="Rectangle 86"/>
            <p:cNvSpPr/>
            <p:nvPr/>
          </p:nvSpPr>
          <p:spPr>
            <a:xfrm>
              <a:off x="4699222" y="2981028"/>
              <a:ext cx="726427" cy="338554"/>
            </a:xfrm>
            <a:prstGeom prst="rect">
              <a:avLst/>
            </a:prstGeom>
          </p:spPr>
          <p:txBody>
            <a:bodyPr wrap="square">
              <a:spAutoFit/>
            </a:bodyPr>
            <a:lstStyle/>
            <a:p>
              <a:pPr algn="ctr"/>
              <a:r>
                <a:rPr lang="en-US" sz="2000" dirty="0"/>
                <a:t>C</a:t>
              </a:r>
            </a:p>
          </p:txBody>
        </p:sp>
        <p:sp>
          <p:nvSpPr>
            <p:cNvPr id="94" name="TextBox 93"/>
            <p:cNvSpPr txBox="1"/>
            <p:nvPr/>
          </p:nvSpPr>
          <p:spPr>
            <a:xfrm>
              <a:off x="6739507" y="2995466"/>
              <a:ext cx="184731" cy="338554"/>
            </a:xfrm>
            <a:prstGeom prst="rect">
              <a:avLst/>
            </a:prstGeom>
            <a:noFill/>
          </p:spPr>
          <p:txBody>
            <a:bodyPr wrap="none" rtlCol="0">
              <a:spAutoFit/>
            </a:bodyPr>
            <a:lstStyle/>
            <a:p>
              <a:pPr algn="ctr"/>
              <a:endParaRPr lang="en-US" sz="2000" dirty="0"/>
            </a:p>
          </p:txBody>
        </p:sp>
        <p:sp>
          <p:nvSpPr>
            <p:cNvPr id="119" name="Rectangle 118"/>
            <p:cNvSpPr/>
            <p:nvPr/>
          </p:nvSpPr>
          <p:spPr>
            <a:xfrm>
              <a:off x="5418507" y="2981027"/>
              <a:ext cx="726427" cy="338554"/>
            </a:xfrm>
            <a:prstGeom prst="rect">
              <a:avLst/>
            </a:prstGeom>
          </p:spPr>
          <p:txBody>
            <a:bodyPr wrap="square">
              <a:spAutoFit/>
            </a:bodyPr>
            <a:lstStyle/>
            <a:p>
              <a:pPr algn="ctr"/>
              <a:r>
                <a:rPr lang="en-US" sz="2000" dirty="0"/>
                <a:t>D</a:t>
              </a:r>
            </a:p>
          </p:txBody>
        </p:sp>
      </p:grpSp>
      <p:grpSp>
        <p:nvGrpSpPr>
          <p:cNvPr id="120" name="Group 119"/>
          <p:cNvGrpSpPr/>
          <p:nvPr/>
        </p:nvGrpSpPr>
        <p:grpSpPr>
          <a:xfrm>
            <a:off x="3245968" y="1826514"/>
            <a:ext cx="4061468" cy="338555"/>
            <a:chOff x="3245968" y="2981027"/>
            <a:chExt cx="4061468" cy="338555"/>
          </a:xfrm>
        </p:grpSpPr>
        <p:sp>
          <p:nvSpPr>
            <p:cNvPr id="121" name="Rectangle 120"/>
            <p:cNvSpPr/>
            <p:nvPr/>
          </p:nvSpPr>
          <p:spPr>
            <a:xfrm>
              <a:off x="3245968" y="2981028"/>
              <a:ext cx="676197" cy="338554"/>
            </a:xfrm>
            <a:prstGeom prst="rect">
              <a:avLst/>
            </a:prstGeom>
          </p:spPr>
          <p:txBody>
            <a:bodyPr wrap="square">
              <a:spAutoFit/>
            </a:bodyPr>
            <a:lstStyle/>
            <a:p>
              <a:pPr algn="ctr"/>
              <a:r>
                <a:rPr lang="en-US" sz="2000" dirty="0"/>
                <a:t>A</a:t>
              </a:r>
            </a:p>
          </p:txBody>
        </p:sp>
        <p:sp>
          <p:nvSpPr>
            <p:cNvPr id="122" name="Rectangle 121"/>
            <p:cNvSpPr/>
            <p:nvPr/>
          </p:nvSpPr>
          <p:spPr>
            <a:xfrm>
              <a:off x="3985562" y="2981028"/>
              <a:ext cx="699060" cy="338554"/>
            </a:xfrm>
            <a:prstGeom prst="rect">
              <a:avLst/>
            </a:prstGeom>
          </p:spPr>
          <p:txBody>
            <a:bodyPr wrap="square">
              <a:spAutoFit/>
            </a:bodyPr>
            <a:lstStyle/>
            <a:p>
              <a:pPr algn="ctr"/>
              <a:r>
                <a:rPr lang="en-US" sz="2000" dirty="0"/>
                <a:t>B</a:t>
              </a:r>
            </a:p>
          </p:txBody>
        </p:sp>
        <p:sp>
          <p:nvSpPr>
            <p:cNvPr id="123" name="Rectangle 122"/>
            <p:cNvSpPr/>
            <p:nvPr/>
          </p:nvSpPr>
          <p:spPr>
            <a:xfrm>
              <a:off x="4699222" y="2981028"/>
              <a:ext cx="726427" cy="338554"/>
            </a:xfrm>
            <a:prstGeom prst="rect">
              <a:avLst/>
            </a:prstGeom>
          </p:spPr>
          <p:txBody>
            <a:bodyPr wrap="square">
              <a:spAutoFit/>
            </a:bodyPr>
            <a:lstStyle/>
            <a:p>
              <a:pPr algn="ctr"/>
              <a:r>
                <a:rPr lang="en-US" sz="2000" dirty="0"/>
                <a:t>-</a:t>
              </a:r>
            </a:p>
          </p:txBody>
        </p:sp>
        <p:sp>
          <p:nvSpPr>
            <p:cNvPr id="124" name="TextBox 123"/>
            <p:cNvSpPr txBox="1"/>
            <p:nvPr/>
          </p:nvSpPr>
          <p:spPr>
            <a:xfrm>
              <a:off x="6125702" y="2981027"/>
              <a:ext cx="1181734" cy="338554"/>
            </a:xfrm>
            <a:prstGeom prst="rect">
              <a:avLst/>
            </a:prstGeom>
            <a:noFill/>
          </p:spPr>
          <p:txBody>
            <a:bodyPr wrap="none" rtlCol="0">
              <a:spAutoFit/>
            </a:bodyPr>
            <a:lstStyle/>
            <a:p>
              <a:pPr algn="ctr"/>
              <a:r>
                <a:rPr lang="en-US" sz="2000" dirty="0" smtClean="0"/>
                <a:t>Read </a:t>
              </a:r>
              <a:r>
                <a:rPr lang="en-US" sz="2000" smtClean="0"/>
                <a:t>[A]</a:t>
              </a:r>
              <a:endParaRPr lang="en-US" sz="2000" dirty="0"/>
            </a:p>
          </p:txBody>
        </p:sp>
        <p:sp>
          <p:nvSpPr>
            <p:cNvPr id="131" name="Rectangle 130"/>
            <p:cNvSpPr/>
            <p:nvPr/>
          </p:nvSpPr>
          <p:spPr>
            <a:xfrm>
              <a:off x="5418507" y="2981027"/>
              <a:ext cx="726427" cy="338554"/>
            </a:xfrm>
            <a:prstGeom prst="rect">
              <a:avLst/>
            </a:prstGeom>
          </p:spPr>
          <p:txBody>
            <a:bodyPr wrap="square">
              <a:spAutoFit/>
            </a:bodyPr>
            <a:lstStyle/>
            <a:p>
              <a:pPr algn="ctr"/>
              <a:r>
                <a:rPr lang="en-US" sz="2000" dirty="0"/>
                <a:t>D</a:t>
              </a:r>
            </a:p>
          </p:txBody>
        </p:sp>
      </p:grpSp>
      <p:grpSp>
        <p:nvGrpSpPr>
          <p:cNvPr id="132" name="Group 131"/>
          <p:cNvGrpSpPr/>
          <p:nvPr/>
        </p:nvGrpSpPr>
        <p:grpSpPr>
          <a:xfrm>
            <a:off x="3226736" y="1394903"/>
            <a:ext cx="4440612" cy="350665"/>
            <a:chOff x="3245968" y="2981027"/>
            <a:chExt cx="4440612" cy="350665"/>
          </a:xfrm>
        </p:grpSpPr>
        <p:sp>
          <p:nvSpPr>
            <p:cNvPr id="133" name="Rectangle 132"/>
            <p:cNvSpPr/>
            <p:nvPr/>
          </p:nvSpPr>
          <p:spPr>
            <a:xfrm>
              <a:off x="3245968" y="2981028"/>
              <a:ext cx="676197" cy="338554"/>
            </a:xfrm>
            <a:prstGeom prst="rect">
              <a:avLst/>
            </a:prstGeom>
          </p:spPr>
          <p:txBody>
            <a:bodyPr wrap="square">
              <a:spAutoFit/>
            </a:bodyPr>
            <a:lstStyle/>
            <a:p>
              <a:pPr algn="ctr"/>
              <a:r>
                <a:rPr lang="en-US" sz="2000" dirty="0"/>
                <a:t>-</a:t>
              </a:r>
            </a:p>
          </p:txBody>
        </p:sp>
        <p:sp>
          <p:nvSpPr>
            <p:cNvPr id="134" name="Rectangle 133"/>
            <p:cNvSpPr/>
            <p:nvPr/>
          </p:nvSpPr>
          <p:spPr>
            <a:xfrm>
              <a:off x="3985562" y="2981028"/>
              <a:ext cx="699060" cy="338554"/>
            </a:xfrm>
            <a:prstGeom prst="rect">
              <a:avLst/>
            </a:prstGeom>
          </p:spPr>
          <p:txBody>
            <a:bodyPr wrap="square">
              <a:spAutoFit/>
            </a:bodyPr>
            <a:lstStyle/>
            <a:p>
              <a:pPr algn="ctr"/>
              <a:r>
                <a:rPr lang="en-US" sz="2000" dirty="0"/>
                <a:t>B</a:t>
              </a:r>
            </a:p>
          </p:txBody>
        </p:sp>
        <p:sp>
          <p:nvSpPr>
            <p:cNvPr id="135" name="Rectangle 134"/>
            <p:cNvSpPr/>
            <p:nvPr/>
          </p:nvSpPr>
          <p:spPr>
            <a:xfrm>
              <a:off x="4699222" y="2981028"/>
              <a:ext cx="726427" cy="338554"/>
            </a:xfrm>
            <a:prstGeom prst="rect">
              <a:avLst/>
            </a:prstGeom>
          </p:spPr>
          <p:txBody>
            <a:bodyPr wrap="square">
              <a:spAutoFit/>
            </a:bodyPr>
            <a:lstStyle/>
            <a:p>
              <a:pPr algn="ctr"/>
              <a:r>
                <a:rPr lang="en-US" sz="2000" dirty="0" smtClean="0"/>
                <a:t>-</a:t>
              </a:r>
              <a:endParaRPr lang="en-US" sz="2000" dirty="0"/>
            </a:p>
          </p:txBody>
        </p:sp>
        <p:sp>
          <p:nvSpPr>
            <p:cNvPr id="136" name="TextBox 135"/>
            <p:cNvSpPr txBox="1"/>
            <p:nvPr/>
          </p:nvSpPr>
          <p:spPr>
            <a:xfrm>
              <a:off x="6134552" y="2993138"/>
              <a:ext cx="1552028" cy="338554"/>
            </a:xfrm>
            <a:prstGeom prst="rect">
              <a:avLst/>
            </a:prstGeom>
            <a:noFill/>
          </p:spPr>
          <p:txBody>
            <a:bodyPr wrap="none" rtlCol="0">
              <a:spAutoFit/>
            </a:bodyPr>
            <a:lstStyle/>
            <a:p>
              <a:pPr algn="ctr"/>
              <a:r>
                <a:rPr lang="en-US" sz="2000" dirty="0" smtClean="0"/>
                <a:t>Read [B-24]</a:t>
              </a:r>
              <a:endParaRPr lang="en-US" sz="2000" dirty="0"/>
            </a:p>
          </p:txBody>
        </p:sp>
        <p:sp>
          <p:nvSpPr>
            <p:cNvPr id="137" name="Rectangle 136"/>
            <p:cNvSpPr/>
            <p:nvPr/>
          </p:nvSpPr>
          <p:spPr>
            <a:xfrm>
              <a:off x="5418507" y="2981027"/>
              <a:ext cx="726427" cy="338554"/>
            </a:xfrm>
            <a:prstGeom prst="rect">
              <a:avLst/>
            </a:prstGeom>
          </p:spPr>
          <p:txBody>
            <a:bodyPr wrap="square">
              <a:spAutoFit/>
            </a:bodyPr>
            <a:lstStyle/>
            <a:p>
              <a:pPr algn="ctr"/>
              <a:r>
                <a:rPr lang="en-US" sz="2000" dirty="0"/>
                <a:t>D</a:t>
              </a:r>
            </a:p>
          </p:txBody>
        </p:sp>
      </p:grpSp>
      <p:graphicFrame>
        <p:nvGraphicFramePr>
          <p:cNvPr id="138" name="Table 137"/>
          <p:cNvGraphicFramePr>
            <a:graphicFrameLocks noGrp="1"/>
          </p:cNvGraphicFramePr>
          <p:nvPr>
            <p:extLst>
              <p:ext uri="{D42A27DB-BD31-4B8C-83A1-F6EECF244321}">
                <p14:modId xmlns:p14="http://schemas.microsoft.com/office/powerpoint/2010/main" val="509775003"/>
              </p:ext>
            </p:extLst>
          </p:nvPr>
        </p:nvGraphicFramePr>
        <p:xfrm>
          <a:off x="421113" y="960976"/>
          <a:ext cx="2578347" cy="55473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249440">
                <a:tc>
                  <a:txBody>
                    <a:bodyPr/>
                    <a:lstStyle/>
                    <a:p>
                      <a:r>
                        <a:rPr lang="en-US" sz="2000" dirty="0" smtClean="0">
                          <a:solidFill>
                            <a:schemeClr val="tx1"/>
                          </a:solidFill>
                        </a:rPr>
                        <a:t>BB1→BB2→BB4</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en-US" sz="2000" dirty="0" smtClean="0"/>
                        <a:t> </a:t>
                      </a:r>
                      <a:r>
                        <a:rPr lang="en-US" sz="2000" dirty="0" smtClean="0"/>
                        <a:t>R1 ← M[R2-24]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mr-IN" sz="2000" dirty="0" smtClean="0"/>
                        <a:t> </a:t>
                      </a:r>
                      <a:r>
                        <a:rPr lang="en-US" sz="2000" dirty="0" smtClean="0"/>
                        <a:t>R3 ← </a:t>
                      </a:r>
                      <a:r>
                        <a:rPr lang="mr-IN" sz="2000" dirty="0" smtClean="0"/>
                        <a:t>M[</a:t>
                      </a:r>
                      <a:r>
                        <a:rPr lang="en-US" sz="2000" dirty="0" smtClean="0"/>
                        <a:t>R1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cmp</a:t>
                      </a:r>
                      <a:r>
                        <a:rPr lang="en-US" sz="2000" dirty="0" smtClean="0"/>
                        <a:t> $0,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3"/>
                  </a:ext>
                </a:extLst>
              </a:tr>
              <a:tr h="249440">
                <a:tc>
                  <a:txBody>
                    <a:bodyPr/>
                    <a:lstStyle/>
                    <a:p>
                      <a:r>
                        <a:rPr lang="en-US" sz="2000" dirty="0" smtClean="0"/>
                        <a:t>je BB2</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4"/>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ld</a:t>
                      </a:r>
                      <a:r>
                        <a:rPr lang="en-US" sz="2000" dirty="0" smtClean="0"/>
                        <a:t> </a:t>
                      </a:r>
                      <a:r>
                        <a:rPr lang="en-US" sz="2000" dirty="0" smtClean="0"/>
                        <a:t>R4 ← </a:t>
                      </a:r>
                      <a:r>
                        <a:rPr lang="mr-IN" sz="2000" dirty="0" smtClean="0"/>
                        <a:t>M[</a:t>
                      </a:r>
                      <a:r>
                        <a:rPr lang="en-US" sz="2000" dirty="0" smtClean="0"/>
                        <a:t>R2-1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5"/>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c</a:t>
                      </a:r>
                      <a:r>
                        <a:rPr lang="is-IS" sz="2000" dirty="0" smtClean="0">
                          <a:latin typeface="Helvetica" charset="0"/>
                        </a:rPr>
                        <a:t>mp R4</a:t>
                      </a:r>
                      <a:r>
                        <a:rPr lang="is-IS" sz="2000" baseline="0" dirty="0" smtClean="0">
                          <a:latin typeface="Helvetica" charset="0"/>
                        </a:rPr>
                        <a:t>,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6"/>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j</a:t>
                      </a:r>
                      <a:r>
                        <a:rPr lang="is-IS" sz="2000" dirty="0" smtClean="0">
                          <a:latin typeface="Helvetica" charset="0"/>
                        </a:rPr>
                        <a:t>e BB4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7"/>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ld </a:t>
                      </a:r>
                      <a:r>
                        <a:rPr lang="is-IS" sz="2000" dirty="0" smtClean="0">
                          <a:latin typeface="Helvetica" charset="0"/>
                        </a:rPr>
                        <a:t>R1</a:t>
                      </a:r>
                      <a:r>
                        <a:rPr lang="en-US" sz="2000" dirty="0" smtClean="0"/>
                        <a:t> ← </a:t>
                      </a:r>
                      <a:r>
                        <a:rPr lang="mr-IN" sz="2000" dirty="0" smtClean="0"/>
                        <a:t>M[</a:t>
                      </a:r>
                      <a:r>
                        <a:rPr lang="en-US" sz="2000" dirty="0" smtClean="0"/>
                        <a:t>R2</a:t>
                      </a:r>
                      <a:r>
                        <a:rPr lang="mr-IN" sz="2000" dirty="0" smtClean="0"/>
                        <a:t>-2</a:t>
                      </a:r>
                      <a:r>
                        <a:rPr lang="en-US" sz="2000" dirty="0" smtClean="0"/>
                        <a:t>8</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8"/>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a</a:t>
                      </a:r>
                      <a:r>
                        <a:rPr lang="is-IS" sz="2000" dirty="0" smtClean="0">
                          <a:latin typeface="Helvetica" charset="0"/>
                        </a:rPr>
                        <a:t>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9"/>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baseline="0" dirty="0" err="1" smtClean="0"/>
                        <a:t>st</a:t>
                      </a:r>
                      <a:r>
                        <a:rPr lang="is-IS" sz="2000" baseline="0" dirty="0" smtClean="0"/>
                        <a:t> </a:t>
                      </a:r>
                      <a:r>
                        <a:rPr lang="mr-IN" sz="2000" dirty="0" smtClean="0"/>
                        <a:t>M[</a:t>
                      </a:r>
                      <a:r>
                        <a:rPr lang="en-US" sz="2000" dirty="0" smtClean="0"/>
                        <a:t>R2</a:t>
                      </a:r>
                      <a:r>
                        <a:rPr lang="mr-IN" sz="2000" dirty="0" smtClean="0"/>
                        <a:t>-2</a:t>
                      </a:r>
                      <a:r>
                        <a:rPr lang="en-US" sz="2000" dirty="0" smtClean="0"/>
                        <a:t>8</a:t>
                      </a:r>
                      <a:r>
                        <a:rPr lang="mr-IN" sz="2000" dirty="0" smtClean="0"/>
                        <a:t>]</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ld</a:t>
                      </a:r>
                      <a:r>
                        <a:rPr lang="en-US" sz="2000" dirty="0" smtClean="0"/>
                        <a:t> </a:t>
                      </a:r>
                      <a:r>
                        <a:rPr lang="en-US" sz="2000" dirty="0" smtClean="0"/>
                        <a:t>R1 ← M[R2-24]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smtClean="0"/>
                        <a:t>st </a:t>
                      </a:r>
                      <a:r>
                        <a:rPr lang="en-US" sz="2000" dirty="0" smtClean="0"/>
                        <a:t>M[R2-24] ←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3"/>
                  </a:ext>
                </a:extLst>
              </a:tr>
            </a:tbl>
          </a:graphicData>
        </a:graphic>
      </p:graphicFrame>
      <p:sp>
        <p:nvSpPr>
          <p:cNvPr id="139" name="Rounded Rectangle 138"/>
          <p:cNvSpPr/>
          <p:nvPr/>
        </p:nvSpPr>
        <p:spPr bwMode="auto">
          <a:xfrm>
            <a:off x="176874" y="2930601"/>
            <a:ext cx="2993261" cy="398290"/>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0" name="Rounded Rectangle 139"/>
          <p:cNvSpPr/>
          <p:nvPr/>
        </p:nvSpPr>
        <p:spPr bwMode="auto">
          <a:xfrm>
            <a:off x="176874" y="2534623"/>
            <a:ext cx="2993261" cy="402783"/>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1" name="Rounded Rectangle 140"/>
          <p:cNvSpPr/>
          <p:nvPr/>
        </p:nvSpPr>
        <p:spPr bwMode="auto">
          <a:xfrm>
            <a:off x="169639" y="2139772"/>
            <a:ext cx="2993261" cy="402783"/>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2" name="Rounded Rectangle 141"/>
          <p:cNvSpPr/>
          <p:nvPr/>
        </p:nvSpPr>
        <p:spPr bwMode="auto">
          <a:xfrm>
            <a:off x="162339" y="1751976"/>
            <a:ext cx="2993261" cy="402783"/>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4" name="Rounded Rectangle 143"/>
          <p:cNvSpPr/>
          <p:nvPr/>
        </p:nvSpPr>
        <p:spPr bwMode="auto">
          <a:xfrm>
            <a:off x="174168" y="1347938"/>
            <a:ext cx="2967659" cy="434014"/>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3" name="TextBox 142"/>
          <p:cNvSpPr txBox="1"/>
          <p:nvPr/>
        </p:nvSpPr>
        <p:spPr>
          <a:xfrm>
            <a:off x="5122069" y="6553724"/>
            <a:ext cx="1958741" cy="338554"/>
          </a:xfrm>
          <a:prstGeom prst="rect">
            <a:avLst/>
          </a:prstGeom>
          <a:noFill/>
        </p:spPr>
        <p:txBody>
          <a:bodyPr wrap="none" rtlCol="0">
            <a:spAutoFit/>
          </a:bodyPr>
          <a:lstStyle/>
          <a:p>
            <a:r>
              <a:rPr lang="en-US" sz="2000" dirty="0" smtClean="0">
                <a:latin typeface="Calibri" panose="020F0502020204030204" pitchFamily="34" charset="0"/>
              </a:rPr>
              <a:t>- Unknown Value</a:t>
            </a:r>
          </a:p>
        </p:txBody>
      </p:sp>
      <p:grpSp>
        <p:nvGrpSpPr>
          <p:cNvPr id="145" name="Group 144"/>
          <p:cNvGrpSpPr/>
          <p:nvPr/>
        </p:nvGrpSpPr>
        <p:grpSpPr>
          <a:xfrm>
            <a:off x="3204682" y="6550646"/>
            <a:ext cx="1754913" cy="344710"/>
            <a:chOff x="424159" y="6452494"/>
            <a:chExt cx="1754913" cy="344710"/>
          </a:xfrm>
        </p:grpSpPr>
        <p:sp>
          <p:nvSpPr>
            <p:cNvPr id="146" name="Extract 145"/>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7" name="TextBox 146"/>
            <p:cNvSpPr txBox="1"/>
            <p:nvPr/>
          </p:nvSpPr>
          <p:spPr>
            <a:xfrm>
              <a:off x="651090" y="6452494"/>
              <a:ext cx="1527982" cy="344710"/>
            </a:xfrm>
            <a:prstGeom prst="rect">
              <a:avLst/>
            </a:prstGeom>
            <a:noFill/>
          </p:spPr>
          <p:txBody>
            <a:bodyPr wrap="none" rtlCol="0">
              <a:spAutoFit/>
            </a:bodyPr>
            <a:lstStyle/>
            <a:p>
              <a:r>
                <a:rPr lang="en-US" sz="2000" dirty="0" smtClean="0">
                  <a:latin typeface="Calibri" panose="020F0502020204030204" pitchFamily="34" charset="0"/>
                </a:rPr>
                <a:t>PEBS Sample</a:t>
              </a:r>
            </a:p>
          </p:txBody>
        </p:sp>
      </p:grpSp>
      <p:sp>
        <p:nvSpPr>
          <p:cNvPr id="6" name="Extract 5"/>
          <p:cNvSpPr/>
          <p:nvPr/>
        </p:nvSpPr>
        <p:spPr bwMode="auto">
          <a:xfrm>
            <a:off x="2907323" y="2981027"/>
            <a:ext cx="297359" cy="232669"/>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24600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repeatCount="0" fill="hold" grpId="0" nodeType="with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down)">
                                      <p:cBhvr>
                                        <p:cTn id="7" dur="500"/>
                                        <p:tgtEl>
                                          <p:spTgt spid="65"/>
                                        </p:tgtEl>
                                      </p:cBhvr>
                                    </p:animEffect>
                                  </p:childTnLst>
                                </p:cTn>
                              </p:par>
                              <p:par>
                                <p:cTn id="8" presetID="1" presetClass="entr" presetSubtype="0" fill="hold" grpId="1" nodeType="withEffect">
                                  <p:stCondLst>
                                    <p:cond delay="0"/>
                                  </p:stCondLst>
                                  <p:childTnLst>
                                    <p:set>
                                      <p:cBhvr>
                                        <p:cTn id="9" dur="1" fill="hold">
                                          <p:stCondLst>
                                            <p:cond delay="0"/>
                                          </p:stCondLst>
                                        </p:cTn>
                                        <p:tgtEl>
                                          <p:spTgt spid="139"/>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0" nodeType="clickEffect">
                                  <p:stCondLst>
                                    <p:cond delay="0"/>
                                  </p:stCondLst>
                                  <p:childTnLst>
                                    <p:animMotion origin="layout" path="M 3.88889E-6 -5.55112E-17 L 3.88889E-6 -0.05833 " pathEditMode="relative" rAng="0" ptsTypes="AA">
                                      <p:cBhvr>
                                        <p:cTn id="15" dur="1000" fill="hold"/>
                                        <p:tgtEl>
                                          <p:spTgt spid="139"/>
                                        </p:tgtEl>
                                        <p:attrNameLst>
                                          <p:attrName>ppt_x</p:attrName>
                                          <p:attrName>ppt_y</p:attrName>
                                        </p:attrNameLst>
                                      </p:cBhvr>
                                      <p:rCtr x="0" y="-2917"/>
                                    </p:animMotion>
                                  </p:childTnLst>
                                  <p:subTnLst>
                                    <p:set>
                                      <p:cBhvr override="childStyle">
                                        <p:cTn dur="1" fill="hold" display="0" masterRel="sameClick" afterEffect="1">
                                          <p:stCondLst>
                                            <p:cond evt="end" delay="0">
                                              <p:tn val="14"/>
                                            </p:cond>
                                          </p:stCondLst>
                                        </p:cTn>
                                        <p:tgtEl>
                                          <p:spTgt spid="139"/>
                                        </p:tgtEl>
                                        <p:attrNameLst>
                                          <p:attrName>style.visibility</p:attrName>
                                        </p:attrNameLst>
                                      </p:cBhvr>
                                      <p:to>
                                        <p:strVal val="hidden"/>
                                      </p:to>
                                    </p:set>
                                  </p:subTnLst>
                                </p:cTn>
                              </p:par>
                              <p:par>
                                <p:cTn id="16" presetID="1" presetClass="entr" presetSubtype="0" fill="hold" grpId="1" nodeType="withEffect">
                                  <p:stCondLst>
                                    <p:cond delay="1000"/>
                                  </p:stCondLst>
                                  <p:childTnLst>
                                    <p:set>
                                      <p:cBhvr>
                                        <p:cTn id="17" dur="1" fill="hold">
                                          <p:stCondLst>
                                            <p:cond delay="0"/>
                                          </p:stCondLst>
                                        </p:cTn>
                                        <p:tgtEl>
                                          <p:spTgt spid="140"/>
                                        </p:tgtEl>
                                        <p:attrNameLst>
                                          <p:attrName>style.visibility</p:attrName>
                                        </p:attrNameLst>
                                      </p:cBhvr>
                                      <p:to>
                                        <p:strVal val="visible"/>
                                      </p:to>
                                    </p:set>
                                  </p:childTnLst>
                                </p:cTn>
                              </p:par>
                            </p:childTnLst>
                          </p:cTn>
                        </p:par>
                        <p:par>
                          <p:cTn id="18" fill="hold">
                            <p:stCondLst>
                              <p:cond delay="1000"/>
                            </p:stCondLst>
                            <p:childTnLst>
                              <p:par>
                                <p:cTn id="19" presetID="1" presetClass="entr" presetSubtype="0" fill="hold" nodeType="after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3.88889E-6 -2.59259E-6 L 0.00034 -0.05671 " pathEditMode="relative" rAng="0" ptsTypes="AA">
                                      <p:cBhvr>
                                        <p:cTn id="24" dur="1000" fill="hold"/>
                                        <p:tgtEl>
                                          <p:spTgt spid="140"/>
                                        </p:tgtEl>
                                        <p:attrNameLst>
                                          <p:attrName>ppt_x</p:attrName>
                                          <p:attrName>ppt_y</p:attrName>
                                        </p:attrNameLst>
                                      </p:cBhvr>
                                      <p:rCtr x="17" y="-2847"/>
                                    </p:animMotion>
                                  </p:childTnLst>
                                  <p:subTnLst>
                                    <p:set>
                                      <p:cBhvr override="childStyle">
                                        <p:cTn dur="1" fill="hold" display="0" masterRel="sameClick" afterEffect="1">
                                          <p:stCondLst>
                                            <p:cond evt="end" delay="0">
                                              <p:tn val="23"/>
                                            </p:cond>
                                          </p:stCondLst>
                                        </p:cTn>
                                        <p:tgtEl>
                                          <p:spTgt spid="140"/>
                                        </p:tgtEl>
                                        <p:attrNameLst>
                                          <p:attrName>style.visibility</p:attrName>
                                        </p:attrNameLst>
                                      </p:cBhvr>
                                      <p:to>
                                        <p:strVal val="hidden"/>
                                      </p:to>
                                    </p:set>
                                  </p:subTnLst>
                                </p:cTn>
                              </p:par>
                              <p:par>
                                <p:cTn id="25" presetID="1" presetClass="entr" presetSubtype="0" fill="hold" grpId="1" nodeType="withEffect">
                                  <p:stCondLst>
                                    <p:cond delay="1000"/>
                                  </p:stCondLst>
                                  <p:childTnLst>
                                    <p:set>
                                      <p:cBhvr>
                                        <p:cTn id="26" dur="1" fill="hold">
                                          <p:stCondLst>
                                            <p:cond delay="0"/>
                                          </p:stCondLst>
                                        </p:cTn>
                                        <p:tgtEl>
                                          <p:spTgt spid="141"/>
                                        </p:tgtEl>
                                        <p:attrNameLst>
                                          <p:attrName>style.visibility</p:attrName>
                                        </p:attrNameLst>
                                      </p:cBhvr>
                                      <p:to>
                                        <p:strVal val="visible"/>
                                      </p:to>
                                    </p:set>
                                  </p:childTnLst>
                                </p:cTn>
                              </p:par>
                            </p:childTnLst>
                          </p:cTn>
                        </p:par>
                        <p:par>
                          <p:cTn id="27" fill="hold">
                            <p:stCondLst>
                              <p:cond delay="1000"/>
                            </p:stCondLst>
                            <p:childTnLst>
                              <p:par>
                                <p:cTn id="28" presetID="1" presetClass="entr" presetSubtype="0" fill="hold" nodeType="afterEffect">
                                  <p:stCondLst>
                                    <p:cond delay="0"/>
                                  </p:stCondLst>
                                  <p:childTnLst>
                                    <p:set>
                                      <p:cBhvr>
                                        <p:cTn id="29" dur="1" fill="hold">
                                          <p:stCondLst>
                                            <p:cond delay="0"/>
                                          </p:stCondLst>
                                        </p:cTn>
                                        <p:tgtEl>
                                          <p:spTgt spid="8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0" presetClass="path" presetSubtype="0" accel="50000" decel="50000" fill="hold" grpId="0" nodeType="clickEffect">
                                  <p:stCondLst>
                                    <p:cond delay="0"/>
                                  </p:stCondLst>
                                  <p:childTnLst>
                                    <p:animMotion origin="layout" path="M 1.94444E-6 4.81481E-6 L 0.00035 -0.05672 " pathEditMode="relative" rAng="0" ptsTypes="AA">
                                      <p:cBhvr>
                                        <p:cTn id="33" dur="1000" fill="hold"/>
                                        <p:tgtEl>
                                          <p:spTgt spid="141"/>
                                        </p:tgtEl>
                                        <p:attrNameLst>
                                          <p:attrName>ppt_x</p:attrName>
                                          <p:attrName>ppt_y</p:attrName>
                                        </p:attrNameLst>
                                      </p:cBhvr>
                                      <p:rCtr x="17" y="-2847"/>
                                    </p:animMotion>
                                  </p:childTnLst>
                                  <p:subTnLst>
                                    <p:set>
                                      <p:cBhvr override="childStyle">
                                        <p:cTn dur="1" fill="hold" display="0" masterRel="sameClick" afterEffect="1">
                                          <p:stCondLst>
                                            <p:cond evt="end" delay="0">
                                              <p:tn val="32"/>
                                            </p:cond>
                                          </p:stCondLst>
                                        </p:cTn>
                                        <p:tgtEl>
                                          <p:spTgt spid="141"/>
                                        </p:tgtEl>
                                        <p:attrNameLst>
                                          <p:attrName>style.visibility</p:attrName>
                                        </p:attrNameLst>
                                      </p:cBhvr>
                                      <p:to>
                                        <p:strVal val="hidden"/>
                                      </p:to>
                                    </p:set>
                                  </p:subTnLst>
                                </p:cTn>
                              </p:par>
                              <p:par>
                                <p:cTn id="34" presetID="1" presetClass="entr" presetSubtype="0" fill="hold" grpId="1" nodeType="withEffect">
                                  <p:stCondLst>
                                    <p:cond delay="1000"/>
                                  </p:stCondLst>
                                  <p:childTnLst>
                                    <p:set>
                                      <p:cBhvr>
                                        <p:cTn id="35" dur="1" fill="hold">
                                          <p:stCondLst>
                                            <p:cond delay="0"/>
                                          </p:stCondLst>
                                        </p:cTn>
                                        <p:tgtEl>
                                          <p:spTgt spid="142"/>
                                        </p:tgtEl>
                                        <p:attrNameLst>
                                          <p:attrName>style.visibility</p:attrName>
                                        </p:attrNameLst>
                                      </p:cBhvr>
                                      <p:to>
                                        <p:strVal val="visible"/>
                                      </p:to>
                                    </p:set>
                                  </p:childTnLst>
                                </p:cTn>
                              </p:par>
                            </p:childTnLst>
                          </p:cTn>
                        </p:par>
                        <p:par>
                          <p:cTn id="36" fill="hold">
                            <p:stCondLst>
                              <p:cond delay="1000"/>
                            </p:stCondLst>
                            <p:childTnLst>
                              <p:par>
                                <p:cTn id="37" presetID="1" presetClass="entr" presetSubtype="0" fill="hold" nodeType="afterEffect">
                                  <p:stCondLst>
                                    <p:cond delay="0"/>
                                  </p:stCondLst>
                                  <p:childTnLst>
                                    <p:set>
                                      <p:cBhvr>
                                        <p:cTn id="38" dur="1" fill="hold">
                                          <p:stCondLst>
                                            <p:cond delay="0"/>
                                          </p:stCondLst>
                                        </p:cTn>
                                        <p:tgtEl>
                                          <p:spTgt spid="1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grpId="0" nodeType="clickEffect">
                                  <p:stCondLst>
                                    <p:cond delay="0"/>
                                  </p:stCondLst>
                                  <p:childTnLst>
                                    <p:animMotion origin="layout" path="M -3.61111E-6 -2.22222E-6 L 0.00035 -0.05671 " pathEditMode="relative" rAng="0" ptsTypes="AA">
                                      <p:cBhvr>
                                        <p:cTn id="42" dur="1000" fill="hold"/>
                                        <p:tgtEl>
                                          <p:spTgt spid="142"/>
                                        </p:tgtEl>
                                        <p:attrNameLst>
                                          <p:attrName>ppt_x</p:attrName>
                                          <p:attrName>ppt_y</p:attrName>
                                        </p:attrNameLst>
                                      </p:cBhvr>
                                      <p:rCtr x="17" y="-2847"/>
                                    </p:animMotion>
                                  </p:childTnLst>
                                  <p:subTnLst>
                                    <p:set>
                                      <p:cBhvr override="childStyle">
                                        <p:cTn dur="1" fill="hold" display="0" masterRel="sameClick" afterEffect="1">
                                          <p:stCondLst>
                                            <p:cond evt="end" delay="0">
                                              <p:tn val="41"/>
                                            </p:cond>
                                          </p:stCondLst>
                                        </p:cTn>
                                        <p:tgtEl>
                                          <p:spTgt spid="142"/>
                                        </p:tgtEl>
                                        <p:attrNameLst>
                                          <p:attrName>style.visibility</p:attrName>
                                        </p:attrNameLst>
                                      </p:cBhvr>
                                      <p:to>
                                        <p:strVal val="hidden"/>
                                      </p:to>
                                    </p:set>
                                  </p:subTnLst>
                                </p:cTn>
                              </p:par>
                              <p:par>
                                <p:cTn id="43" presetID="1" presetClass="entr" presetSubtype="0" fill="hold" grpId="0" nodeType="withEffect">
                                  <p:stCondLst>
                                    <p:cond delay="1000"/>
                                  </p:stCondLst>
                                  <p:childTnLst>
                                    <p:set>
                                      <p:cBhvr>
                                        <p:cTn id="44" dur="1" fill="hold">
                                          <p:stCondLst>
                                            <p:cond delay="0"/>
                                          </p:stCondLst>
                                        </p:cTn>
                                        <p:tgtEl>
                                          <p:spTgt spid="144"/>
                                        </p:tgtEl>
                                        <p:attrNameLst>
                                          <p:attrName>style.visibility</p:attrName>
                                        </p:attrNameLst>
                                      </p:cBhvr>
                                      <p:to>
                                        <p:strVal val="visible"/>
                                      </p:to>
                                    </p:set>
                                  </p:childTnLst>
                                </p:cTn>
                              </p:par>
                            </p:childTnLst>
                          </p:cTn>
                        </p:par>
                        <p:par>
                          <p:cTn id="45" fill="hold">
                            <p:stCondLst>
                              <p:cond delay="1000"/>
                            </p:stCondLst>
                            <p:childTnLst>
                              <p:par>
                                <p:cTn id="46" presetID="1" presetClass="entr" presetSubtype="0" fill="hold" nodeType="afterEffect">
                                  <p:stCondLst>
                                    <p:cond delay="0"/>
                                  </p:stCondLst>
                                  <p:childTnLst>
                                    <p:set>
                                      <p:cBhvr>
                                        <p:cTn id="47"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139" grpId="0" animBg="1"/>
      <p:bldP spid="139" grpId="1" animBg="1"/>
      <p:bldP spid="140" grpId="0" animBg="1"/>
      <p:bldP spid="140" grpId="1" animBg="1"/>
      <p:bldP spid="141" grpId="0" animBg="1"/>
      <p:bldP spid="141" grpId="1" animBg="1"/>
      <p:bldP spid="142" grpId="0" animBg="1"/>
      <p:bldP spid="142" grpId="1" animBg="1"/>
      <p:bldP spid="14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Other Techniques Used by ProRace</a:t>
            </a:r>
            <a:endParaRPr lang="en-US" dirty="0"/>
          </a:p>
        </p:txBody>
      </p:sp>
      <p:sp>
        <p:nvSpPr>
          <p:cNvPr id="3" name="Content Placeholder 2"/>
          <p:cNvSpPr>
            <a:spLocks noGrp="1"/>
          </p:cNvSpPr>
          <p:nvPr>
            <p:ph idx="1"/>
          </p:nvPr>
        </p:nvSpPr>
        <p:spPr/>
        <p:txBody>
          <a:bodyPr anchor="t"/>
          <a:lstStyle/>
          <a:p>
            <a:pPr marL="0" indent="0">
              <a:buNone/>
            </a:pPr>
            <a:r>
              <a:rPr lang="en-US" sz="2800" b="1" dirty="0" smtClean="0"/>
              <a:t>To reduce online sample overhead</a:t>
            </a:r>
          </a:p>
          <a:p>
            <a:pPr lvl="1"/>
            <a:r>
              <a:rPr lang="en-US" dirty="0" smtClean="0"/>
              <a:t>Custom PMU(PEBS+PT) driver</a:t>
            </a:r>
          </a:p>
          <a:p>
            <a:pPr lvl="1"/>
            <a:r>
              <a:rPr lang="en-US" sz="2400" dirty="0" smtClean="0"/>
              <a:t>More efficient than off-the-shelf Linux Driver</a:t>
            </a:r>
          </a:p>
          <a:p>
            <a:pPr marL="914400" lvl="2" indent="0">
              <a:buNone/>
            </a:pPr>
            <a:endParaRPr lang="en-US" sz="2400" dirty="0" smtClean="0"/>
          </a:p>
          <a:p>
            <a:pPr marL="0" indent="0">
              <a:buNone/>
            </a:pPr>
            <a:r>
              <a:rPr lang="en-US" sz="2800" b="1" dirty="0" smtClean="0"/>
              <a:t>To reconstruct more </a:t>
            </a:r>
            <a:r>
              <a:rPr lang="en-US" sz="2800" b="1" dirty="0" err="1" smtClean="0"/>
              <a:t>unsampled</a:t>
            </a:r>
            <a:r>
              <a:rPr lang="en-US" sz="2800" b="1" dirty="0" smtClean="0"/>
              <a:t> memory accesses</a:t>
            </a:r>
          </a:p>
          <a:p>
            <a:pPr lvl="1"/>
            <a:r>
              <a:rPr lang="en-US" sz="2400" dirty="0"/>
              <a:t>Memory </a:t>
            </a:r>
            <a:r>
              <a:rPr lang="en-US" sz="2400" dirty="0" smtClean="0"/>
              <a:t>emulation</a:t>
            </a:r>
          </a:p>
          <a:p>
            <a:pPr lvl="1"/>
            <a:r>
              <a:rPr lang="en-US" sz="2400" dirty="0" smtClean="0"/>
              <a:t>Reverse execution</a:t>
            </a:r>
          </a:p>
          <a:p>
            <a:pPr lvl="1"/>
            <a:r>
              <a:rPr lang="en-US" sz="2400" dirty="0"/>
              <a:t>R</a:t>
            </a:r>
            <a:r>
              <a:rPr lang="en-US" sz="2400" dirty="0" smtClean="0"/>
              <a:t>econstruct PC relative memory access</a:t>
            </a:r>
          </a:p>
          <a:p>
            <a:pPr lvl="1"/>
            <a:endParaRPr lang="en-US" sz="2400" dirty="0"/>
          </a:p>
          <a:p>
            <a:pPr marL="0" indent="0">
              <a:buNone/>
            </a:pPr>
            <a:r>
              <a:rPr lang="en-US" sz="2800" b="1" dirty="0"/>
              <a:t>Please refer to the paper </a:t>
            </a:r>
          </a:p>
        </p:txBody>
      </p:sp>
    </p:spTree>
    <p:extLst>
      <p:ext uri="{BB962C8B-B14F-4D97-AF65-F5344CB8AC3E}">
        <p14:creationId xmlns:p14="http://schemas.microsoft.com/office/powerpoint/2010/main" val="252422725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Implementation</a:t>
            </a:r>
            <a:endParaRPr lang="en-US" dirty="0"/>
          </a:p>
        </p:txBody>
      </p:sp>
      <p:sp>
        <p:nvSpPr>
          <p:cNvPr id="3" name="Content Placeholder 2"/>
          <p:cNvSpPr>
            <a:spLocks noGrp="1"/>
          </p:cNvSpPr>
          <p:nvPr>
            <p:ph idx="1"/>
          </p:nvPr>
        </p:nvSpPr>
        <p:spPr/>
        <p:txBody>
          <a:bodyPr/>
          <a:lstStyle/>
          <a:p>
            <a:pPr marL="0" indent="0">
              <a:buNone/>
            </a:pPr>
            <a:r>
              <a:rPr lang="en-US" sz="2800" b="1" dirty="0" smtClean="0"/>
              <a:t>Implementation</a:t>
            </a:r>
          </a:p>
          <a:p>
            <a:pPr lvl="1"/>
            <a:r>
              <a:rPr lang="en-US" sz="2600" dirty="0" smtClean="0"/>
              <a:t>Online: Linux Kernel 4.x</a:t>
            </a:r>
          </a:p>
          <a:p>
            <a:pPr lvl="1"/>
            <a:r>
              <a:rPr lang="en-US" sz="2600" dirty="0" smtClean="0"/>
              <a:t>Offline: Intel Pin + FastTrack </a:t>
            </a:r>
            <a:r>
              <a:rPr lang="en-US" sz="1800" dirty="0" smtClean="0"/>
              <a:t>[PLDI’09]</a:t>
            </a:r>
            <a:endParaRPr lang="en-US" sz="1200" dirty="0"/>
          </a:p>
          <a:p>
            <a:pPr marL="0" lvl="1" indent="0">
              <a:buNone/>
            </a:pPr>
            <a:endParaRPr lang="en-US" sz="1000" b="1" dirty="0" smtClean="0"/>
          </a:p>
          <a:p>
            <a:pPr marL="0" lvl="1" indent="0">
              <a:buNone/>
            </a:pPr>
            <a:endParaRPr lang="en-US" sz="1000" b="1" dirty="0"/>
          </a:p>
          <a:p>
            <a:pPr marL="0" lvl="1" indent="0">
              <a:buNone/>
            </a:pPr>
            <a:endParaRPr lang="en-US" sz="1000" b="1" dirty="0" smtClean="0"/>
          </a:p>
          <a:p>
            <a:pPr marL="0" lvl="1" indent="0">
              <a:buNone/>
            </a:pPr>
            <a:r>
              <a:rPr lang="en-US" sz="2800" b="1" dirty="0" smtClean="0"/>
              <a:t>Evaluation</a:t>
            </a:r>
          </a:p>
          <a:p>
            <a:pPr marL="742950" lvl="2" indent="-342900">
              <a:buFont typeface="Arial" panose="020B0604020202020204" pitchFamily="34" charset="0"/>
              <a:buChar char="•"/>
            </a:pPr>
            <a:r>
              <a:rPr lang="en-US" sz="2400" dirty="0" smtClean="0"/>
              <a:t>Performance Evaluation</a:t>
            </a:r>
          </a:p>
          <a:p>
            <a:pPr marL="1200150" lvl="3" indent="-342900">
              <a:buFont typeface="Arial" panose="020B0604020202020204" pitchFamily="34" charset="0"/>
              <a:buChar char="•"/>
            </a:pPr>
            <a:r>
              <a:rPr lang="en-US" sz="2200" dirty="0" smtClean="0"/>
              <a:t>PARSEC benchmark suites with </a:t>
            </a:r>
            <a:r>
              <a:rPr lang="en-US" sz="2200" dirty="0" err="1" smtClean="0"/>
              <a:t>simlarge</a:t>
            </a:r>
            <a:r>
              <a:rPr lang="en-US" sz="2200" dirty="0" smtClean="0"/>
              <a:t> input</a:t>
            </a:r>
          </a:p>
          <a:p>
            <a:pPr marL="1200150" lvl="3" indent="-342900">
              <a:buFont typeface="Arial" panose="020B0604020202020204" pitchFamily="34" charset="0"/>
              <a:buChar char="•"/>
            </a:pPr>
            <a:r>
              <a:rPr lang="en-US" sz="2200" dirty="0" smtClean="0"/>
              <a:t>Real world applications (Apache, MySQL, </a:t>
            </a:r>
            <a:r>
              <a:rPr lang="en-US" sz="2200" dirty="0" err="1" smtClean="0"/>
              <a:t>Memcached</a:t>
            </a:r>
            <a:r>
              <a:rPr lang="en-US" sz="2200" dirty="0" smtClean="0"/>
              <a:t>, etc.)</a:t>
            </a:r>
          </a:p>
          <a:p>
            <a:pPr marL="742950" lvl="2" indent="-342900">
              <a:buFont typeface="Arial" panose="020B0604020202020204" pitchFamily="34" charset="0"/>
              <a:buChar char="•"/>
            </a:pPr>
            <a:r>
              <a:rPr lang="en-US" sz="2400" dirty="0" smtClean="0"/>
              <a:t>Detection Capability</a:t>
            </a:r>
          </a:p>
          <a:p>
            <a:pPr marL="1200150" lvl="3" indent="-342900">
              <a:buFont typeface="Arial" panose="020B0604020202020204" pitchFamily="34" charset="0"/>
              <a:buChar char="•"/>
            </a:pPr>
            <a:r>
              <a:rPr lang="en-US" sz="2200" dirty="0" smtClean="0"/>
              <a:t>12 real bugs from the previous literatures</a:t>
            </a:r>
          </a:p>
        </p:txBody>
      </p:sp>
    </p:spTree>
    <p:extLst>
      <p:ext uri="{BB962C8B-B14F-4D97-AF65-F5344CB8AC3E}">
        <p14:creationId xmlns:p14="http://schemas.microsoft.com/office/powerpoint/2010/main" val="25461841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Overhead: PARSEC</a:t>
            </a:r>
            <a:endParaRPr lang="en-US" dirty="0"/>
          </a:p>
        </p:txBody>
      </p:sp>
      <p:graphicFrame>
        <p:nvGraphicFramePr>
          <p:cNvPr id="12" name="Chart 11"/>
          <p:cNvGraphicFramePr>
            <a:graphicFrameLocks/>
          </p:cNvGraphicFramePr>
          <p:nvPr>
            <p:extLst>
              <p:ext uri="{D42A27DB-BD31-4B8C-83A1-F6EECF244321}">
                <p14:modId xmlns:p14="http://schemas.microsoft.com/office/powerpoint/2010/main" val="3414736539"/>
              </p:ext>
            </p:extLst>
          </p:nvPr>
        </p:nvGraphicFramePr>
        <p:xfrm>
          <a:off x="0" y="1132765"/>
          <a:ext cx="9144000" cy="5725236"/>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bwMode="auto">
          <a:xfrm>
            <a:off x="5937695" y="1153917"/>
            <a:ext cx="941696" cy="354841"/>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bwMode="auto">
          <a:xfrm>
            <a:off x="8846049" y="4328616"/>
            <a:ext cx="163747" cy="93942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 name="TextBox 3"/>
          <p:cNvSpPr txBox="1"/>
          <p:nvPr/>
        </p:nvSpPr>
        <p:spPr>
          <a:xfrm>
            <a:off x="951765" y="1155921"/>
            <a:ext cx="2573525" cy="344710"/>
          </a:xfrm>
          <a:prstGeom prst="rect">
            <a:avLst/>
          </a:prstGeom>
          <a:noFill/>
        </p:spPr>
        <p:txBody>
          <a:bodyPr wrap="none" rtlCol="0">
            <a:spAutoFit/>
          </a:bodyPr>
          <a:lstStyle/>
          <a:p>
            <a:r>
              <a:rPr lang="en-US" sz="2000" dirty="0" smtClean="0">
                <a:latin typeface="Calibri" panose="020F0502020204030204" pitchFamily="34" charset="0"/>
              </a:rPr>
              <a:t>Trace every N samples:</a:t>
            </a:r>
          </a:p>
        </p:txBody>
      </p:sp>
      <p:sp>
        <p:nvSpPr>
          <p:cNvPr id="6" name="Rectangle 5"/>
          <p:cNvSpPr/>
          <p:nvPr/>
        </p:nvSpPr>
        <p:spPr>
          <a:xfrm>
            <a:off x="5937695" y="1585450"/>
            <a:ext cx="1449436" cy="289310"/>
          </a:xfrm>
          <a:prstGeom prst="rect">
            <a:avLst/>
          </a:prstGeom>
        </p:spPr>
        <p:txBody>
          <a:bodyPr wrap="none">
            <a:spAutoFit/>
          </a:bodyPr>
          <a:lstStyle/>
          <a:p>
            <a:pPr marL="0" indent="0">
              <a:buNone/>
            </a:pPr>
            <a:r>
              <a:rPr lang="en-US" b="1" dirty="0" smtClean="0">
                <a:solidFill>
                  <a:srgbClr val="FF0000"/>
                </a:solidFill>
              </a:rPr>
              <a:t>7% overhead</a:t>
            </a:r>
            <a:endParaRPr lang="en-US" b="1" dirty="0">
              <a:solidFill>
                <a:srgbClr val="FF0000"/>
              </a:solidFill>
            </a:endParaRPr>
          </a:p>
        </p:txBody>
      </p:sp>
    </p:spTree>
    <p:extLst>
      <p:ext uri="{BB962C8B-B14F-4D97-AF65-F5344CB8AC3E}">
        <p14:creationId xmlns:p14="http://schemas.microsoft.com/office/powerpoint/2010/main" val="39372213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t>
            </a:r>
            <a:r>
              <a:rPr lang="en-US" dirty="0"/>
              <a:t>Overhead: </a:t>
            </a:r>
            <a:r>
              <a:rPr lang="en-US" dirty="0" smtClean="0"/>
              <a:t>Real App </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2530916001"/>
              </p:ext>
            </p:extLst>
          </p:nvPr>
        </p:nvGraphicFramePr>
        <p:xfrm>
          <a:off x="0" y="1050878"/>
          <a:ext cx="9144000" cy="58071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bwMode="auto">
          <a:xfrm>
            <a:off x="4852929" y="1241947"/>
            <a:ext cx="941696" cy="354841"/>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bwMode="auto">
          <a:xfrm>
            <a:off x="8338782" y="4560628"/>
            <a:ext cx="384412" cy="92577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 name="TextBox 2"/>
          <p:cNvSpPr txBox="1"/>
          <p:nvPr/>
        </p:nvSpPr>
        <p:spPr>
          <a:xfrm>
            <a:off x="4572000" y="942924"/>
            <a:ext cx="1800493" cy="313932"/>
          </a:xfrm>
          <a:prstGeom prst="rect">
            <a:avLst/>
          </a:prstGeom>
          <a:noFill/>
        </p:spPr>
        <p:txBody>
          <a:bodyPr wrap="none" rtlCol="0">
            <a:spAutoFit/>
          </a:bodyPr>
          <a:lstStyle/>
          <a:p>
            <a:r>
              <a:rPr lang="en-US" sz="1800" b="1" dirty="0">
                <a:solidFill>
                  <a:srgbClr val="FF0000"/>
                </a:solidFill>
              </a:rPr>
              <a:t>2.6% </a:t>
            </a:r>
            <a:r>
              <a:rPr lang="en-US" sz="1800" b="1" dirty="0" smtClean="0">
                <a:solidFill>
                  <a:srgbClr val="FF0000"/>
                </a:solidFill>
              </a:rPr>
              <a:t>overhead</a:t>
            </a:r>
            <a:endParaRPr lang="en-US" sz="1800" b="1" dirty="0">
              <a:solidFill>
                <a:srgbClr val="FF0000"/>
              </a:solidFill>
            </a:endParaRPr>
          </a:p>
        </p:txBody>
      </p:sp>
      <p:sp>
        <p:nvSpPr>
          <p:cNvPr id="7" name="TextBox 6"/>
          <p:cNvSpPr txBox="1"/>
          <p:nvPr/>
        </p:nvSpPr>
        <p:spPr>
          <a:xfrm>
            <a:off x="528390" y="1241947"/>
            <a:ext cx="2573525" cy="344710"/>
          </a:xfrm>
          <a:prstGeom prst="rect">
            <a:avLst/>
          </a:prstGeom>
          <a:noFill/>
        </p:spPr>
        <p:txBody>
          <a:bodyPr wrap="none" rtlCol="0">
            <a:spAutoFit/>
          </a:bodyPr>
          <a:lstStyle/>
          <a:p>
            <a:r>
              <a:rPr lang="en-US" sz="2000" dirty="0" smtClean="0">
                <a:latin typeface="Calibri" panose="020F0502020204030204" pitchFamily="34" charset="0"/>
              </a:rPr>
              <a:t>Trace every N samples:</a:t>
            </a:r>
          </a:p>
        </p:txBody>
      </p:sp>
    </p:spTree>
    <p:extLst>
      <p:ext uri="{BB962C8B-B14F-4D97-AF65-F5344CB8AC3E}">
        <p14:creationId xmlns:p14="http://schemas.microsoft.com/office/powerpoint/2010/main" val="39372213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Detection Capability</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25058183"/>
              </p:ext>
            </p:extLst>
          </p:nvPr>
        </p:nvGraphicFramePr>
        <p:xfrm>
          <a:off x="0" y="1050878"/>
          <a:ext cx="9144000" cy="580712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778387" y="1812485"/>
            <a:ext cx="1704056" cy="313932"/>
          </a:xfrm>
          <a:prstGeom prst="rect">
            <a:avLst/>
          </a:prstGeom>
          <a:noFill/>
        </p:spPr>
        <p:txBody>
          <a:bodyPr wrap="none" rtlCol="0">
            <a:spAutoFit/>
          </a:bodyPr>
          <a:lstStyle/>
          <a:p>
            <a:r>
              <a:rPr lang="en-US" sz="1800" dirty="0" smtClean="0">
                <a:latin typeface="Calibri" panose="020F0502020204030204" pitchFamily="34" charset="0"/>
              </a:rPr>
              <a:t>100% detection</a:t>
            </a:r>
          </a:p>
        </p:txBody>
      </p:sp>
    </p:spTree>
    <p:extLst>
      <p:ext uri="{BB962C8B-B14F-4D97-AF65-F5344CB8AC3E}">
        <p14:creationId xmlns:p14="http://schemas.microsoft.com/office/powerpoint/2010/main" val="1865204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Races in Multithreaded Programs</a:t>
            </a:r>
            <a:endParaRPr lang="en-US" dirty="0"/>
          </a:p>
        </p:txBody>
      </p:sp>
      <p:sp>
        <p:nvSpPr>
          <p:cNvPr id="3" name="Content Placeholder 2"/>
          <p:cNvSpPr>
            <a:spLocks noGrp="1"/>
          </p:cNvSpPr>
          <p:nvPr>
            <p:ph idx="1"/>
          </p:nvPr>
        </p:nvSpPr>
        <p:spPr>
          <a:xfrm>
            <a:off x="293624" y="957532"/>
            <a:ext cx="8557768" cy="1081201"/>
          </a:xfrm>
        </p:spPr>
        <p:txBody>
          <a:bodyPr/>
          <a:lstStyle/>
          <a:p>
            <a:r>
              <a:rPr lang="en-US" sz="2600" dirty="0" smtClean="0">
                <a:sym typeface="Wingdings" panose="05000000000000000000" pitchFamily="2" charset="2"/>
              </a:rPr>
              <a:t>Two threads </a:t>
            </a:r>
            <a:r>
              <a:rPr lang="en-US" sz="2600" dirty="0">
                <a:sym typeface="Wingdings" panose="05000000000000000000" pitchFamily="2" charset="2"/>
              </a:rPr>
              <a:t>access the same shared location (one is write)</a:t>
            </a:r>
          </a:p>
          <a:p>
            <a:r>
              <a:rPr lang="en-US" sz="2600" dirty="0">
                <a:sym typeface="Wingdings" panose="05000000000000000000" pitchFamily="2" charset="2"/>
              </a:rPr>
              <a:t>Not ordered by </a:t>
            </a:r>
            <a:r>
              <a:rPr lang="en-US" sz="2600" dirty="0" smtClean="0">
                <a:sym typeface="Wingdings" panose="05000000000000000000" pitchFamily="2" charset="2"/>
              </a:rPr>
              <a:t>synchronizations</a:t>
            </a:r>
            <a:endParaRPr lang="en-US" sz="2600" dirty="0">
              <a:solidFill>
                <a:srgbClr val="FF0000"/>
              </a:solidFill>
              <a:sym typeface="Wingdings" panose="05000000000000000000" pitchFamily="2" charset="2"/>
            </a:endParaRPr>
          </a:p>
        </p:txBody>
      </p:sp>
      <p:grpSp>
        <p:nvGrpSpPr>
          <p:cNvPr id="4" name="组 3"/>
          <p:cNvGrpSpPr/>
          <p:nvPr/>
        </p:nvGrpSpPr>
        <p:grpSpPr>
          <a:xfrm>
            <a:off x="2117191" y="3598182"/>
            <a:ext cx="1999322" cy="420810"/>
            <a:chOff x="2216419" y="4286991"/>
            <a:chExt cx="1999322" cy="420810"/>
          </a:xfrm>
        </p:grpSpPr>
        <p:sp>
          <p:nvSpPr>
            <p:cNvPr id="6" name="Rounded Rectangle 5"/>
            <p:cNvSpPr/>
            <p:nvPr/>
          </p:nvSpPr>
          <p:spPr bwMode="auto">
            <a:xfrm>
              <a:off x="2216419" y="4286991"/>
              <a:ext cx="1999322" cy="420810"/>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Box 4"/>
            <p:cNvSpPr txBox="1"/>
            <p:nvPr/>
          </p:nvSpPr>
          <p:spPr>
            <a:xfrm>
              <a:off x="2493819" y="4310744"/>
              <a:ext cx="931665" cy="395173"/>
            </a:xfrm>
            <a:prstGeom prst="rect">
              <a:avLst/>
            </a:prstGeom>
            <a:noFill/>
          </p:spPr>
          <p:txBody>
            <a:bodyPr wrap="none" rtlCol="0">
              <a:spAutoFit/>
            </a:bodyPr>
            <a:lstStyle/>
            <a:p>
              <a:r>
                <a:rPr lang="en-US" sz="2400" dirty="0" smtClean="0">
                  <a:latin typeface="Calibri" panose="020F0502020204030204" pitchFamily="34" charset="0"/>
                </a:rPr>
                <a:t>if (p) {</a:t>
              </a:r>
            </a:p>
          </p:txBody>
        </p:sp>
      </p:grpSp>
      <p:grpSp>
        <p:nvGrpSpPr>
          <p:cNvPr id="15" name="Group 14"/>
          <p:cNvGrpSpPr/>
          <p:nvPr/>
        </p:nvGrpSpPr>
        <p:grpSpPr>
          <a:xfrm>
            <a:off x="2117191" y="4209761"/>
            <a:ext cx="1999322" cy="1026842"/>
            <a:chOff x="2688691" y="3701761"/>
            <a:chExt cx="1999322" cy="1026842"/>
          </a:xfrm>
        </p:grpSpPr>
        <p:grpSp>
          <p:nvGrpSpPr>
            <p:cNvPr id="18" name="组 17"/>
            <p:cNvGrpSpPr/>
            <p:nvPr/>
          </p:nvGrpSpPr>
          <p:grpSpPr>
            <a:xfrm>
              <a:off x="2688691" y="3701761"/>
              <a:ext cx="1999322" cy="420810"/>
              <a:chOff x="2216419" y="4749366"/>
              <a:chExt cx="1999322" cy="420810"/>
            </a:xfrm>
          </p:grpSpPr>
          <p:sp>
            <p:nvSpPr>
              <p:cNvPr id="7" name="Rounded Rectangle 6"/>
              <p:cNvSpPr/>
              <p:nvPr/>
            </p:nvSpPr>
            <p:spPr bwMode="auto">
              <a:xfrm>
                <a:off x="2216419" y="4749366"/>
                <a:ext cx="1999322" cy="420810"/>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2493819" y="4773119"/>
                <a:ext cx="1688283" cy="395173"/>
              </a:xfrm>
              <a:prstGeom prst="rect">
                <a:avLst/>
              </a:prstGeom>
              <a:noFill/>
            </p:spPr>
            <p:txBody>
              <a:bodyPr wrap="none" rtlCol="0">
                <a:spAutoFit/>
              </a:bodyPr>
              <a:lstStyle/>
              <a:p>
                <a:r>
                  <a:rPr lang="en-US" sz="2400" dirty="0" smtClean="0">
                    <a:latin typeface="Calibri" panose="020F0502020204030204" pitchFamily="34" charset="0"/>
                  </a:rPr>
                  <a:t>    </a:t>
                </a:r>
                <a:r>
                  <a:rPr lang="en-US" sz="2400" dirty="0" err="1" smtClean="0">
                    <a:latin typeface="Calibri" panose="020F0502020204030204" pitchFamily="34" charset="0"/>
                  </a:rPr>
                  <a:t>fput</a:t>
                </a:r>
                <a:r>
                  <a:rPr lang="en-US" sz="2400" dirty="0" smtClean="0">
                    <a:latin typeface="Calibri" panose="020F0502020204030204" pitchFamily="34" charset="0"/>
                  </a:rPr>
                  <a:t>(p, …)</a:t>
                </a:r>
              </a:p>
            </p:txBody>
          </p:sp>
        </p:grpSp>
        <p:grpSp>
          <p:nvGrpSpPr>
            <p:cNvPr id="19" name="组 18"/>
            <p:cNvGrpSpPr/>
            <p:nvPr/>
          </p:nvGrpSpPr>
          <p:grpSpPr>
            <a:xfrm>
              <a:off x="2688691" y="4307793"/>
              <a:ext cx="1999322" cy="420810"/>
              <a:chOff x="2216419" y="5239544"/>
              <a:chExt cx="1999322" cy="420810"/>
            </a:xfrm>
          </p:grpSpPr>
          <p:sp>
            <p:nvSpPr>
              <p:cNvPr id="9" name="Rounded Rectangle 8"/>
              <p:cNvSpPr/>
              <p:nvPr/>
            </p:nvSpPr>
            <p:spPr bwMode="auto">
              <a:xfrm>
                <a:off x="2216419" y="5239544"/>
                <a:ext cx="1999322" cy="420810"/>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2493819" y="5263297"/>
                <a:ext cx="280846" cy="395173"/>
              </a:xfrm>
              <a:prstGeom prst="rect">
                <a:avLst/>
              </a:prstGeom>
              <a:noFill/>
            </p:spPr>
            <p:txBody>
              <a:bodyPr wrap="none" rtlCol="0">
                <a:spAutoFit/>
              </a:bodyPr>
              <a:lstStyle/>
              <a:p>
                <a:r>
                  <a:rPr lang="en-US" sz="2400" dirty="0" smtClean="0">
                    <a:latin typeface="Calibri" panose="020F0502020204030204" pitchFamily="34" charset="0"/>
                  </a:rPr>
                  <a:t>}</a:t>
                </a:r>
              </a:p>
            </p:txBody>
          </p:sp>
        </p:grpSp>
      </p:grpSp>
      <p:grpSp>
        <p:nvGrpSpPr>
          <p:cNvPr id="20" name="组 19"/>
          <p:cNvGrpSpPr/>
          <p:nvPr/>
        </p:nvGrpSpPr>
        <p:grpSpPr>
          <a:xfrm>
            <a:off x="5419238" y="3031285"/>
            <a:ext cx="1999322" cy="420810"/>
            <a:chOff x="5022255" y="4773119"/>
            <a:chExt cx="1999322" cy="420810"/>
          </a:xfrm>
        </p:grpSpPr>
        <p:sp>
          <p:nvSpPr>
            <p:cNvPr id="11" name="Rounded Rectangle 10"/>
            <p:cNvSpPr/>
            <p:nvPr/>
          </p:nvSpPr>
          <p:spPr bwMode="auto">
            <a:xfrm>
              <a:off x="5022255" y="4773119"/>
              <a:ext cx="1999322" cy="42081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Box 11"/>
            <p:cNvSpPr txBox="1"/>
            <p:nvPr/>
          </p:nvSpPr>
          <p:spPr>
            <a:xfrm>
              <a:off x="5299655" y="4796872"/>
              <a:ext cx="1293944" cy="387798"/>
            </a:xfrm>
            <a:prstGeom prst="rect">
              <a:avLst/>
            </a:prstGeom>
            <a:noFill/>
          </p:spPr>
          <p:txBody>
            <a:bodyPr wrap="none" rtlCol="0">
              <a:spAutoFit/>
            </a:bodyPr>
            <a:lstStyle/>
            <a:p>
              <a:r>
                <a:rPr lang="en-US" sz="2400" dirty="0" smtClean="0">
                  <a:latin typeface="Calibri" panose="020F0502020204030204" pitchFamily="34" charset="0"/>
                </a:rPr>
                <a:t>p = NULL</a:t>
              </a:r>
            </a:p>
          </p:txBody>
        </p:sp>
      </p:grpSp>
      <p:sp>
        <p:nvSpPr>
          <p:cNvPr id="13" name="TextBox 12"/>
          <p:cNvSpPr txBox="1"/>
          <p:nvPr/>
        </p:nvSpPr>
        <p:spPr>
          <a:xfrm>
            <a:off x="2472702" y="2503593"/>
            <a:ext cx="1288301" cy="387798"/>
          </a:xfrm>
          <a:prstGeom prst="rect">
            <a:avLst/>
          </a:prstGeom>
          <a:noFill/>
        </p:spPr>
        <p:txBody>
          <a:bodyPr wrap="none" rtlCol="0">
            <a:spAutoFit/>
          </a:bodyPr>
          <a:lstStyle/>
          <a:p>
            <a:r>
              <a:rPr lang="en-US" sz="2400" u="sng" dirty="0" smtClean="0">
                <a:latin typeface="Calibri" panose="020F0502020204030204" pitchFamily="34" charset="0"/>
              </a:rPr>
              <a:t>Thread 1</a:t>
            </a:r>
          </a:p>
        </p:txBody>
      </p:sp>
      <p:sp>
        <p:nvSpPr>
          <p:cNvPr id="14" name="TextBox 13"/>
          <p:cNvSpPr txBox="1"/>
          <p:nvPr/>
        </p:nvSpPr>
        <p:spPr>
          <a:xfrm>
            <a:off x="5774749" y="2503593"/>
            <a:ext cx="1288301" cy="395173"/>
          </a:xfrm>
          <a:prstGeom prst="rect">
            <a:avLst/>
          </a:prstGeom>
          <a:noFill/>
        </p:spPr>
        <p:txBody>
          <a:bodyPr wrap="none" rtlCol="0">
            <a:spAutoFit/>
          </a:bodyPr>
          <a:lstStyle/>
          <a:p>
            <a:r>
              <a:rPr lang="en-US" sz="2400" u="sng" dirty="0" smtClean="0">
                <a:latin typeface="Calibri" panose="020F0502020204030204" pitchFamily="34" charset="0"/>
              </a:rPr>
              <a:t>Thread 2</a:t>
            </a:r>
          </a:p>
        </p:txBody>
      </p:sp>
      <p:grpSp>
        <p:nvGrpSpPr>
          <p:cNvPr id="21" name="组 20"/>
          <p:cNvGrpSpPr/>
          <p:nvPr/>
        </p:nvGrpSpPr>
        <p:grpSpPr>
          <a:xfrm>
            <a:off x="670355" y="3972315"/>
            <a:ext cx="1683392" cy="917569"/>
            <a:chOff x="939435" y="4990602"/>
            <a:chExt cx="1346026" cy="667868"/>
          </a:xfrm>
        </p:grpSpPr>
        <p:sp>
          <p:nvSpPr>
            <p:cNvPr id="16" name="Explosion 2 15"/>
            <p:cNvSpPr/>
            <p:nvPr/>
          </p:nvSpPr>
          <p:spPr bwMode="auto">
            <a:xfrm>
              <a:off x="939435" y="4990602"/>
              <a:ext cx="1346026" cy="667868"/>
            </a:xfrm>
            <a:prstGeom prst="irregularSeal2">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Box 16"/>
            <p:cNvSpPr txBox="1"/>
            <p:nvPr/>
          </p:nvSpPr>
          <p:spPr>
            <a:xfrm>
              <a:off x="1240273" y="5173878"/>
              <a:ext cx="706790" cy="272917"/>
            </a:xfrm>
            <a:prstGeom prst="rect">
              <a:avLst/>
            </a:prstGeom>
            <a:noFill/>
          </p:spPr>
          <p:txBody>
            <a:bodyPr wrap="none" rtlCol="0">
              <a:spAutoFit/>
            </a:bodyPr>
            <a:lstStyle/>
            <a:p>
              <a:r>
                <a:rPr lang="en-US" sz="2800" dirty="0" smtClean="0">
                  <a:solidFill>
                    <a:schemeClr val="bg1"/>
                  </a:solidFill>
                  <a:latin typeface="Calibri" panose="020F0502020204030204" pitchFamily="34" charset="0"/>
                </a:rPr>
                <a:t>crash</a:t>
              </a:r>
            </a:p>
          </p:txBody>
        </p:sp>
      </p:grpSp>
      <p:cxnSp>
        <p:nvCxnSpPr>
          <p:cNvPr id="22" name="Straight Arrow Connector 21"/>
          <p:cNvCxnSpPr/>
          <p:nvPr/>
        </p:nvCxnSpPr>
        <p:spPr bwMode="auto">
          <a:xfrm>
            <a:off x="4157357" y="3327400"/>
            <a:ext cx="1261881" cy="575697"/>
          </a:xfrm>
          <a:prstGeom prst="straightConnector1">
            <a:avLst/>
          </a:prstGeom>
          <a:noFill/>
          <a:ln w="50800" cap="flat" cmpd="sng" algn="ctr">
            <a:solidFill>
              <a:schemeClr val="tx1"/>
            </a:solidFill>
            <a:prstDash val="solid"/>
            <a:round/>
            <a:headEnd type="none" w="med" len="med"/>
            <a:tailEnd type="triangle"/>
          </a:ln>
          <a:effectLst/>
        </p:spPr>
      </p:cxnSp>
      <p:cxnSp>
        <p:nvCxnSpPr>
          <p:cNvPr id="24" name="Straight Arrow Connector 23"/>
          <p:cNvCxnSpPr/>
          <p:nvPr/>
        </p:nvCxnSpPr>
        <p:spPr bwMode="auto">
          <a:xfrm flipH="1">
            <a:off x="4157357" y="3953897"/>
            <a:ext cx="1261882" cy="490750"/>
          </a:xfrm>
          <a:prstGeom prst="straightConnector1">
            <a:avLst/>
          </a:prstGeom>
          <a:noFill/>
          <a:ln w="50800" cap="flat" cmpd="sng" algn="ctr">
            <a:solidFill>
              <a:schemeClr val="tx1"/>
            </a:solidFill>
            <a:prstDash val="solid"/>
            <a:round/>
            <a:headEnd type="none" w="med" len="med"/>
            <a:tailEnd type="triangle"/>
          </a:ln>
          <a:effectLst/>
        </p:spPr>
      </p:cxnSp>
      <p:sp>
        <p:nvSpPr>
          <p:cNvPr id="25" name="TextBox 24"/>
          <p:cNvSpPr txBox="1"/>
          <p:nvPr/>
        </p:nvSpPr>
        <p:spPr>
          <a:xfrm>
            <a:off x="3615338" y="5559736"/>
            <a:ext cx="2446504" cy="387798"/>
          </a:xfrm>
          <a:prstGeom prst="rect">
            <a:avLst/>
          </a:prstGeom>
          <a:noFill/>
        </p:spPr>
        <p:txBody>
          <a:bodyPr wrap="none" rtlCol="0">
            <a:spAutoFit/>
          </a:bodyPr>
          <a:lstStyle/>
          <a:p>
            <a:r>
              <a:rPr lang="en-US" sz="2400" dirty="0" smtClean="0">
                <a:latin typeface="Calibri" panose="020F0502020204030204" pitchFamily="34" charset="0"/>
              </a:rPr>
              <a:t>MySQL bug #3596</a:t>
            </a:r>
          </a:p>
        </p:txBody>
      </p:sp>
    </p:spTree>
    <p:extLst>
      <p:ext uri="{BB962C8B-B14F-4D97-AF65-F5344CB8AC3E}">
        <p14:creationId xmlns:p14="http://schemas.microsoft.com/office/powerpoint/2010/main" val="36625213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1.38889E-6 -4.07407E-6 L 0.00226 -0.07777 " pathEditMode="relative" rAng="0" ptsTypes="AA">
                                      <p:cBhvr>
                                        <p:cTn id="20" dur="1000" fill="hold"/>
                                        <p:tgtEl>
                                          <p:spTgt spid="4"/>
                                        </p:tgtEl>
                                        <p:attrNameLst>
                                          <p:attrName>ppt_x</p:attrName>
                                          <p:attrName>ppt_y</p:attrName>
                                        </p:attrNameLst>
                                      </p:cBhvr>
                                      <p:rCtr x="104" y="-3889"/>
                                    </p:animMotion>
                                  </p:childTnLst>
                                </p:cTn>
                              </p:par>
                              <p:par>
                                <p:cTn id="21" presetID="42" presetClass="path" presetSubtype="0" accel="50000" decel="50000" fill="hold" nodeType="withEffect">
                                  <p:stCondLst>
                                    <p:cond delay="0"/>
                                  </p:stCondLst>
                                  <p:childTnLst>
                                    <p:animMotion origin="layout" path="M 2.77778E-7 4.81481E-6 L 0.00226 0.09467 " pathEditMode="relative" rAng="0" ptsTypes="AA">
                                      <p:cBhvr>
                                        <p:cTn id="22" dur="1000" fill="hold"/>
                                        <p:tgtEl>
                                          <p:spTgt spid="20"/>
                                        </p:tgtEl>
                                        <p:attrNameLst>
                                          <p:attrName>ppt_x</p:attrName>
                                          <p:attrName>ppt_y</p:attrName>
                                        </p:attrNameLst>
                                      </p:cBhvr>
                                      <p:rCtr x="104" y="4722"/>
                                    </p:animMotion>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wipe(left)">
                                      <p:cBhvr>
                                        <p:cTn id="26" dur="500"/>
                                        <p:tgtEl>
                                          <p:spTgt spid="22"/>
                                        </p:tgtEl>
                                      </p:cBhvr>
                                    </p:animEffect>
                                  </p:childTnLst>
                                </p:cTn>
                              </p:par>
                            </p:childTnLst>
                          </p:cTn>
                        </p:par>
                        <p:par>
                          <p:cTn id="27" fill="hold">
                            <p:stCondLst>
                              <p:cond delay="1500"/>
                            </p:stCondLst>
                            <p:childTnLst>
                              <p:par>
                                <p:cTn id="28" presetID="22" presetClass="entr" presetSubtype="2"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right)">
                                      <p:cBhvr>
                                        <p:cTn id="30" dur="500"/>
                                        <p:tgtEl>
                                          <p:spTgt spid="24"/>
                                        </p:tgtEl>
                                      </p:cBhvr>
                                    </p:animEffect>
                                  </p:childTnLst>
                                </p:cTn>
                              </p:par>
                            </p:childTnLst>
                          </p:cTn>
                        </p:par>
                        <p:par>
                          <p:cTn id="31" fill="hold">
                            <p:stCondLst>
                              <p:cond delay="2000"/>
                            </p:stCondLst>
                            <p:childTnLst>
                              <p:par>
                                <p:cTn id="32" presetID="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dirty="0"/>
          </a:p>
        </p:txBody>
      </p:sp>
      <p:sp>
        <p:nvSpPr>
          <p:cNvPr id="3" name="Content Placeholder 2"/>
          <p:cNvSpPr>
            <a:spLocks noGrp="1"/>
          </p:cNvSpPr>
          <p:nvPr>
            <p:ph idx="1"/>
          </p:nvPr>
        </p:nvSpPr>
        <p:spPr>
          <a:xfrm>
            <a:off x="229909" y="4810424"/>
            <a:ext cx="8557768" cy="1745007"/>
          </a:xfrm>
        </p:spPr>
        <p:txBody>
          <a:bodyPr/>
          <a:lstStyle/>
          <a:p>
            <a:pPr lvl="1"/>
            <a:r>
              <a:rPr kumimoji="1" lang="en-US" altLang="zh-CN" sz="2600" dirty="0" err="1" smtClean="0"/>
              <a:t>ProRace</a:t>
            </a:r>
            <a:r>
              <a:rPr kumimoji="1" lang="en-US" altLang="zh-CN" sz="2600" dirty="0" smtClean="0"/>
              <a:t> </a:t>
            </a:r>
            <a:r>
              <a:rPr kumimoji="1" lang="en-US" altLang="zh-CN" sz="2600" dirty="0"/>
              <a:t>lowers the runtime cost of sampling and introduced new technique to reconstruct un-sampled memory accesses, which enhanced data race detection coverage. </a:t>
            </a:r>
          </a:p>
        </p:txBody>
      </p:sp>
      <p:grpSp>
        <p:nvGrpSpPr>
          <p:cNvPr id="21" name="Group 20"/>
          <p:cNvGrpSpPr/>
          <p:nvPr/>
        </p:nvGrpSpPr>
        <p:grpSpPr>
          <a:xfrm>
            <a:off x="2386153" y="1417518"/>
            <a:ext cx="4245280" cy="3392906"/>
            <a:chOff x="2620741" y="3160294"/>
            <a:chExt cx="4245280" cy="3392906"/>
          </a:xfrm>
        </p:grpSpPr>
        <p:cxnSp>
          <p:nvCxnSpPr>
            <p:cNvPr id="7" name="Straight Arrow Connector 6"/>
            <p:cNvCxnSpPr/>
            <p:nvPr/>
          </p:nvCxnSpPr>
          <p:spPr bwMode="auto">
            <a:xfrm flipV="1">
              <a:off x="3015915" y="3160294"/>
              <a:ext cx="0" cy="2870841"/>
            </a:xfrm>
            <a:prstGeom prst="straightConnector1">
              <a:avLst/>
            </a:prstGeom>
            <a:noFill/>
            <a:ln w="38100" cap="flat" cmpd="sng" algn="ctr">
              <a:solidFill>
                <a:schemeClr val="tx1"/>
              </a:solidFill>
              <a:prstDash val="solid"/>
              <a:round/>
              <a:headEnd type="none" w="med" len="med"/>
              <a:tailEnd type="triangle"/>
            </a:ln>
            <a:effectLst/>
          </p:spPr>
        </p:cxnSp>
        <p:grpSp>
          <p:nvGrpSpPr>
            <p:cNvPr id="20" name="Group 19"/>
            <p:cNvGrpSpPr/>
            <p:nvPr/>
          </p:nvGrpSpPr>
          <p:grpSpPr>
            <a:xfrm>
              <a:off x="2620741" y="3479666"/>
              <a:ext cx="4245280" cy="3073534"/>
              <a:chOff x="2620741" y="3479666"/>
              <a:chExt cx="4245280" cy="3073534"/>
            </a:xfrm>
          </p:grpSpPr>
          <p:cxnSp>
            <p:nvCxnSpPr>
              <p:cNvPr id="6" name="Straight Arrow Connector 5"/>
              <p:cNvCxnSpPr/>
              <p:nvPr/>
            </p:nvCxnSpPr>
            <p:spPr bwMode="auto">
              <a:xfrm>
                <a:off x="3015915" y="6031134"/>
                <a:ext cx="3850106" cy="0"/>
              </a:xfrm>
              <a:prstGeom prst="straightConnector1">
                <a:avLst/>
              </a:prstGeom>
              <a:noFill/>
              <a:ln w="38100" cap="flat" cmpd="sng" algn="ctr">
                <a:solidFill>
                  <a:schemeClr val="tx1"/>
                </a:solidFill>
                <a:prstDash val="solid"/>
                <a:round/>
                <a:headEnd type="none" w="med" len="med"/>
                <a:tailEnd type="triangle"/>
              </a:ln>
              <a:effectLst/>
            </p:spPr>
          </p:cxnSp>
          <p:sp>
            <p:nvSpPr>
              <p:cNvPr id="11" name="TextBox 10"/>
              <p:cNvSpPr txBox="1"/>
              <p:nvPr/>
            </p:nvSpPr>
            <p:spPr>
              <a:xfrm>
                <a:off x="5454609" y="6158027"/>
                <a:ext cx="1411412" cy="395173"/>
              </a:xfrm>
              <a:prstGeom prst="rect">
                <a:avLst/>
              </a:prstGeom>
              <a:noFill/>
            </p:spPr>
            <p:txBody>
              <a:bodyPr wrap="none" rtlCol="0">
                <a:spAutoFit/>
              </a:bodyPr>
              <a:lstStyle/>
              <a:p>
                <a:r>
                  <a:rPr lang="en-US" sz="2400" dirty="0" smtClean="0">
                    <a:latin typeface="Calibri" panose="020F0502020204030204" pitchFamily="34" charset="0"/>
                  </a:rPr>
                  <a:t>Overhead</a:t>
                </a:r>
              </a:p>
            </p:txBody>
          </p:sp>
          <p:sp>
            <p:nvSpPr>
              <p:cNvPr id="12" name="TextBox 11"/>
              <p:cNvSpPr txBox="1"/>
              <p:nvPr/>
            </p:nvSpPr>
            <p:spPr>
              <a:xfrm rot="16200000">
                <a:off x="1462732" y="4637675"/>
                <a:ext cx="2711191" cy="395173"/>
              </a:xfrm>
              <a:prstGeom prst="rect">
                <a:avLst/>
              </a:prstGeom>
              <a:noFill/>
            </p:spPr>
            <p:txBody>
              <a:bodyPr wrap="none" rtlCol="0">
                <a:spAutoFit/>
              </a:bodyPr>
              <a:lstStyle/>
              <a:p>
                <a:r>
                  <a:rPr lang="en-US" sz="2400" dirty="0" smtClean="0">
                    <a:latin typeface="Calibri" panose="020F0502020204030204" pitchFamily="34" charset="0"/>
                  </a:rPr>
                  <a:t>Detection Capability</a:t>
                </a:r>
              </a:p>
            </p:txBody>
          </p:sp>
          <p:sp>
            <p:nvSpPr>
              <p:cNvPr id="14" name="Oval 13"/>
              <p:cNvSpPr/>
              <p:nvPr/>
            </p:nvSpPr>
            <p:spPr bwMode="auto">
              <a:xfrm>
                <a:off x="4940967" y="4716379"/>
                <a:ext cx="1796715" cy="1187863"/>
              </a:xfrm>
              <a:prstGeom prst="ellipse">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Sampling</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Based</a:t>
                </a:r>
              </a:p>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Detector</a:t>
                </a:r>
              </a:p>
            </p:txBody>
          </p:sp>
          <p:sp>
            <p:nvSpPr>
              <p:cNvPr id="15" name="Oval 14"/>
              <p:cNvSpPr/>
              <p:nvPr/>
            </p:nvSpPr>
            <p:spPr bwMode="auto">
              <a:xfrm>
                <a:off x="3240505" y="3479666"/>
                <a:ext cx="1700462" cy="834937"/>
              </a:xfrm>
              <a:prstGeom prst="ellipse">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000" dirty="0" smtClean="0"/>
                  <a:t>ProRace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ight Arrow 18"/>
              <p:cNvSpPr/>
              <p:nvPr/>
            </p:nvSpPr>
            <p:spPr bwMode="auto">
              <a:xfrm rot="13178437">
                <a:off x="4411016" y="4237594"/>
                <a:ext cx="1054457" cy="551290"/>
              </a:xfrm>
              <a:prstGeom prst="rightArrow">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grpSp>
    </p:spTree>
    <p:extLst>
      <p:ext uri="{BB962C8B-B14F-4D97-AF65-F5344CB8AC3E}">
        <p14:creationId xmlns:p14="http://schemas.microsoft.com/office/powerpoint/2010/main" val="301431166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idx="1"/>
          </p:nvPr>
        </p:nvSpPr>
        <p:spPr/>
        <p:txBody>
          <a:bodyPr anchor="ctr"/>
          <a:lstStyle/>
          <a:p>
            <a:pPr marL="0" indent="0" algn="ctr">
              <a:buNone/>
            </a:pPr>
            <a:r>
              <a:rPr kumimoji="1" lang="en-US" altLang="zh-CN" sz="2800" dirty="0" smtClean="0"/>
              <a:t>Thank you!</a:t>
            </a:r>
            <a:endParaRPr lang="en-US" sz="2800" dirty="0"/>
          </a:p>
        </p:txBody>
      </p:sp>
    </p:spTree>
    <p:extLst>
      <p:ext uri="{BB962C8B-B14F-4D97-AF65-F5344CB8AC3E}">
        <p14:creationId xmlns:p14="http://schemas.microsoft.com/office/powerpoint/2010/main" val="359430597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Performance Overhead</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764454003"/>
              </p:ext>
            </p:extLst>
          </p:nvPr>
        </p:nvGraphicFramePr>
        <p:xfrm>
          <a:off x="0" y="1423851"/>
          <a:ext cx="9144000" cy="47684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685133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Offline Analysis Cost</a:t>
            </a:r>
            <a:endParaRPr lang="en-US" dirty="0"/>
          </a:p>
        </p:txBody>
      </p:sp>
      <p:sp>
        <p:nvSpPr>
          <p:cNvPr id="3" name="Content Placeholder 2"/>
          <p:cNvSpPr>
            <a:spLocks noGrp="1"/>
          </p:cNvSpPr>
          <p:nvPr>
            <p:ph idx="1"/>
          </p:nvPr>
        </p:nvSpPr>
        <p:spPr/>
        <p:txBody>
          <a:bodyPr/>
          <a:lstStyle/>
          <a:p>
            <a:r>
              <a:rPr lang="en-US" dirty="0" smtClean="0"/>
              <a:t>Prototype</a:t>
            </a:r>
          </a:p>
          <a:p>
            <a:pPr lvl="1"/>
            <a:r>
              <a:rPr lang="en-US" dirty="0" smtClean="0"/>
              <a:t>Using Pin Tool</a:t>
            </a:r>
          </a:p>
          <a:p>
            <a:pPr lvl="1"/>
            <a:r>
              <a:rPr lang="en-US" dirty="0" smtClean="0"/>
              <a:t>Can be optimized </a:t>
            </a:r>
            <a:r>
              <a:rPr lang="en-US" dirty="0"/>
              <a:t>and </a:t>
            </a:r>
            <a:r>
              <a:rPr lang="en-US" dirty="0" smtClean="0"/>
              <a:t>parallelized</a:t>
            </a:r>
          </a:p>
          <a:p>
            <a:pPr lvl="1"/>
            <a:endParaRPr lang="en-US" dirty="0" smtClean="0"/>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830241023"/>
              </p:ext>
            </p:extLst>
          </p:nvPr>
        </p:nvGraphicFramePr>
        <p:xfrm>
          <a:off x="293625" y="2133600"/>
          <a:ext cx="8337028" cy="43769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948679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Recovery Rate</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034328983"/>
              </p:ext>
            </p:extLst>
          </p:nvPr>
        </p:nvGraphicFramePr>
        <p:xfrm>
          <a:off x="224590" y="1267326"/>
          <a:ext cx="8919410" cy="52778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387991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latin typeface="Calibri" charset="0"/>
                <a:ea typeface="Calibri" charset="0"/>
                <a:cs typeface="Calibri" charset="0"/>
              </a:rPr>
              <a:t>Recover unsampled memory accesses</a:t>
            </a:r>
            <a:endParaRPr lang="en-US" sz="3000" dirty="0">
              <a:latin typeface="Calibri" charset="0"/>
              <a:ea typeface="Calibri" charset="0"/>
              <a:cs typeface="Calibri" charset="0"/>
            </a:endParaRPr>
          </a:p>
        </p:txBody>
      </p:sp>
      <p:sp>
        <p:nvSpPr>
          <p:cNvPr id="80" name="TextBox 79"/>
          <p:cNvSpPr txBox="1"/>
          <p:nvPr/>
        </p:nvSpPr>
        <p:spPr>
          <a:xfrm>
            <a:off x="2129424" y="1591025"/>
            <a:ext cx="940739" cy="31944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sz="1800" b="1" dirty="0" smtClean="0">
                <a:solidFill>
                  <a:srgbClr val="FF0000"/>
                </a:solidFill>
                <a:latin typeface="Calibri" charset="0"/>
                <a:ea typeface="Calibri" charset="0"/>
                <a:cs typeface="Calibri" charset="0"/>
              </a:rPr>
              <a:t>Trace</a:t>
            </a:r>
          </a:p>
        </p:txBody>
      </p:sp>
      <p:cxnSp>
        <p:nvCxnSpPr>
          <p:cNvPr id="86" name="Straight Arrow Connector 85"/>
          <p:cNvCxnSpPr/>
          <p:nvPr/>
        </p:nvCxnSpPr>
        <p:spPr>
          <a:xfrm flipH="1">
            <a:off x="4796852" y="3686613"/>
            <a:ext cx="1107435" cy="1495806"/>
          </a:xfrm>
          <a:prstGeom prst="straightConnector1">
            <a:avLst/>
          </a:prstGeom>
          <a:ln w="57150">
            <a:solidFill>
              <a:srgbClr val="6600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703816" y="1987465"/>
            <a:ext cx="7443" cy="4146207"/>
          </a:xfrm>
          <a:prstGeom prst="line">
            <a:avLst/>
          </a:prstGeom>
          <a:ln w="571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808368" y="2198161"/>
            <a:ext cx="0" cy="3991263"/>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3254203" y="1567367"/>
            <a:ext cx="1013611" cy="319446"/>
          </a:xfrm>
          <a:prstGeom prst="rect">
            <a:avLst/>
          </a:prstGeom>
          <a:noFill/>
        </p:spPr>
        <p:txBody>
          <a:bodyPr wrap="none" rtlCol="0">
            <a:spAutoFit/>
          </a:bodyPr>
          <a:lstStyle/>
          <a:p>
            <a:r>
              <a:rPr lang="en-US" sz="1800" dirty="0">
                <a:latin typeface="Calibri" charset="0"/>
                <a:ea typeface="Calibri" charset="0"/>
                <a:cs typeface="Calibri" charset="0"/>
              </a:rPr>
              <a:t>Thread 1</a:t>
            </a:r>
          </a:p>
        </p:txBody>
      </p:sp>
      <p:cxnSp>
        <p:nvCxnSpPr>
          <p:cNvPr id="95" name="Straight Connector 94"/>
          <p:cNvCxnSpPr/>
          <p:nvPr/>
        </p:nvCxnSpPr>
        <p:spPr>
          <a:xfrm>
            <a:off x="5916504" y="2199298"/>
            <a:ext cx="0" cy="3990126"/>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5415851" y="1528996"/>
            <a:ext cx="1013611" cy="319446"/>
          </a:xfrm>
          <a:prstGeom prst="rect">
            <a:avLst/>
          </a:prstGeom>
          <a:noFill/>
        </p:spPr>
        <p:txBody>
          <a:bodyPr wrap="none" rtlCol="0">
            <a:spAutoFit/>
          </a:bodyPr>
          <a:lstStyle/>
          <a:p>
            <a:r>
              <a:rPr lang="en-US" sz="1800" dirty="0">
                <a:latin typeface="Calibri" charset="0"/>
                <a:ea typeface="Calibri" charset="0"/>
                <a:cs typeface="Calibri" charset="0"/>
              </a:rPr>
              <a:t>Thread 2</a:t>
            </a:r>
          </a:p>
        </p:txBody>
      </p:sp>
      <p:sp>
        <p:nvSpPr>
          <p:cNvPr id="97" name="TextBox 96"/>
          <p:cNvSpPr txBox="1"/>
          <p:nvPr/>
        </p:nvSpPr>
        <p:spPr>
          <a:xfrm>
            <a:off x="3808367" y="2102362"/>
            <a:ext cx="1705126" cy="3724096"/>
          </a:xfrm>
          <a:prstGeom prst="rect">
            <a:avLst/>
          </a:prstGeom>
          <a:noFill/>
        </p:spPr>
        <p:txBody>
          <a:bodyPr wrap="square" rtlCol="0">
            <a:spAutoFit/>
          </a:bodyPr>
          <a:lstStyle/>
          <a:p>
            <a:r>
              <a:rPr lang="en-US" sz="2000" b="1" dirty="0">
                <a:latin typeface="Calibri" charset="0"/>
                <a:ea typeface="Calibri" charset="0"/>
                <a:cs typeface="Calibri" charset="0"/>
              </a:rPr>
              <a:t>p</a:t>
            </a:r>
            <a:r>
              <a:rPr lang="en-US" sz="2000" b="1" dirty="0" smtClean="0">
                <a:latin typeface="Calibri" charset="0"/>
                <a:ea typeface="Calibri" charset="0"/>
                <a:cs typeface="Calibri" charset="0"/>
              </a:rPr>
              <a:t> = malloc();</a:t>
            </a:r>
          </a:p>
          <a:p>
            <a:r>
              <a:rPr lang="en-US" sz="2000" b="1" dirty="0" smtClean="0">
                <a:latin typeface="Calibri" charset="0"/>
                <a:ea typeface="Calibri" charset="0"/>
                <a:cs typeface="Calibri" charset="0"/>
              </a:rPr>
              <a:t>if </a:t>
            </a:r>
            <a:r>
              <a:rPr lang="en-US" sz="2000" b="1" dirty="0">
                <a:latin typeface="Calibri" charset="0"/>
                <a:ea typeface="Calibri" charset="0"/>
                <a:cs typeface="Calibri" charset="0"/>
              </a:rPr>
              <a:t>( p</a:t>
            </a:r>
            <a:r>
              <a:rPr lang="en-US" sz="2000" b="1" dirty="0" smtClean="0">
                <a:latin typeface="Calibri" charset="0"/>
                <a:ea typeface="Calibri" charset="0"/>
                <a:cs typeface="Calibri" charset="0"/>
              </a:rPr>
              <a:t> ) </a:t>
            </a:r>
            <a:r>
              <a:rPr lang="en-US" sz="2000" b="1" dirty="0">
                <a:latin typeface="Calibri" charset="0"/>
                <a:ea typeface="Calibri" charset="0"/>
                <a:cs typeface="Calibri" charset="0"/>
              </a:rPr>
              <a:t>{</a:t>
            </a: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r>
              <a:rPr lang="en-US" sz="2000" b="1" dirty="0" smtClean="0">
                <a:latin typeface="Calibri" charset="0"/>
                <a:ea typeface="Calibri" charset="0"/>
                <a:cs typeface="Calibri" charset="0"/>
              </a:rPr>
              <a:t>    r </a:t>
            </a:r>
            <a:r>
              <a:rPr lang="en-US" sz="2000" b="1" dirty="0">
                <a:latin typeface="Calibri" charset="0"/>
                <a:ea typeface="Calibri" charset="0"/>
                <a:cs typeface="Calibri" charset="0"/>
              </a:rPr>
              <a:t>= &amp;p;</a:t>
            </a: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r>
              <a:rPr lang="en-US" sz="2000" b="1" dirty="0" smtClean="0">
                <a:latin typeface="Calibri" charset="0"/>
                <a:ea typeface="Calibri" charset="0"/>
                <a:cs typeface="Calibri" charset="0"/>
              </a:rPr>
              <a:t>    </a:t>
            </a:r>
          </a:p>
          <a:p>
            <a:r>
              <a:rPr lang="en-US" sz="2000" b="1" dirty="0" smtClean="0">
                <a:latin typeface="Calibri" charset="0"/>
                <a:ea typeface="Calibri" charset="0"/>
                <a:cs typeface="Calibri" charset="0"/>
              </a:rPr>
              <a:t>   **r++;</a:t>
            </a:r>
            <a:endParaRPr lang="en-US" sz="2000" b="1" dirty="0">
              <a:latin typeface="Calibri" charset="0"/>
              <a:ea typeface="Calibri" charset="0"/>
              <a:cs typeface="Calibri" charset="0"/>
            </a:endParaRPr>
          </a:p>
          <a:p>
            <a:r>
              <a:rPr lang="en-US" sz="2000" b="1" dirty="0">
                <a:latin typeface="Calibri" charset="0"/>
                <a:ea typeface="Calibri" charset="0"/>
                <a:cs typeface="Calibri" charset="0"/>
              </a:rPr>
              <a:t>}</a:t>
            </a:r>
          </a:p>
        </p:txBody>
      </p:sp>
      <p:sp>
        <p:nvSpPr>
          <p:cNvPr id="98" name="TextBox 97"/>
          <p:cNvSpPr txBox="1"/>
          <p:nvPr/>
        </p:nvSpPr>
        <p:spPr>
          <a:xfrm>
            <a:off x="6011705" y="3439941"/>
            <a:ext cx="1107996" cy="344710"/>
          </a:xfrm>
          <a:prstGeom prst="rect">
            <a:avLst/>
          </a:prstGeom>
          <a:noFill/>
        </p:spPr>
        <p:txBody>
          <a:bodyPr wrap="none" rtlCol="0">
            <a:spAutoFit/>
          </a:bodyPr>
          <a:lstStyle/>
          <a:p>
            <a:r>
              <a:rPr lang="en-US" sz="2000" dirty="0">
                <a:latin typeface="Calibri" charset="0"/>
                <a:ea typeface="Calibri" charset="0"/>
                <a:cs typeface="Calibri" charset="0"/>
              </a:rPr>
              <a:t>p</a:t>
            </a:r>
            <a:r>
              <a:rPr lang="en-US" sz="2000" dirty="0" smtClean="0">
                <a:latin typeface="Calibri" charset="0"/>
                <a:ea typeface="Calibri" charset="0"/>
                <a:cs typeface="Calibri" charset="0"/>
              </a:rPr>
              <a:t> </a:t>
            </a:r>
            <a:r>
              <a:rPr lang="en-US" sz="2000" dirty="0">
                <a:latin typeface="Calibri" charset="0"/>
                <a:ea typeface="Calibri" charset="0"/>
                <a:cs typeface="Calibri" charset="0"/>
              </a:rPr>
              <a:t>= NULL</a:t>
            </a:r>
            <a:endParaRPr lang="en-US" sz="2000" b="1" dirty="0">
              <a:latin typeface="Calibri" charset="0"/>
              <a:ea typeface="Calibri" charset="0"/>
              <a:cs typeface="Calibri" charset="0"/>
            </a:endParaRPr>
          </a:p>
        </p:txBody>
      </p:sp>
      <p:sp>
        <p:nvSpPr>
          <p:cNvPr id="99" name="Explosion 1 98"/>
          <p:cNvSpPr/>
          <p:nvPr/>
        </p:nvSpPr>
        <p:spPr>
          <a:xfrm>
            <a:off x="3086719" y="5385905"/>
            <a:ext cx="1383066" cy="1159274"/>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charset="0"/>
              <a:ea typeface="Calibri" charset="0"/>
              <a:cs typeface="Calibri" charset="0"/>
            </a:endParaRPr>
          </a:p>
        </p:txBody>
      </p:sp>
      <p:sp>
        <p:nvSpPr>
          <p:cNvPr id="100" name="TextBox 99"/>
          <p:cNvSpPr txBox="1"/>
          <p:nvPr/>
        </p:nvSpPr>
        <p:spPr>
          <a:xfrm>
            <a:off x="3424348" y="5732104"/>
            <a:ext cx="745140" cy="344710"/>
          </a:xfrm>
          <a:prstGeom prst="rect">
            <a:avLst/>
          </a:prstGeom>
          <a:noFill/>
        </p:spPr>
        <p:txBody>
          <a:bodyPr wrap="none" rtlCol="0">
            <a:spAutoFit/>
          </a:bodyPr>
          <a:lstStyle/>
          <a:p>
            <a:r>
              <a:rPr lang="en-US" sz="2000" b="1" dirty="0">
                <a:solidFill>
                  <a:schemeClr val="bg1"/>
                </a:solidFill>
                <a:latin typeface="Calibri" charset="0"/>
                <a:ea typeface="Calibri" charset="0"/>
                <a:cs typeface="Calibri" charset="0"/>
              </a:rPr>
              <a:t>crash</a:t>
            </a:r>
          </a:p>
        </p:txBody>
      </p:sp>
      <p:cxnSp>
        <p:nvCxnSpPr>
          <p:cNvPr id="101" name="Straight Arrow Connector 100"/>
          <p:cNvCxnSpPr/>
          <p:nvPr/>
        </p:nvCxnSpPr>
        <p:spPr>
          <a:xfrm>
            <a:off x="4796852" y="2604913"/>
            <a:ext cx="1107435" cy="1009016"/>
          </a:xfrm>
          <a:prstGeom prst="straightConnector1">
            <a:avLst/>
          </a:prstGeom>
          <a:ln w="57150">
            <a:solidFill>
              <a:srgbClr val="660000"/>
            </a:solidFill>
            <a:tailEnd type="triangle"/>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403723" y="6230566"/>
            <a:ext cx="649537" cy="319446"/>
          </a:xfrm>
          <a:prstGeom prst="rect">
            <a:avLst/>
          </a:prstGeom>
          <a:noFill/>
        </p:spPr>
        <p:txBody>
          <a:bodyPr wrap="none" rtlCol="0">
            <a:spAutoFit/>
          </a:bodyPr>
          <a:lstStyle/>
          <a:p>
            <a:r>
              <a:rPr lang="en-US" sz="1800" dirty="0" smtClean="0">
                <a:latin typeface="Calibri" charset="0"/>
                <a:ea typeface="Calibri" charset="0"/>
                <a:cs typeface="Calibri" charset="0"/>
              </a:rPr>
              <a:t>Time</a:t>
            </a:r>
          </a:p>
        </p:txBody>
      </p:sp>
      <p:cxnSp>
        <p:nvCxnSpPr>
          <p:cNvPr id="103" name="Straight Connector 102"/>
          <p:cNvCxnSpPr/>
          <p:nvPr/>
        </p:nvCxnSpPr>
        <p:spPr>
          <a:xfrm>
            <a:off x="710584" y="2605186"/>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cxnSp>
        <p:nvCxnSpPr>
          <p:cNvPr id="104" name="Straight Connector 103"/>
          <p:cNvCxnSpPr/>
          <p:nvPr/>
        </p:nvCxnSpPr>
        <p:spPr>
          <a:xfrm>
            <a:off x="710584" y="3686613"/>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cxnSp>
        <p:nvCxnSpPr>
          <p:cNvPr id="105" name="Straight Connector 104"/>
          <p:cNvCxnSpPr/>
          <p:nvPr/>
        </p:nvCxnSpPr>
        <p:spPr>
          <a:xfrm>
            <a:off x="710584" y="4386611"/>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sp>
        <p:nvSpPr>
          <p:cNvPr id="106" name="TextBox 105"/>
          <p:cNvSpPr txBox="1"/>
          <p:nvPr/>
        </p:nvSpPr>
        <p:spPr>
          <a:xfrm>
            <a:off x="349861" y="2445190"/>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t0</a:t>
            </a:r>
          </a:p>
        </p:txBody>
      </p:sp>
      <p:sp>
        <p:nvSpPr>
          <p:cNvPr id="107" name="TextBox 106"/>
          <p:cNvSpPr txBox="1"/>
          <p:nvPr/>
        </p:nvSpPr>
        <p:spPr>
          <a:xfrm>
            <a:off x="331267" y="3561678"/>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t1</a:t>
            </a:r>
          </a:p>
        </p:txBody>
      </p:sp>
      <p:sp>
        <p:nvSpPr>
          <p:cNvPr id="108" name="TextBox 107"/>
          <p:cNvSpPr txBox="1"/>
          <p:nvPr/>
        </p:nvSpPr>
        <p:spPr>
          <a:xfrm>
            <a:off x="327154" y="4214352"/>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t2</a:t>
            </a:r>
          </a:p>
        </p:txBody>
      </p:sp>
      <p:cxnSp>
        <p:nvCxnSpPr>
          <p:cNvPr id="109" name="Straight Connector 108"/>
          <p:cNvCxnSpPr/>
          <p:nvPr/>
        </p:nvCxnSpPr>
        <p:spPr>
          <a:xfrm>
            <a:off x="704279" y="5182419"/>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sp>
        <p:nvSpPr>
          <p:cNvPr id="110" name="TextBox 109"/>
          <p:cNvSpPr txBox="1"/>
          <p:nvPr/>
        </p:nvSpPr>
        <p:spPr>
          <a:xfrm>
            <a:off x="339128" y="5036992"/>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t3</a:t>
            </a:r>
          </a:p>
        </p:txBody>
      </p:sp>
      <p:sp>
        <p:nvSpPr>
          <p:cNvPr id="84" name="TextBox 83"/>
          <p:cNvSpPr txBox="1"/>
          <p:nvPr/>
        </p:nvSpPr>
        <p:spPr>
          <a:xfrm>
            <a:off x="7134243" y="1556047"/>
            <a:ext cx="940739" cy="31944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sz="1800" b="1" dirty="0" smtClean="0">
                <a:solidFill>
                  <a:srgbClr val="FF0000"/>
                </a:solidFill>
                <a:latin typeface="Calibri" charset="0"/>
                <a:ea typeface="Calibri" charset="0"/>
                <a:cs typeface="Calibri" charset="0"/>
              </a:rPr>
              <a:t>Trace</a:t>
            </a:r>
          </a:p>
        </p:txBody>
      </p:sp>
      <p:sp>
        <p:nvSpPr>
          <p:cNvPr id="85" name="Rectangle 84"/>
          <p:cNvSpPr/>
          <p:nvPr/>
        </p:nvSpPr>
        <p:spPr>
          <a:xfrm>
            <a:off x="7134243" y="3439941"/>
            <a:ext cx="1050288" cy="319446"/>
          </a:xfrm>
          <a:prstGeom prst="rect">
            <a:avLst/>
          </a:prstGeom>
          <a:ln w="25400">
            <a:solidFill>
              <a:srgbClr val="FF0000"/>
            </a:solidFill>
          </a:ln>
        </p:spPr>
        <p:txBody>
          <a:bodyPr wrap="none">
            <a:spAutoFit/>
          </a:bodyPr>
          <a:lstStyle/>
          <a:p>
            <a:r>
              <a:rPr lang="en-US" sz="1800" dirty="0">
                <a:solidFill>
                  <a:srgbClr val="FF0000"/>
                </a:solidFill>
                <a:latin typeface="Calibri" charset="0"/>
                <a:ea typeface="Calibri" charset="0"/>
                <a:cs typeface="Calibri" charset="0"/>
              </a:rPr>
              <a:t>Sample p</a:t>
            </a:r>
          </a:p>
        </p:txBody>
      </p:sp>
      <p:sp>
        <p:nvSpPr>
          <p:cNvPr id="3" name="Rectangle 2"/>
          <p:cNvSpPr/>
          <p:nvPr/>
        </p:nvSpPr>
        <p:spPr>
          <a:xfrm>
            <a:off x="403722" y="976928"/>
            <a:ext cx="8331203" cy="395173"/>
          </a:xfrm>
          <a:prstGeom prst="rect">
            <a:avLst/>
          </a:prstGeom>
        </p:spPr>
        <p:txBody>
          <a:bodyPr wrap="square">
            <a:spAutoFit/>
          </a:bodyPr>
          <a:lstStyle/>
          <a:p>
            <a:r>
              <a:rPr lang="en-US" sz="2400" dirty="0" smtClean="0">
                <a:latin typeface="Calibri" charset="0"/>
                <a:ea typeface="Calibri" charset="0"/>
                <a:cs typeface="Calibri" charset="0"/>
              </a:rPr>
              <a:t>Forward </a:t>
            </a:r>
            <a:r>
              <a:rPr lang="en-US" sz="2400" dirty="0">
                <a:latin typeface="Calibri" charset="0"/>
                <a:ea typeface="Calibri" charset="0"/>
                <a:cs typeface="Calibri" charset="0"/>
              </a:rPr>
              <a:t>replay</a:t>
            </a:r>
          </a:p>
        </p:txBody>
      </p:sp>
      <p:sp>
        <p:nvSpPr>
          <p:cNvPr id="42" name="Rectangle 41"/>
          <p:cNvSpPr/>
          <p:nvPr/>
        </p:nvSpPr>
        <p:spPr>
          <a:xfrm>
            <a:off x="2115949" y="3526890"/>
            <a:ext cx="1008609" cy="319446"/>
          </a:xfrm>
          <a:prstGeom prst="rect">
            <a:avLst/>
          </a:prstGeom>
          <a:ln w="25400">
            <a:solidFill>
              <a:srgbClr val="FF0000"/>
            </a:solidFill>
          </a:ln>
        </p:spPr>
        <p:txBody>
          <a:bodyPr wrap="none">
            <a:spAutoFit/>
          </a:bodyPr>
          <a:lstStyle/>
          <a:p>
            <a:r>
              <a:rPr lang="en-US" sz="1800" dirty="0" smtClean="0">
                <a:solidFill>
                  <a:srgbClr val="FF0000"/>
                </a:solidFill>
                <a:latin typeface="Calibri" charset="0"/>
                <a:ea typeface="Calibri" charset="0"/>
                <a:cs typeface="Calibri" charset="0"/>
              </a:rPr>
              <a:t>Sample r</a:t>
            </a:r>
            <a:endParaRPr lang="en-US" sz="1800" dirty="0">
              <a:solidFill>
                <a:srgbClr val="FF0000"/>
              </a:solidFill>
              <a:latin typeface="Calibri" charset="0"/>
              <a:ea typeface="Calibri" charset="0"/>
              <a:cs typeface="Calibri" charset="0"/>
            </a:endParaRPr>
          </a:p>
        </p:txBody>
      </p:sp>
      <p:grpSp>
        <p:nvGrpSpPr>
          <p:cNvPr id="12" name="Group 11"/>
          <p:cNvGrpSpPr/>
          <p:nvPr/>
        </p:nvGrpSpPr>
        <p:grpSpPr>
          <a:xfrm>
            <a:off x="6845245" y="4771589"/>
            <a:ext cx="2222755" cy="1730256"/>
            <a:chOff x="6845245" y="4771589"/>
            <a:chExt cx="2222755" cy="1730256"/>
          </a:xfrm>
        </p:grpSpPr>
        <p:grpSp>
          <p:nvGrpSpPr>
            <p:cNvPr id="5" name="Group 4"/>
            <p:cNvGrpSpPr/>
            <p:nvPr/>
          </p:nvGrpSpPr>
          <p:grpSpPr>
            <a:xfrm>
              <a:off x="6845245" y="5542419"/>
              <a:ext cx="2074830" cy="447215"/>
              <a:chOff x="6663806" y="5080858"/>
              <a:chExt cx="2074830" cy="447215"/>
            </a:xfrm>
          </p:grpSpPr>
          <p:sp>
            <p:nvSpPr>
              <p:cNvPr id="114" name="Curved Right Arrow 113"/>
              <p:cNvSpPr/>
              <p:nvPr/>
            </p:nvSpPr>
            <p:spPr>
              <a:xfrm>
                <a:off x="6663806" y="5080858"/>
                <a:ext cx="295381" cy="447215"/>
              </a:xfrm>
              <a:prstGeom prst="curvedRightArrow">
                <a:avLst/>
              </a:prstGeom>
              <a:solidFill>
                <a:srgbClr val="FFC000"/>
              </a:solidFill>
              <a:ln>
                <a:solidFill>
                  <a:srgbClr val="F7C02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ln w="0"/>
                  <a:solidFill>
                    <a:schemeClr val="accent1"/>
                  </a:solidFill>
                  <a:effectLst>
                    <a:outerShdw blurRad="38100" dist="25400" dir="5400000" algn="ctr" rotWithShape="0">
                      <a:srgbClr val="6E747A">
                        <a:alpha val="43000"/>
                      </a:srgbClr>
                    </a:outerShdw>
                  </a:effectLst>
                  <a:latin typeface="Calibri" charset="0"/>
                  <a:ea typeface="Calibri" charset="0"/>
                  <a:cs typeface="Calibri" charset="0"/>
                </a:endParaRPr>
              </a:p>
            </p:txBody>
          </p:sp>
          <p:sp>
            <p:nvSpPr>
              <p:cNvPr id="115" name="TextBox 114"/>
              <p:cNvSpPr txBox="1"/>
              <p:nvPr/>
            </p:nvSpPr>
            <p:spPr>
              <a:xfrm>
                <a:off x="6987964" y="5159994"/>
                <a:ext cx="1750672" cy="344710"/>
              </a:xfrm>
              <a:prstGeom prst="rect">
                <a:avLst/>
              </a:prstGeom>
              <a:noFill/>
            </p:spPr>
            <p:txBody>
              <a:bodyPr wrap="none" rtlCol="0">
                <a:spAutoFit/>
              </a:bodyPr>
              <a:lstStyle/>
              <a:p>
                <a:r>
                  <a:rPr lang="en-US" sz="2000" dirty="0" smtClean="0">
                    <a:latin typeface="Calibri" charset="0"/>
                    <a:ea typeface="Calibri" charset="0"/>
                    <a:cs typeface="Calibri" charset="0"/>
                  </a:rPr>
                  <a:t>Forward replay</a:t>
                </a:r>
              </a:p>
            </p:txBody>
          </p:sp>
        </p:grpSp>
        <p:grpSp>
          <p:nvGrpSpPr>
            <p:cNvPr id="4" name="Group 3"/>
            <p:cNvGrpSpPr/>
            <p:nvPr/>
          </p:nvGrpSpPr>
          <p:grpSpPr>
            <a:xfrm>
              <a:off x="6845245" y="6044850"/>
              <a:ext cx="2222755" cy="456995"/>
              <a:chOff x="6663806" y="5760728"/>
              <a:chExt cx="2222755" cy="456995"/>
            </a:xfrm>
          </p:grpSpPr>
          <p:sp>
            <p:nvSpPr>
              <p:cNvPr id="113" name="Curved Left Arrow 112"/>
              <p:cNvSpPr/>
              <p:nvPr/>
            </p:nvSpPr>
            <p:spPr>
              <a:xfrm>
                <a:off x="6663806" y="5760728"/>
                <a:ext cx="324158" cy="428696"/>
              </a:xfrm>
              <a:prstGeom prst="curvedLeftArrow">
                <a:avLst/>
              </a:prstGeom>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charset="0"/>
                  <a:ea typeface="Calibri" charset="0"/>
                  <a:cs typeface="Calibri" charset="0"/>
                </a:endParaRPr>
              </a:p>
            </p:txBody>
          </p:sp>
          <p:sp>
            <p:nvSpPr>
              <p:cNvPr id="116" name="TextBox 115"/>
              <p:cNvSpPr txBox="1"/>
              <p:nvPr/>
            </p:nvSpPr>
            <p:spPr>
              <a:xfrm>
                <a:off x="6987964" y="5873013"/>
                <a:ext cx="1898597" cy="344710"/>
              </a:xfrm>
              <a:prstGeom prst="rect">
                <a:avLst/>
              </a:prstGeom>
              <a:noFill/>
            </p:spPr>
            <p:txBody>
              <a:bodyPr wrap="none" rtlCol="0">
                <a:spAutoFit/>
              </a:bodyPr>
              <a:lstStyle/>
              <a:p>
                <a:r>
                  <a:rPr lang="en-US" sz="2000" dirty="0" smtClean="0">
                    <a:latin typeface="Calibri" charset="0"/>
                    <a:ea typeface="Calibri" charset="0"/>
                    <a:cs typeface="Calibri" charset="0"/>
                  </a:rPr>
                  <a:t>Backward replay</a:t>
                </a:r>
              </a:p>
            </p:txBody>
          </p:sp>
        </p:grpSp>
        <p:sp>
          <p:nvSpPr>
            <p:cNvPr id="45" name="Rectangle 44"/>
            <p:cNvSpPr/>
            <p:nvPr/>
          </p:nvSpPr>
          <p:spPr>
            <a:xfrm>
              <a:off x="6845245" y="5157004"/>
              <a:ext cx="1782454" cy="319446"/>
            </a:xfrm>
            <a:prstGeom prst="rect">
              <a:avLst/>
            </a:prstGeom>
            <a:ln w="25400">
              <a:solidFill>
                <a:schemeClr val="tx2"/>
              </a:solidFill>
            </a:ln>
          </p:spPr>
          <p:txBody>
            <a:bodyPr wrap="square">
              <a:spAutoFit/>
            </a:bodyPr>
            <a:lstStyle/>
            <a:p>
              <a:r>
                <a:rPr lang="en-US" sz="1800" dirty="0" smtClean="0">
                  <a:solidFill>
                    <a:schemeClr val="tx2"/>
                  </a:solidFill>
                  <a:latin typeface="Calibri" charset="0"/>
                  <a:ea typeface="Calibri" charset="0"/>
                  <a:cs typeface="Calibri" charset="0"/>
                </a:rPr>
                <a:t>Recovered</a:t>
              </a:r>
              <a:endParaRPr lang="en-US" sz="1800" dirty="0">
                <a:solidFill>
                  <a:schemeClr val="tx2"/>
                </a:solidFill>
                <a:latin typeface="Calibri" charset="0"/>
                <a:ea typeface="Calibri" charset="0"/>
                <a:cs typeface="Calibri" charset="0"/>
              </a:endParaRPr>
            </a:p>
          </p:txBody>
        </p:sp>
        <p:sp>
          <p:nvSpPr>
            <p:cNvPr id="52" name="Rectangle 51"/>
            <p:cNvSpPr/>
            <p:nvPr/>
          </p:nvSpPr>
          <p:spPr>
            <a:xfrm>
              <a:off x="6845245" y="4771589"/>
              <a:ext cx="1782454" cy="319446"/>
            </a:xfrm>
            <a:prstGeom prst="rect">
              <a:avLst/>
            </a:prstGeom>
            <a:ln w="25400">
              <a:solidFill>
                <a:srgbClr val="FF0000"/>
              </a:solidFill>
            </a:ln>
          </p:spPr>
          <p:txBody>
            <a:bodyPr wrap="square">
              <a:spAutoFit/>
            </a:bodyPr>
            <a:lstStyle/>
            <a:p>
              <a:r>
                <a:rPr lang="en-US" sz="1800" smtClean="0">
                  <a:solidFill>
                    <a:srgbClr val="FF0000"/>
                  </a:solidFill>
                  <a:latin typeface="Calibri" charset="0"/>
                  <a:ea typeface="Calibri" charset="0"/>
                  <a:cs typeface="Calibri" charset="0"/>
                </a:rPr>
                <a:t>PEBS SAMPLE</a:t>
              </a:r>
              <a:endParaRPr lang="en-US" sz="1800" dirty="0">
                <a:solidFill>
                  <a:srgbClr val="FF0000"/>
                </a:solidFill>
                <a:latin typeface="Calibri" charset="0"/>
                <a:ea typeface="Calibri" charset="0"/>
                <a:cs typeface="Calibri" charset="0"/>
              </a:endParaRPr>
            </a:p>
          </p:txBody>
        </p:sp>
      </p:grpSp>
      <p:sp>
        <p:nvSpPr>
          <p:cNvPr id="53" name="Rectangle 52"/>
          <p:cNvSpPr/>
          <p:nvPr/>
        </p:nvSpPr>
        <p:spPr>
          <a:xfrm>
            <a:off x="2130604" y="5022696"/>
            <a:ext cx="1050288" cy="313932"/>
          </a:xfrm>
          <a:prstGeom prst="rect">
            <a:avLst/>
          </a:prstGeom>
          <a:ln w="25400">
            <a:solidFill>
              <a:schemeClr val="tx2"/>
            </a:solidFill>
          </a:ln>
        </p:spPr>
        <p:txBody>
          <a:bodyPr wrap="none">
            <a:spAutoFit/>
          </a:bodyPr>
          <a:lstStyle/>
          <a:p>
            <a:r>
              <a:rPr lang="en-US" sz="1800" dirty="0" smtClean="0">
                <a:solidFill>
                  <a:schemeClr val="tx2"/>
                </a:solidFill>
                <a:latin typeface="Calibri" charset="0"/>
                <a:ea typeface="Calibri" charset="0"/>
                <a:cs typeface="Calibri" charset="0"/>
              </a:rPr>
              <a:t>Sample p</a:t>
            </a:r>
            <a:endParaRPr lang="en-US" sz="1800" dirty="0">
              <a:solidFill>
                <a:schemeClr val="tx2"/>
              </a:solidFill>
              <a:latin typeface="Calibri" charset="0"/>
              <a:ea typeface="Calibri" charset="0"/>
              <a:cs typeface="Calibri" charset="0"/>
            </a:endParaRPr>
          </a:p>
        </p:txBody>
      </p:sp>
      <p:sp>
        <p:nvSpPr>
          <p:cNvPr id="55" name="Curved Right Arrow 54"/>
          <p:cNvSpPr/>
          <p:nvPr/>
        </p:nvSpPr>
        <p:spPr>
          <a:xfrm>
            <a:off x="3070163" y="3721401"/>
            <a:ext cx="643005" cy="1664504"/>
          </a:xfrm>
          <a:prstGeom prst="curvedRightArrow">
            <a:avLst/>
          </a:prstGeom>
          <a:solidFill>
            <a:srgbClr val="FFC000"/>
          </a:solidFill>
          <a:ln>
            <a:solidFill>
              <a:srgbClr val="F7C02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ln w="0"/>
              <a:solidFill>
                <a:schemeClr val="accent1"/>
              </a:solidFill>
              <a:effectLst>
                <a:outerShdw blurRad="38100" dist="25400" dir="5400000" algn="ctr" rotWithShape="0">
                  <a:srgbClr val="6E747A">
                    <a:alpha val="43000"/>
                  </a:srgbClr>
                </a:outerShdw>
              </a:effectLst>
              <a:latin typeface="Calibri" charset="0"/>
              <a:ea typeface="Calibri" charset="0"/>
              <a:cs typeface="Calibri" charset="0"/>
            </a:endParaRPr>
          </a:p>
        </p:txBody>
      </p:sp>
    </p:spTree>
    <p:extLst>
      <p:ext uri="{BB962C8B-B14F-4D97-AF65-F5344CB8AC3E}">
        <p14:creationId xmlns:p14="http://schemas.microsoft.com/office/powerpoint/2010/main" val="17400221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4" grpId="0" animBg="1"/>
      <p:bldP spid="85" grpId="0" animBg="1"/>
      <p:bldP spid="42" grpId="0" animBg="1"/>
      <p:bldP spid="53" grpId="0" animBg="1"/>
      <p:bldP spid="5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latin typeface="Calibri" charset="0"/>
                <a:ea typeface="Calibri" charset="0"/>
                <a:cs typeface="Calibri" charset="0"/>
              </a:rPr>
              <a:t>Recover unsampled memory accesses</a:t>
            </a:r>
            <a:endParaRPr lang="en-US" sz="3000" dirty="0">
              <a:latin typeface="Calibri" charset="0"/>
              <a:ea typeface="Calibri" charset="0"/>
              <a:cs typeface="Calibri" charset="0"/>
            </a:endParaRPr>
          </a:p>
        </p:txBody>
      </p:sp>
      <p:sp>
        <p:nvSpPr>
          <p:cNvPr id="80" name="TextBox 79"/>
          <p:cNvSpPr txBox="1"/>
          <p:nvPr/>
        </p:nvSpPr>
        <p:spPr>
          <a:xfrm>
            <a:off x="2129424" y="1591025"/>
            <a:ext cx="940739" cy="31944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sz="1800" b="1" dirty="0" smtClean="0">
                <a:solidFill>
                  <a:srgbClr val="FF0000"/>
                </a:solidFill>
                <a:latin typeface="Calibri" charset="0"/>
                <a:ea typeface="Calibri" charset="0"/>
                <a:cs typeface="Calibri" charset="0"/>
              </a:rPr>
              <a:t>Trace</a:t>
            </a:r>
          </a:p>
        </p:txBody>
      </p:sp>
      <p:cxnSp>
        <p:nvCxnSpPr>
          <p:cNvPr id="86" name="Straight Arrow Connector 85"/>
          <p:cNvCxnSpPr/>
          <p:nvPr/>
        </p:nvCxnSpPr>
        <p:spPr>
          <a:xfrm flipH="1">
            <a:off x="4796852" y="3686613"/>
            <a:ext cx="1107435" cy="1495806"/>
          </a:xfrm>
          <a:prstGeom prst="straightConnector1">
            <a:avLst/>
          </a:prstGeom>
          <a:ln w="57150">
            <a:solidFill>
              <a:srgbClr val="6600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703816" y="1987465"/>
            <a:ext cx="7443" cy="4146207"/>
          </a:xfrm>
          <a:prstGeom prst="line">
            <a:avLst/>
          </a:prstGeom>
          <a:ln w="571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808368" y="2198161"/>
            <a:ext cx="0" cy="3991263"/>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3254203" y="1567367"/>
            <a:ext cx="1013611" cy="319446"/>
          </a:xfrm>
          <a:prstGeom prst="rect">
            <a:avLst/>
          </a:prstGeom>
          <a:noFill/>
        </p:spPr>
        <p:txBody>
          <a:bodyPr wrap="none" rtlCol="0">
            <a:spAutoFit/>
          </a:bodyPr>
          <a:lstStyle/>
          <a:p>
            <a:r>
              <a:rPr lang="en-US" sz="1800" dirty="0">
                <a:latin typeface="Calibri" charset="0"/>
                <a:ea typeface="Calibri" charset="0"/>
                <a:cs typeface="Calibri" charset="0"/>
              </a:rPr>
              <a:t>Thread 1</a:t>
            </a:r>
          </a:p>
        </p:txBody>
      </p:sp>
      <p:cxnSp>
        <p:nvCxnSpPr>
          <p:cNvPr id="95" name="Straight Connector 94"/>
          <p:cNvCxnSpPr/>
          <p:nvPr/>
        </p:nvCxnSpPr>
        <p:spPr>
          <a:xfrm>
            <a:off x="5916504" y="2199298"/>
            <a:ext cx="0" cy="3990126"/>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5415851" y="1528996"/>
            <a:ext cx="1013611" cy="319446"/>
          </a:xfrm>
          <a:prstGeom prst="rect">
            <a:avLst/>
          </a:prstGeom>
          <a:noFill/>
        </p:spPr>
        <p:txBody>
          <a:bodyPr wrap="none" rtlCol="0">
            <a:spAutoFit/>
          </a:bodyPr>
          <a:lstStyle/>
          <a:p>
            <a:r>
              <a:rPr lang="en-US" sz="1800" dirty="0">
                <a:latin typeface="Calibri" charset="0"/>
                <a:ea typeface="Calibri" charset="0"/>
                <a:cs typeface="Calibri" charset="0"/>
              </a:rPr>
              <a:t>Thread 2</a:t>
            </a:r>
          </a:p>
        </p:txBody>
      </p:sp>
      <p:sp>
        <p:nvSpPr>
          <p:cNvPr id="97" name="TextBox 96"/>
          <p:cNvSpPr txBox="1"/>
          <p:nvPr/>
        </p:nvSpPr>
        <p:spPr>
          <a:xfrm>
            <a:off x="3808367" y="2102362"/>
            <a:ext cx="1705126" cy="3724096"/>
          </a:xfrm>
          <a:prstGeom prst="rect">
            <a:avLst/>
          </a:prstGeom>
          <a:noFill/>
        </p:spPr>
        <p:txBody>
          <a:bodyPr wrap="square" rtlCol="0">
            <a:spAutoFit/>
          </a:bodyPr>
          <a:lstStyle/>
          <a:p>
            <a:r>
              <a:rPr lang="en-US" sz="2000" b="1" dirty="0">
                <a:latin typeface="Calibri" charset="0"/>
                <a:ea typeface="Calibri" charset="0"/>
                <a:cs typeface="Calibri" charset="0"/>
              </a:rPr>
              <a:t>p</a:t>
            </a:r>
            <a:r>
              <a:rPr lang="en-US" sz="2000" b="1" dirty="0" smtClean="0">
                <a:latin typeface="Calibri" charset="0"/>
                <a:ea typeface="Calibri" charset="0"/>
                <a:cs typeface="Calibri" charset="0"/>
              </a:rPr>
              <a:t> = malloc();</a:t>
            </a:r>
          </a:p>
          <a:p>
            <a:r>
              <a:rPr lang="en-US" sz="2000" b="1" dirty="0" smtClean="0">
                <a:latin typeface="Calibri" charset="0"/>
                <a:ea typeface="Calibri" charset="0"/>
                <a:cs typeface="Calibri" charset="0"/>
              </a:rPr>
              <a:t>if </a:t>
            </a:r>
            <a:r>
              <a:rPr lang="en-US" sz="2000" b="1" dirty="0">
                <a:latin typeface="Calibri" charset="0"/>
                <a:ea typeface="Calibri" charset="0"/>
                <a:cs typeface="Calibri" charset="0"/>
              </a:rPr>
              <a:t>( p</a:t>
            </a:r>
            <a:r>
              <a:rPr lang="en-US" sz="2000" b="1" dirty="0" smtClean="0">
                <a:latin typeface="Calibri" charset="0"/>
                <a:ea typeface="Calibri" charset="0"/>
                <a:cs typeface="Calibri" charset="0"/>
              </a:rPr>
              <a:t> ) </a:t>
            </a:r>
            <a:r>
              <a:rPr lang="en-US" sz="2000" b="1" dirty="0">
                <a:latin typeface="Calibri" charset="0"/>
                <a:ea typeface="Calibri" charset="0"/>
                <a:cs typeface="Calibri" charset="0"/>
              </a:rPr>
              <a:t>{</a:t>
            </a: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r>
              <a:rPr lang="en-US" sz="2000" b="1" dirty="0" smtClean="0">
                <a:latin typeface="Calibri" charset="0"/>
                <a:ea typeface="Calibri" charset="0"/>
                <a:cs typeface="Calibri" charset="0"/>
              </a:rPr>
              <a:t>    r </a:t>
            </a:r>
            <a:r>
              <a:rPr lang="en-US" sz="2000" b="1" dirty="0">
                <a:latin typeface="Calibri" charset="0"/>
                <a:ea typeface="Calibri" charset="0"/>
                <a:cs typeface="Calibri" charset="0"/>
              </a:rPr>
              <a:t>= &amp;p;</a:t>
            </a: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r>
              <a:rPr lang="en-US" sz="2000" b="1" dirty="0" smtClean="0">
                <a:latin typeface="Calibri" charset="0"/>
                <a:ea typeface="Calibri" charset="0"/>
                <a:cs typeface="Calibri" charset="0"/>
              </a:rPr>
              <a:t>    </a:t>
            </a:r>
          </a:p>
          <a:p>
            <a:r>
              <a:rPr lang="en-US" sz="2000" b="1" dirty="0" smtClean="0">
                <a:latin typeface="Calibri" charset="0"/>
                <a:ea typeface="Calibri" charset="0"/>
                <a:cs typeface="Calibri" charset="0"/>
              </a:rPr>
              <a:t>   **r++;</a:t>
            </a:r>
            <a:endParaRPr lang="en-US" sz="2000" b="1" dirty="0">
              <a:latin typeface="Calibri" charset="0"/>
              <a:ea typeface="Calibri" charset="0"/>
              <a:cs typeface="Calibri" charset="0"/>
            </a:endParaRPr>
          </a:p>
          <a:p>
            <a:r>
              <a:rPr lang="en-US" sz="2000" b="1" dirty="0">
                <a:latin typeface="Calibri" charset="0"/>
                <a:ea typeface="Calibri" charset="0"/>
                <a:cs typeface="Calibri" charset="0"/>
              </a:rPr>
              <a:t>}</a:t>
            </a:r>
          </a:p>
        </p:txBody>
      </p:sp>
      <p:sp>
        <p:nvSpPr>
          <p:cNvPr id="98" name="TextBox 97"/>
          <p:cNvSpPr txBox="1"/>
          <p:nvPr/>
        </p:nvSpPr>
        <p:spPr>
          <a:xfrm>
            <a:off x="6011705" y="3439941"/>
            <a:ext cx="1107996" cy="344710"/>
          </a:xfrm>
          <a:prstGeom prst="rect">
            <a:avLst/>
          </a:prstGeom>
          <a:noFill/>
        </p:spPr>
        <p:txBody>
          <a:bodyPr wrap="none" rtlCol="0">
            <a:spAutoFit/>
          </a:bodyPr>
          <a:lstStyle/>
          <a:p>
            <a:r>
              <a:rPr lang="en-US" sz="2000" dirty="0">
                <a:latin typeface="Calibri" charset="0"/>
                <a:ea typeface="Calibri" charset="0"/>
                <a:cs typeface="Calibri" charset="0"/>
              </a:rPr>
              <a:t>p</a:t>
            </a:r>
            <a:r>
              <a:rPr lang="en-US" sz="2000" dirty="0" smtClean="0">
                <a:latin typeface="Calibri" charset="0"/>
                <a:ea typeface="Calibri" charset="0"/>
                <a:cs typeface="Calibri" charset="0"/>
              </a:rPr>
              <a:t> </a:t>
            </a:r>
            <a:r>
              <a:rPr lang="en-US" sz="2000" dirty="0">
                <a:latin typeface="Calibri" charset="0"/>
                <a:ea typeface="Calibri" charset="0"/>
                <a:cs typeface="Calibri" charset="0"/>
              </a:rPr>
              <a:t>= NULL</a:t>
            </a:r>
            <a:endParaRPr lang="en-US" sz="2000" b="1" dirty="0">
              <a:latin typeface="Calibri" charset="0"/>
              <a:ea typeface="Calibri" charset="0"/>
              <a:cs typeface="Calibri" charset="0"/>
            </a:endParaRPr>
          </a:p>
        </p:txBody>
      </p:sp>
      <p:sp>
        <p:nvSpPr>
          <p:cNvPr id="99" name="Explosion 1 98"/>
          <p:cNvSpPr/>
          <p:nvPr/>
        </p:nvSpPr>
        <p:spPr>
          <a:xfrm>
            <a:off x="3086719" y="5385905"/>
            <a:ext cx="1383066" cy="1159274"/>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charset="0"/>
              <a:ea typeface="Calibri" charset="0"/>
              <a:cs typeface="Calibri" charset="0"/>
            </a:endParaRPr>
          </a:p>
        </p:txBody>
      </p:sp>
      <p:sp>
        <p:nvSpPr>
          <p:cNvPr id="100" name="TextBox 99"/>
          <p:cNvSpPr txBox="1"/>
          <p:nvPr/>
        </p:nvSpPr>
        <p:spPr>
          <a:xfrm>
            <a:off x="3424348" y="5732104"/>
            <a:ext cx="745140" cy="344710"/>
          </a:xfrm>
          <a:prstGeom prst="rect">
            <a:avLst/>
          </a:prstGeom>
          <a:noFill/>
        </p:spPr>
        <p:txBody>
          <a:bodyPr wrap="none" rtlCol="0">
            <a:spAutoFit/>
          </a:bodyPr>
          <a:lstStyle/>
          <a:p>
            <a:r>
              <a:rPr lang="en-US" sz="2000" b="1" dirty="0">
                <a:solidFill>
                  <a:schemeClr val="bg1"/>
                </a:solidFill>
                <a:latin typeface="Calibri" charset="0"/>
                <a:ea typeface="Calibri" charset="0"/>
                <a:cs typeface="Calibri" charset="0"/>
              </a:rPr>
              <a:t>crash</a:t>
            </a:r>
          </a:p>
        </p:txBody>
      </p:sp>
      <p:cxnSp>
        <p:nvCxnSpPr>
          <p:cNvPr id="101" name="Straight Arrow Connector 100"/>
          <p:cNvCxnSpPr/>
          <p:nvPr/>
        </p:nvCxnSpPr>
        <p:spPr>
          <a:xfrm>
            <a:off x="4796852" y="2604913"/>
            <a:ext cx="1107435" cy="1009016"/>
          </a:xfrm>
          <a:prstGeom prst="straightConnector1">
            <a:avLst/>
          </a:prstGeom>
          <a:ln w="57150">
            <a:solidFill>
              <a:srgbClr val="660000"/>
            </a:solidFill>
            <a:tailEnd type="triangle"/>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403723" y="6230566"/>
            <a:ext cx="649537" cy="319446"/>
          </a:xfrm>
          <a:prstGeom prst="rect">
            <a:avLst/>
          </a:prstGeom>
          <a:noFill/>
        </p:spPr>
        <p:txBody>
          <a:bodyPr wrap="none" rtlCol="0">
            <a:spAutoFit/>
          </a:bodyPr>
          <a:lstStyle/>
          <a:p>
            <a:r>
              <a:rPr lang="en-US" sz="1800" dirty="0" smtClean="0">
                <a:latin typeface="Calibri" charset="0"/>
                <a:ea typeface="Calibri" charset="0"/>
                <a:cs typeface="Calibri" charset="0"/>
              </a:rPr>
              <a:t>Time</a:t>
            </a:r>
          </a:p>
        </p:txBody>
      </p:sp>
      <p:cxnSp>
        <p:nvCxnSpPr>
          <p:cNvPr id="103" name="Straight Connector 102"/>
          <p:cNvCxnSpPr/>
          <p:nvPr/>
        </p:nvCxnSpPr>
        <p:spPr>
          <a:xfrm>
            <a:off x="710584" y="2605186"/>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cxnSp>
        <p:nvCxnSpPr>
          <p:cNvPr id="104" name="Straight Connector 103"/>
          <p:cNvCxnSpPr/>
          <p:nvPr/>
        </p:nvCxnSpPr>
        <p:spPr>
          <a:xfrm>
            <a:off x="710584" y="3686613"/>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cxnSp>
        <p:nvCxnSpPr>
          <p:cNvPr id="105" name="Straight Connector 104"/>
          <p:cNvCxnSpPr/>
          <p:nvPr/>
        </p:nvCxnSpPr>
        <p:spPr>
          <a:xfrm>
            <a:off x="710584" y="4386611"/>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sp>
        <p:nvSpPr>
          <p:cNvPr id="106" name="TextBox 105"/>
          <p:cNvSpPr txBox="1"/>
          <p:nvPr/>
        </p:nvSpPr>
        <p:spPr>
          <a:xfrm>
            <a:off x="349861" y="2445190"/>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t0</a:t>
            </a:r>
          </a:p>
        </p:txBody>
      </p:sp>
      <p:sp>
        <p:nvSpPr>
          <p:cNvPr id="107" name="TextBox 106"/>
          <p:cNvSpPr txBox="1"/>
          <p:nvPr/>
        </p:nvSpPr>
        <p:spPr>
          <a:xfrm>
            <a:off x="331267" y="3561678"/>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t1</a:t>
            </a:r>
          </a:p>
        </p:txBody>
      </p:sp>
      <p:sp>
        <p:nvSpPr>
          <p:cNvPr id="108" name="TextBox 107"/>
          <p:cNvSpPr txBox="1"/>
          <p:nvPr/>
        </p:nvSpPr>
        <p:spPr>
          <a:xfrm>
            <a:off x="327154" y="4214352"/>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t2</a:t>
            </a:r>
          </a:p>
        </p:txBody>
      </p:sp>
      <p:cxnSp>
        <p:nvCxnSpPr>
          <p:cNvPr id="109" name="Straight Connector 108"/>
          <p:cNvCxnSpPr/>
          <p:nvPr/>
        </p:nvCxnSpPr>
        <p:spPr>
          <a:xfrm>
            <a:off x="704279" y="5182419"/>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sp>
        <p:nvSpPr>
          <p:cNvPr id="110" name="TextBox 109"/>
          <p:cNvSpPr txBox="1"/>
          <p:nvPr/>
        </p:nvSpPr>
        <p:spPr>
          <a:xfrm>
            <a:off x="339128" y="5036992"/>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t3</a:t>
            </a:r>
          </a:p>
        </p:txBody>
      </p:sp>
      <p:sp>
        <p:nvSpPr>
          <p:cNvPr id="84" name="TextBox 83"/>
          <p:cNvSpPr txBox="1"/>
          <p:nvPr/>
        </p:nvSpPr>
        <p:spPr>
          <a:xfrm>
            <a:off x="7134243" y="1556047"/>
            <a:ext cx="940739" cy="31944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sz="1800" b="1" dirty="0" smtClean="0">
                <a:solidFill>
                  <a:srgbClr val="FF0000"/>
                </a:solidFill>
                <a:latin typeface="Calibri" charset="0"/>
                <a:ea typeface="Calibri" charset="0"/>
                <a:cs typeface="Calibri" charset="0"/>
              </a:rPr>
              <a:t>Trace</a:t>
            </a:r>
          </a:p>
        </p:txBody>
      </p:sp>
      <p:sp>
        <p:nvSpPr>
          <p:cNvPr id="85" name="Rectangle 84"/>
          <p:cNvSpPr/>
          <p:nvPr/>
        </p:nvSpPr>
        <p:spPr>
          <a:xfrm>
            <a:off x="7134243" y="3439941"/>
            <a:ext cx="1050288" cy="319446"/>
          </a:xfrm>
          <a:prstGeom prst="rect">
            <a:avLst/>
          </a:prstGeom>
          <a:ln w="25400">
            <a:solidFill>
              <a:srgbClr val="FF0000"/>
            </a:solidFill>
          </a:ln>
        </p:spPr>
        <p:txBody>
          <a:bodyPr wrap="none">
            <a:spAutoFit/>
          </a:bodyPr>
          <a:lstStyle/>
          <a:p>
            <a:r>
              <a:rPr lang="en-US" sz="1800" dirty="0">
                <a:solidFill>
                  <a:srgbClr val="FF0000"/>
                </a:solidFill>
                <a:latin typeface="Calibri" charset="0"/>
                <a:ea typeface="Calibri" charset="0"/>
                <a:cs typeface="Calibri" charset="0"/>
              </a:rPr>
              <a:t>Sample p</a:t>
            </a:r>
          </a:p>
        </p:txBody>
      </p:sp>
      <p:sp>
        <p:nvSpPr>
          <p:cNvPr id="3" name="Rectangle 2"/>
          <p:cNvSpPr/>
          <p:nvPr/>
        </p:nvSpPr>
        <p:spPr>
          <a:xfrm>
            <a:off x="403722" y="976928"/>
            <a:ext cx="8331203" cy="395173"/>
          </a:xfrm>
          <a:prstGeom prst="rect">
            <a:avLst/>
          </a:prstGeom>
        </p:spPr>
        <p:txBody>
          <a:bodyPr wrap="square">
            <a:spAutoFit/>
          </a:bodyPr>
          <a:lstStyle/>
          <a:p>
            <a:r>
              <a:rPr lang="en-US" sz="2400" dirty="0" smtClean="0">
                <a:latin typeface="Calibri" charset="0"/>
                <a:ea typeface="Calibri" charset="0"/>
                <a:cs typeface="Calibri" charset="0"/>
              </a:rPr>
              <a:t>Backward replay</a:t>
            </a:r>
            <a:endParaRPr lang="en-US" sz="2400" dirty="0">
              <a:latin typeface="Calibri" charset="0"/>
              <a:ea typeface="Calibri" charset="0"/>
              <a:cs typeface="Calibri" charset="0"/>
            </a:endParaRPr>
          </a:p>
        </p:txBody>
      </p:sp>
      <p:sp>
        <p:nvSpPr>
          <p:cNvPr id="42" name="Rectangle 41"/>
          <p:cNvSpPr/>
          <p:nvPr/>
        </p:nvSpPr>
        <p:spPr>
          <a:xfrm>
            <a:off x="2115949" y="3526890"/>
            <a:ext cx="1008609" cy="319446"/>
          </a:xfrm>
          <a:prstGeom prst="rect">
            <a:avLst/>
          </a:prstGeom>
          <a:ln w="25400">
            <a:solidFill>
              <a:srgbClr val="FF0000"/>
            </a:solidFill>
          </a:ln>
        </p:spPr>
        <p:txBody>
          <a:bodyPr wrap="none">
            <a:spAutoFit/>
          </a:bodyPr>
          <a:lstStyle/>
          <a:p>
            <a:r>
              <a:rPr lang="en-US" sz="1800" dirty="0" smtClean="0">
                <a:solidFill>
                  <a:srgbClr val="FF0000"/>
                </a:solidFill>
                <a:latin typeface="Calibri" charset="0"/>
                <a:ea typeface="Calibri" charset="0"/>
                <a:cs typeface="Calibri" charset="0"/>
              </a:rPr>
              <a:t>Sample r</a:t>
            </a:r>
            <a:endParaRPr lang="en-US" sz="1800" dirty="0">
              <a:solidFill>
                <a:srgbClr val="FF0000"/>
              </a:solidFill>
              <a:latin typeface="Calibri" charset="0"/>
              <a:ea typeface="Calibri" charset="0"/>
              <a:cs typeface="Calibri" charset="0"/>
            </a:endParaRPr>
          </a:p>
        </p:txBody>
      </p:sp>
      <p:grpSp>
        <p:nvGrpSpPr>
          <p:cNvPr id="12" name="Group 11"/>
          <p:cNvGrpSpPr/>
          <p:nvPr/>
        </p:nvGrpSpPr>
        <p:grpSpPr>
          <a:xfrm>
            <a:off x="6845245" y="4771589"/>
            <a:ext cx="2222755" cy="1730256"/>
            <a:chOff x="6845245" y="4771589"/>
            <a:chExt cx="2222755" cy="1730256"/>
          </a:xfrm>
        </p:grpSpPr>
        <p:grpSp>
          <p:nvGrpSpPr>
            <p:cNvPr id="5" name="Group 4"/>
            <p:cNvGrpSpPr/>
            <p:nvPr/>
          </p:nvGrpSpPr>
          <p:grpSpPr>
            <a:xfrm>
              <a:off x="6845245" y="5542419"/>
              <a:ext cx="2074830" cy="447215"/>
              <a:chOff x="6663806" y="5080858"/>
              <a:chExt cx="2074830" cy="447215"/>
            </a:xfrm>
          </p:grpSpPr>
          <p:sp>
            <p:nvSpPr>
              <p:cNvPr id="114" name="Curved Right Arrow 113"/>
              <p:cNvSpPr/>
              <p:nvPr/>
            </p:nvSpPr>
            <p:spPr>
              <a:xfrm>
                <a:off x="6663806" y="5080858"/>
                <a:ext cx="295381" cy="447215"/>
              </a:xfrm>
              <a:prstGeom prst="curvedRightArrow">
                <a:avLst/>
              </a:prstGeom>
              <a:solidFill>
                <a:srgbClr val="FFC000"/>
              </a:solidFill>
              <a:ln>
                <a:solidFill>
                  <a:srgbClr val="F7C02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ln w="0"/>
                  <a:solidFill>
                    <a:schemeClr val="accent1"/>
                  </a:solidFill>
                  <a:effectLst>
                    <a:outerShdw blurRad="38100" dist="25400" dir="5400000" algn="ctr" rotWithShape="0">
                      <a:srgbClr val="6E747A">
                        <a:alpha val="43000"/>
                      </a:srgbClr>
                    </a:outerShdw>
                  </a:effectLst>
                  <a:latin typeface="Calibri" charset="0"/>
                  <a:ea typeface="Calibri" charset="0"/>
                  <a:cs typeface="Calibri" charset="0"/>
                </a:endParaRPr>
              </a:p>
            </p:txBody>
          </p:sp>
          <p:sp>
            <p:nvSpPr>
              <p:cNvPr id="115" name="TextBox 114"/>
              <p:cNvSpPr txBox="1"/>
              <p:nvPr/>
            </p:nvSpPr>
            <p:spPr>
              <a:xfrm>
                <a:off x="6987964" y="5159994"/>
                <a:ext cx="1750672" cy="344710"/>
              </a:xfrm>
              <a:prstGeom prst="rect">
                <a:avLst/>
              </a:prstGeom>
              <a:noFill/>
            </p:spPr>
            <p:txBody>
              <a:bodyPr wrap="none" rtlCol="0">
                <a:spAutoFit/>
              </a:bodyPr>
              <a:lstStyle/>
              <a:p>
                <a:r>
                  <a:rPr lang="en-US" sz="2000" dirty="0" smtClean="0">
                    <a:latin typeface="Calibri" charset="0"/>
                    <a:ea typeface="Calibri" charset="0"/>
                    <a:cs typeface="Calibri" charset="0"/>
                  </a:rPr>
                  <a:t>Forward replay</a:t>
                </a:r>
              </a:p>
            </p:txBody>
          </p:sp>
        </p:grpSp>
        <p:grpSp>
          <p:nvGrpSpPr>
            <p:cNvPr id="4" name="Group 3"/>
            <p:cNvGrpSpPr/>
            <p:nvPr/>
          </p:nvGrpSpPr>
          <p:grpSpPr>
            <a:xfrm>
              <a:off x="6845245" y="6044850"/>
              <a:ext cx="2222755" cy="456995"/>
              <a:chOff x="6663806" y="5760728"/>
              <a:chExt cx="2222755" cy="456995"/>
            </a:xfrm>
          </p:grpSpPr>
          <p:sp>
            <p:nvSpPr>
              <p:cNvPr id="113" name="Curved Left Arrow 112"/>
              <p:cNvSpPr/>
              <p:nvPr/>
            </p:nvSpPr>
            <p:spPr>
              <a:xfrm>
                <a:off x="6663806" y="5760728"/>
                <a:ext cx="324158" cy="428696"/>
              </a:xfrm>
              <a:prstGeom prst="curvedLeftArrow">
                <a:avLst/>
              </a:prstGeom>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charset="0"/>
                  <a:ea typeface="Calibri" charset="0"/>
                  <a:cs typeface="Calibri" charset="0"/>
                </a:endParaRPr>
              </a:p>
            </p:txBody>
          </p:sp>
          <p:sp>
            <p:nvSpPr>
              <p:cNvPr id="116" name="TextBox 115"/>
              <p:cNvSpPr txBox="1"/>
              <p:nvPr/>
            </p:nvSpPr>
            <p:spPr>
              <a:xfrm>
                <a:off x="6987964" y="5873013"/>
                <a:ext cx="1898597" cy="344710"/>
              </a:xfrm>
              <a:prstGeom prst="rect">
                <a:avLst/>
              </a:prstGeom>
              <a:noFill/>
            </p:spPr>
            <p:txBody>
              <a:bodyPr wrap="none" rtlCol="0">
                <a:spAutoFit/>
              </a:bodyPr>
              <a:lstStyle/>
              <a:p>
                <a:r>
                  <a:rPr lang="en-US" sz="2000" dirty="0" smtClean="0">
                    <a:latin typeface="Calibri" charset="0"/>
                    <a:ea typeface="Calibri" charset="0"/>
                    <a:cs typeface="Calibri" charset="0"/>
                  </a:rPr>
                  <a:t>Backward replay</a:t>
                </a:r>
              </a:p>
            </p:txBody>
          </p:sp>
        </p:grpSp>
        <p:sp>
          <p:nvSpPr>
            <p:cNvPr id="45" name="Rectangle 44"/>
            <p:cNvSpPr/>
            <p:nvPr/>
          </p:nvSpPr>
          <p:spPr>
            <a:xfrm>
              <a:off x="6845245" y="5157004"/>
              <a:ext cx="1782454" cy="319446"/>
            </a:xfrm>
            <a:prstGeom prst="rect">
              <a:avLst/>
            </a:prstGeom>
            <a:ln w="25400">
              <a:solidFill>
                <a:schemeClr val="tx2"/>
              </a:solidFill>
            </a:ln>
          </p:spPr>
          <p:txBody>
            <a:bodyPr wrap="square">
              <a:spAutoFit/>
            </a:bodyPr>
            <a:lstStyle/>
            <a:p>
              <a:r>
                <a:rPr lang="en-US" sz="1800" dirty="0" smtClean="0">
                  <a:solidFill>
                    <a:schemeClr val="tx2"/>
                  </a:solidFill>
                  <a:latin typeface="Calibri" charset="0"/>
                  <a:ea typeface="Calibri" charset="0"/>
                  <a:cs typeface="Calibri" charset="0"/>
                </a:rPr>
                <a:t>Recovered</a:t>
              </a:r>
              <a:endParaRPr lang="en-US" sz="1800" dirty="0">
                <a:solidFill>
                  <a:schemeClr val="tx2"/>
                </a:solidFill>
                <a:latin typeface="Calibri" charset="0"/>
                <a:ea typeface="Calibri" charset="0"/>
                <a:cs typeface="Calibri" charset="0"/>
              </a:endParaRPr>
            </a:p>
          </p:txBody>
        </p:sp>
        <p:sp>
          <p:nvSpPr>
            <p:cNvPr id="52" name="Rectangle 51"/>
            <p:cNvSpPr/>
            <p:nvPr/>
          </p:nvSpPr>
          <p:spPr>
            <a:xfrm>
              <a:off x="6845245" y="4771589"/>
              <a:ext cx="1782454" cy="319446"/>
            </a:xfrm>
            <a:prstGeom prst="rect">
              <a:avLst/>
            </a:prstGeom>
            <a:ln w="25400">
              <a:solidFill>
                <a:srgbClr val="FF0000"/>
              </a:solidFill>
            </a:ln>
          </p:spPr>
          <p:txBody>
            <a:bodyPr wrap="square">
              <a:spAutoFit/>
            </a:bodyPr>
            <a:lstStyle/>
            <a:p>
              <a:r>
                <a:rPr lang="en-US" sz="1800" smtClean="0">
                  <a:solidFill>
                    <a:srgbClr val="FF0000"/>
                  </a:solidFill>
                  <a:latin typeface="Calibri" charset="0"/>
                  <a:ea typeface="Calibri" charset="0"/>
                  <a:cs typeface="Calibri" charset="0"/>
                </a:rPr>
                <a:t>PEBS SAMPLE</a:t>
              </a:r>
              <a:endParaRPr lang="en-US" sz="1800" dirty="0">
                <a:solidFill>
                  <a:srgbClr val="FF0000"/>
                </a:solidFill>
                <a:latin typeface="Calibri" charset="0"/>
                <a:ea typeface="Calibri" charset="0"/>
                <a:cs typeface="Calibri" charset="0"/>
              </a:endParaRPr>
            </a:p>
          </p:txBody>
        </p:sp>
      </p:grpSp>
      <p:sp>
        <p:nvSpPr>
          <p:cNvPr id="53" name="Rectangle 52"/>
          <p:cNvSpPr/>
          <p:nvPr/>
        </p:nvSpPr>
        <p:spPr>
          <a:xfrm>
            <a:off x="2129424" y="2422705"/>
            <a:ext cx="1050288" cy="319446"/>
          </a:xfrm>
          <a:prstGeom prst="rect">
            <a:avLst/>
          </a:prstGeom>
          <a:ln w="25400">
            <a:solidFill>
              <a:schemeClr val="tx2"/>
            </a:solidFill>
          </a:ln>
        </p:spPr>
        <p:txBody>
          <a:bodyPr wrap="none">
            <a:spAutoFit/>
          </a:bodyPr>
          <a:lstStyle/>
          <a:p>
            <a:r>
              <a:rPr lang="en-US" sz="1800" dirty="0" smtClean="0">
                <a:solidFill>
                  <a:schemeClr val="tx2"/>
                </a:solidFill>
                <a:latin typeface="Calibri" charset="0"/>
                <a:ea typeface="Calibri" charset="0"/>
                <a:cs typeface="Calibri" charset="0"/>
              </a:rPr>
              <a:t>Sample p</a:t>
            </a:r>
            <a:endParaRPr lang="en-US" sz="1800" dirty="0">
              <a:solidFill>
                <a:schemeClr val="tx2"/>
              </a:solidFill>
              <a:latin typeface="Calibri" charset="0"/>
              <a:ea typeface="Calibri" charset="0"/>
              <a:cs typeface="Calibri" charset="0"/>
            </a:endParaRPr>
          </a:p>
        </p:txBody>
      </p:sp>
      <p:sp>
        <p:nvSpPr>
          <p:cNvPr id="39" name="Curved Left Arrow 38"/>
          <p:cNvSpPr/>
          <p:nvPr/>
        </p:nvSpPr>
        <p:spPr>
          <a:xfrm flipH="1">
            <a:off x="3254200" y="2604913"/>
            <a:ext cx="458965" cy="1154474"/>
          </a:xfrm>
          <a:prstGeom prst="curvedLeftArrow">
            <a:avLst/>
          </a:prstGeom>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charset="0"/>
              <a:ea typeface="Calibri" charset="0"/>
              <a:cs typeface="Calibri" charset="0"/>
            </a:endParaRPr>
          </a:p>
        </p:txBody>
      </p:sp>
    </p:spTree>
    <p:extLst>
      <p:ext uri="{BB962C8B-B14F-4D97-AF65-F5344CB8AC3E}">
        <p14:creationId xmlns:p14="http://schemas.microsoft.com/office/powerpoint/2010/main" val="18690136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4" grpId="0" animBg="1"/>
      <p:bldP spid="85" grpId="0" animBg="1"/>
      <p:bldP spid="42" grpId="0" animBg="1"/>
      <p:bldP spid="53" grpId="0" animBg="1"/>
      <p:bldP spid="3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latin typeface="Calibri" charset="0"/>
                <a:ea typeface="Calibri" charset="0"/>
                <a:cs typeface="Calibri" charset="0"/>
              </a:rPr>
              <a:t>Recover unsampled memory accesses</a:t>
            </a:r>
            <a:endParaRPr lang="en-US" sz="3000" dirty="0">
              <a:latin typeface="Calibri" charset="0"/>
              <a:ea typeface="Calibri" charset="0"/>
              <a:cs typeface="Calibri" charset="0"/>
            </a:endParaRPr>
          </a:p>
        </p:txBody>
      </p:sp>
      <p:sp>
        <p:nvSpPr>
          <p:cNvPr id="80" name="TextBox 79"/>
          <p:cNvSpPr txBox="1"/>
          <p:nvPr/>
        </p:nvSpPr>
        <p:spPr>
          <a:xfrm>
            <a:off x="2129424" y="1591025"/>
            <a:ext cx="940739" cy="31944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sz="1800" b="1" dirty="0" smtClean="0">
                <a:solidFill>
                  <a:srgbClr val="FF0000"/>
                </a:solidFill>
                <a:latin typeface="Calibri" charset="0"/>
                <a:ea typeface="Calibri" charset="0"/>
                <a:cs typeface="Calibri" charset="0"/>
              </a:rPr>
              <a:t>Trace</a:t>
            </a:r>
          </a:p>
        </p:txBody>
      </p:sp>
      <p:cxnSp>
        <p:nvCxnSpPr>
          <p:cNvPr id="86" name="Straight Arrow Connector 85"/>
          <p:cNvCxnSpPr/>
          <p:nvPr/>
        </p:nvCxnSpPr>
        <p:spPr>
          <a:xfrm flipH="1">
            <a:off x="4796852" y="3686613"/>
            <a:ext cx="1107435" cy="1495806"/>
          </a:xfrm>
          <a:prstGeom prst="straightConnector1">
            <a:avLst/>
          </a:prstGeom>
          <a:ln w="57150">
            <a:solidFill>
              <a:srgbClr val="6600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703816" y="1987465"/>
            <a:ext cx="7443" cy="4146207"/>
          </a:xfrm>
          <a:prstGeom prst="line">
            <a:avLst/>
          </a:prstGeom>
          <a:ln w="571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808368" y="2198161"/>
            <a:ext cx="0" cy="3991263"/>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3254203" y="1567367"/>
            <a:ext cx="1013611" cy="319446"/>
          </a:xfrm>
          <a:prstGeom prst="rect">
            <a:avLst/>
          </a:prstGeom>
          <a:noFill/>
        </p:spPr>
        <p:txBody>
          <a:bodyPr wrap="none" rtlCol="0">
            <a:spAutoFit/>
          </a:bodyPr>
          <a:lstStyle/>
          <a:p>
            <a:r>
              <a:rPr lang="en-US" sz="1800" dirty="0">
                <a:latin typeface="Calibri" charset="0"/>
                <a:ea typeface="Calibri" charset="0"/>
                <a:cs typeface="Calibri" charset="0"/>
              </a:rPr>
              <a:t>Thread 1</a:t>
            </a:r>
          </a:p>
        </p:txBody>
      </p:sp>
      <p:cxnSp>
        <p:nvCxnSpPr>
          <p:cNvPr id="95" name="Straight Connector 94"/>
          <p:cNvCxnSpPr/>
          <p:nvPr/>
        </p:nvCxnSpPr>
        <p:spPr>
          <a:xfrm>
            <a:off x="5916504" y="2199298"/>
            <a:ext cx="0" cy="3990126"/>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5415851" y="1528996"/>
            <a:ext cx="1013611" cy="319446"/>
          </a:xfrm>
          <a:prstGeom prst="rect">
            <a:avLst/>
          </a:prstGeom>
          <a:noFill/>
        </p:spPr>
        <p:txBody>
          <a:bodyPr wrap="none" rtlCol="0">
            <a:spAutoFit/>
          </a:bodyPr>
          <a:lstStyle/>
          <a:p>
            <a:r>
              <a:rPr lang="en-US" sz="1800" dirty="0">
                <a:latin typeface="Calibri" charset="0"/>
                <a:ea typeface="Calibri" charset="0"/>
                <a:cs typeface="Calibri" charset="0"/>
              </a:rPr>
              <a:t>Thread 2</a:t>
            </a:r>
          </a:p>
        </p:txBody>
      </p:sp>
      <p:sp>
        <p:nvSpPr>
          <p:cNvPr id="97" name="TextBox 96"/>
          <p:cNvSpPr txBox="1"/>
          <p:nvPr/>
        </p:nvSpPr>
        <p:spPr>
          <a:xfrm>
            <a:off x="3808367" y="2102362"/>
            <a:ext cx="1705126" cy="3724096"/>
          </a:xfrm>
          <a:prstGeom prst="rect">
            <a:avLst/>
          </a:prstGeom>
          <a:noFill/>
        </p:spPr>
        <p:txBody>
          <a:bodyPr wrap="square" rtlCol="0">
            <a:spAutoFit/>
          </a:bodyPr>
          <a:lstStyle/>
          <a:p>
            <a:r>
              <a:rPr lang="en-US" sz="2000" b="1" dirty="0">
                <a:latin typeface="Calibri" charset="0"/>
                <a:ea typeface="Calibri" charset="0"/>
                <a:cs typeface="Calibri" charset="0"/>
              </a:rPr>
              <a:t>p</a:t>
            </a:r>
            <a:r>
              <a:rPr lang="en-US" sz="2000" b="1" dirty="0" smtClean="0">
                <a:latin typeface="Calibri" charset="0"/>
                <a:ea typeface="Calibri" charset="0"/>
                <a:cs typeface="Calibri" charset="0"/>
              </a:rPr>
              <a:t> = malloc();</a:t>
            </a:r>
          </a:p>
          <a:p>
            <a:r>
              <a:rPr lang="en-US" sz="2000" b="1" dirty="0" smtClean="0">
                <a:latin typeface="Calibri" charset="0"/>
                <a:ea typeface="Calibri" charset="0"/>
                <a:cs typeface="Calibri" charset="0"/>
              </a:rPr>
              <a:t>if </a:t>
            </a:r>
            <a:r>
              <a:rPr lang="en-US" sz="2000" b="1" dirty="0">
                <a:latin typeface="Calibri" charset="0"/>
                <a:ea typeface="Calibri" charset="0"/>
                <a:cs typeface="Calibri" charset="0"/>
              </a:rPr>
              <a:t>( p</a:t>
            </a:r>
            <a:r>
              <a:rPr lang="en-US" sz="2000" b="1" dirty="0" smtClean="0">
                <a:latin typeface="Calibri" charset="0"/>
                <a:ea typeface="Calibri" charset="0"/>
                <a:cs typeface="Calibri" charset="0"/>
              </a:rPr>
              <a:t> ) </a:t>
            </a:r>
            <a:r>
              <a:rPr lang="en-US" sz="2000" b="1" dirty="0">
                <a:latin typeface="Calibri" charset="0"/>
                <a:ea typeface="Calibri" charset="0"/>
                <a:cs typeface="Calibri" charset="0"/>
              </a:rPr>
              <a:t>{</a:t>
            </a: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r>
              <a:rPr lang="en-US" sz="2000" b="1" dirty="0" smtClean="0">
                <a:latin typeface="Calibri" charset="0"/>
                <a:ea typeface="Calibri" charset="0"/>
                <a:cs typeface="Calibri" charset="0"/>
              </a:rPr>
              <a:t>    r </a:t>
            </a:r>
            <a:r>
              <a:rPr lang="en-US" sz="2000" b="1" dirty="0">
                <a:latin typeface="Calibri" charset="0"/>
                <a:ea typeface="Calibri" charset="0"/>
                <a:cs typeface="Calibri" charset="0"/>
              </a:rPr>
              <a:t>= &amp;p;</a:t>
            </a: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endParaRPr lang="en-US" sz="2000" b="1" dirty="0" smtClean="0">
              <a:latin typeface="Calibri" charset="0"/>
              <a:ea typeface="Calibri" charset="0"/>
              <a:cs typeface="Calibri" charset="0"/>
            </a:endParaRPr>
          </a:p>
          <a:p>
            <a:r>
              <a:rPr lang="en-US" sz="2000" b="1" dirty="0" smtClean="0">
                <a:latin typeface="Calibri" charset="0"/>
                <a:ea typeface="Calibri" charset="0"/>
                <a:cs typeface="Calibri" charset="0"/>
              </a:rPr>
              <a:t>    </a:t>
            </a:r>
          </a:p>
          <a:p>
            <a:r>
              <a:rPr lang="en-US" sz="2000" b="1" dirty="0" smtClean="0">
                <a:latin typeface="Calibri" charset="0"/>
                <a:ea typeface="Calibri" charset="0"/>
                <a:cs typeface="Calibri" charset="0"/>
              </a:rPr>
              <a:t>   **r++;</a:t>
            </a:r>
            <a:endParaRPr lang="en-US" sz="2000" b="1" dirty="0">
              <a:latin typeface="Calibri" charset="0"/>
              <a:ea typeface="Calibri" charset="0"/>
              <a:cs typeface="Calibri" charset="0"/>
            </a:endParaRPr>
          </a:p>
          <a:p>
            <a:r>
              <a:rPr lang="en-US" sz="2000" b="1" dirty="0">
                <a:latin typeface="Calibri" charset="0"/>
                <a:ea typeface="Calibri" charset="0"/>
                <a:cs typeface="Calibri" charset="0"/>
              </a:rPr>
              <a:t>}</a:t>
            </a:r>
          </a:p>
        </p:txBody>
      </p:sp>
      <p:sp>
        <p:nvSpPr>
          <p:cNvPr id="98" name="TextBox 97"/>
          <p:cNvSpPr txBox="1"/>
          <p:nvPr/>
        </p:nvSpPr>
        <p:spPr>
          <a:xfrm>
            <a:off x="6011705" y="3439941"/>
            <a:ext cx="1107996" cy="344710"/>
          </a:xfrm>
          <a:prstGeom prst="rect">
            <a:avLst/>
          </a:prstGeom>
          <a:noFill/>
        </p:spPr>
        <p:txBody>
          <a:bodyPr wrap="none" rtlCol="0">
            <a:spAutoFit/>
          </a:bodyPr>
          <a:lstStyle/>
          <a:p>
            <a:r>
              <a:rPr lang="en-US" sz="2000" dirty="0">
                <a:latin typeface="Calibri" charset="0"/>
                <a:ea typeface="Calibri" charset="0"/>
                <a:cs typeface="Calibri" charset="0"/>
              </a:rPr>
              <a:t>p</a:t>
            </a:r>
            <a:r>
              <a:rPr lang="en-US" sz="2000" dirty="0" smtClean="0">
                <a:latin typeface="Calibri" charset="0"/>
                <a:ea typeface="Calibri" charset="0"/>
                <a:cs typeface="Calibri" charset="0"/>
              </a:rPr>
              <a:t> </a:t>
            </a:r>
            <a:r>
              <a:rPr lang="en-US" sz="2000" dirty="0">
                <a:latin typeface="Calibri" charset="0"/>
                <a:ea typeface="Calibri" charset="0"/>
                <a:cs typeface="Calibri" charset="0"/>
              </a:rPr>
              <a:t>= NULL</a:t>
            </a:r>
            <a:endParaRPr lang="en-US" sz="2000" b="1" dirty="0">
              <a:latin typeface="Calibri" charset="0"/>
              <a:ea typeface="Calibri" charset="0"/>
              <a:cs typeface="Calibri" charset="0"/>
            </a:endParaRPr>
          </a:p>
        </p:txBody>
      </p:sp>
      <p:sp>
        <p:nvSpPr>
          <p:cNvPr id="99" name="Explosion 1 98"/>
          <p:cNvSpPr/>
          <p:nvPr/>
        </p:nvSpPr>
        <p:spPr>
          <a:xfrm>
            <a:off x="3086719" y="5385905"/>
            <a:ext cx="1383066" cy="1159274"/>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charset="0"/>
              <a:ea typeface="Calibri" charset="0"/>
              <a:cs typeface="Calibri" charset="0"/>
            </a:endParaRPr>
          </a:p>
        </p:txBody>
      </p:sp>
      <p:sp>
        <p:nvSpPr>
          <p:cNvPr id="100" name="TextBox 99"/>
          <p:cNvSpPr txBox="1"/>
          <p:nvPr/>
        </p:nvSpPr>
        <p:spPr>
          <a:xfrm>
            <a:off x="3424348" y="5732104"/>
            <a:ext cx="745140" cy="344710"/>
          </a:xfrm>
          <a:prstGeom prst="rect">
            <a:avLst/>
          </a:prstGeom>
          <a:noFill/>
        </p:spPr>
        <p:txBody>
          <a:bodyPr wrap="none" rtlCol="0">
            <a:spAutoFit/>
          </a:bodyPr>
          <a:lstStyle/>
          <a:p>
            <a:r>
              <a:rPr lang="en-US" sz="2000" b="1" dirty="0">
                <a:solidFill>
                  <a:schemeClr val="bg1"/>
                </a:solidFill>
                <a:latin typeface="Calibri" charset="0"/>
                <a:ea typeface="Calibri" charset="0"/>
                <a:cs typeface="Calibri" charset="0"/>
              </a:rPr>
              <a:t>crash</a:t>
            </a:r>
          </a:p>
        </p:txBody>
      </p:sp>
      <p:cxnSp>
        <p:nvCxnSpPr>
          <p:cNvPr id="101" name="Straight Arrow Connector 100"/>
          <p:cNvCxnSpPr/>
          <p:nvPr/>
        </p:nvCxnSpPr>
        <p:spPr>
          <a:xfrm>
            <a:off x="4796852" y="2604913"/>
            <a:ext cx="1107435" cy="1009016"/>
          </a:xfrm>
          <a:prstGeom prst="straightConnector1">
            <a:avLst/>
          </a:prstGeom>
          <a:ln w="57150">
            <a:solidFill>
              <a:srgbClr val="660000"/>
            </a:solidFill>
            <a:tailEnd type="triangle"/>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403723" y="6230566"/>
            <a:ext cx="649537" cy="319446"/>
          </a:xfrm>
          <a:prstGeom prst="rect">
            <a:avLst/>
          </a:prstGeom>
          <a:noFill/>
        </p:spPr>
        <p:txBody>
          <a:bodyPr wrap="none" rtlCol="0">
            <a:spAutoFit/>
          </a:bodyPr>
          <a:lstStyle/>
          <a:p>
            <a:r>
              <a:rPr lang="en-US" sz="1800" dirty="0" smtClean="0">
                <a:latin typeface="Calibri" charset="0"/>
                <a:ea typeface="Calibri" charset="0"/>
                <a:cs typeface="Calibri" charset="0"/>
              </a:rPr>
              <a:t>Time</a:t>
            </a:r>
          </a:p>
        </p:txBody>
      </p:sp>
      <p:cxnSp>
        <p:nvCxnSpPr>
          <p:cNvPr id="103" name="Straight Connector 102"/>
          <p:cNvCxnSpPr/>
          <p:nvPr/>
        </p:nvCxnSpPr>
        <p:spPr>
          <a:xfrm>
            <a:off x="710584" y="2605186"/>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cxnSp>
        <p:nvCxnSpPr>
          <p:cNvPr id="104" name="Straight Connector 103"/>
          <p:cNvCxnSpPr/>
          <p:nvPr/>
        </p:nvCxnSpPr>
        <p:spPr>
          <a:xfrm>
            <a:off x="710584" y="3686613"/>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cxnSp>
        <p:nvCxnSpPr>
          <p:cNvPr id="105" name="Straight Connector 104"/>
          <p:cNvCxnSpPr/>
          <p:nvPr/>
        </p:nvCxnSpPr>
        <p:spPr>
          <a:xfrm>
            <a:off x="710584" y="4386611"/>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sp>
        <p:nvSpPr>
          <p:cNvPr id="106" name="TextBox 105"/>
          <p:cNvSpPr txBox="1"/>
          <p:nvPr/>
        </p:nvSpPr>
        <p:spPr>
          <a:xfrm>
            <a:off x="349861" y="2445190"/>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t0</a:t>
            </a:r>
          </a:p>
        </p:txBody>
      </p:sp>
      <p:sp>
        <p:nvSpPr>
          <p:cNvPr id="107" name="TextBox 106"/>
          <p:cNvSpPr txBox="1"/>
          <p:nvPr/>
        </p:nvSpPr>
        <p:spPr>
          <a:xfrm>
            <a:off x="331267" y="3561678"/>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t1</a:t>
            </a:r>
          </a:p>
        </p:txBody>
      </p:sp>
      <p:sp>
        <p:nvSpPr>
          <p:cNvPr id="108" name="TextBox 107"/>
          <p:cNvSpPr txBox="1"/>
          <p:nvPr/>
        </p:nvSpPr>
        <p:spPr>
          <a:xfrm>
            <a:off x="327154" y="4214352"/>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t2</a:t>
            </a:r>
          </a:p>
        </p:txBody>
      </p:sp>
      <p:cxnSp>
        <p:nvCxnSpPr>
          <p:cNvPr id="109" name="Straight Connector 108"/>
          <p:cNvCxnSpPr/>
          <p:nvPr/>
        </p:nvCxnSpPr>
        <p:spPr>
          <a:xfrm>
            <a:off x="704279" y="5182419"/>
            <a:ext cx="223528" cy="0"/>
          </a:xfrm>
          <a:prstGeom prst="line">
            <a:avLst/>
          </a:prstGeom>
          <a:ln w="57150">
            <a:solidFill>
              <a:schemeClr val="dk1">
                <a:shade val="95000"/>
                <a:satMod val="105000"/>
              </a:schemeClr>
            </a:solidFill>
          </a:ln>
        </p:spPr>
        <p:style>
          <a:lnRef idx="1">
            <a:schemeClr val="dk1"/>
          </a:lnRef>
          <a:fillRef idx="0">
            <a:schemeClr val="dk1"/>
          </a:fillRef>
          <a:effectRef idx="0">
            <a:schemeClr val="dk1"/>
          </a:effectRef>
          <a:fontRef idx="minor">
            <a:schemeClr val="tx1"/>
          </a:fontRef>
        </p:style>
      </p:cxnSp>
      <p:sp>
        <p:nvSpPr>
          <p:cNvPr id="110" name="TextBox 109"/>
          <p:cNvSpPr txBox="1"/>
          <p:nvPr/>
        </p:nvSpPr>
        <p:spPr>
          <a:xfrm>
            <a:off x="339128" y="5036992"/>
            <a:ext cx="378630" cy="319446"/>
          </a:xfrm>
          <a:prstGeom prst="rect">
            <a:avLst/>
          </a:prstGeom>
          <a:noFill/>
        </p:spPr>
        <p:txBody>
          <a:bodyPr wrap="none" rtlCol="0">
            <a:spAutoFit/>
          </a:bodyPr>
          <a:lstStyle/>
          <a:p>
            <a:r>
              <a:rPr lang="en-US" sz="1800" dirty="0" smtClean="0">
                <a:latin typeface="Calibri" charset="0"/>
                <a:ea typeface="Calibri" charset="0"/>
                <a:cs typeface="Calibri" charset="0"/>
              </a:rPr>
              <a:t>t3</a:t>
            </a:r>
          </a:p>
        </p:txBody>
      </p:sp>
      <p:sp>
        <p:nvSpPr>
          <p:cNvPr id="84" name="TextBox 83"/>
          <p:cNvSpPr txBox="1"/>
          <p:nvPr/>
        </p:nvSpPr>
        <p:spPr>
          <a:xfrm>
            <a:off x="7134243" y="1556047"/>
            <a:ext cx="940739" cy="31944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sz="1800" b="1" dirty="0" smtClean="0">
                <a:solidFill>
                  <a:srgbClr val="FF0000"/>
                </a:solidFill>
                <a:latin typeface="Calibri" charset="0"/>
                <a:ea typeface="Calibri" charset="0"/>
                <a:cs typeface="Calibri" charset="0"/>
              </a:rPr>
              <a:t>Trace</a:t>
            </a:r>
          </a:p>
        </p:txBody>
      </p:sp>
      <p:sp>
        <p:nvSpPr>
          <p:cNvPr id="85" name="Rectangle 84"/>
          <p:cNvSpPr/>
          <p:nvPr/>
        </p:nvSpPr>
        <p:spPr>
          <a:xfrm>
            <a:off x="7134243" y="3439941"/>
            <a:ext cx="1050288" cy="319446"/>
          </a:xfrm>
          <a:prstGeom prst="rect">
            <a:avLst/>
          </a:prstGeom>
          <a:ln w="25400">
            <a:solidFill>
              <a:srgbClr val="FF0000"/>
            </a:solidFill>
          </a:ln>
        </p:spPr>
        <p:txBody>
          <a:bodyPr wrap="none">
            <a:spAutoFit/>
          </a:bodyPr>
          <a:lstStyle/>
          <a:p>
            <a:r>
              <a:rPr lang="en-US" sz="1800" dirty="0">
                <a:solidFill>
                  <a:srgbClr val="FF0000"/>
                </a:solidFill>
                <a:latin typeface="Calibri" charset="0"/>
                <a:ea typeface="Calibri" charset="0"/>
                <a:cs typeface="Calibri" charset="0"/>
              </a:rPr>
              <a:t>Sample p</a:t>
            </a:r>
          </a:p>
        </p:txBody>
      </p:sp>
      <p:sp>
        <p:nvSpPr>
          <p:cNvPr id="3" name="Rectangle 2"/>
          <p:cNvSpPr/>
          <p:nvPr/>
        </p:nvSpPr>
        <p:spPr>
          <a:xfrm>
            <a:off x="403722" y="976928"/>
            <a:ext cx="8331203" cy="395173"/>
          </a:xfrm>
          <a:prstGeom prst="rect">
            <a:avLst/>
          </a:prstGeom>
        </p:spPr>
        <p:txBody>
          <a:bodyPr wrap="square">
            <a:spAutoFit/>
          </a:bodyPr>
          <a:lstStyle/>
          <a:p>
            <a:r>
              <a:rPr lang="en-US" sz="2400" dirty="0" smtClean="0">
                <a:latin typeface="Calibri" charset="0"/>
                <a:ea typeface="Calibri" charset="0"/>
                <a:cs typeface="Calibri" charset="0"/>
              </a:rPr>
              <a:t>Replay Across </a:t>
            </a:r>
            <a:r>
              <a:rPr lang="en-US" sz="2400" dirty="0" err="1" smtClean="0">
                <a:latin typeface="Calibri" charset="0"/>
                <a:ea typeface="Calibri" charset="0"/>
                <a:cs typeface="Calibri" charset="0"/>
              </a:rPr>
              <a:t>BasicBlock</a:t>
            </a:r>
            <a:endParaRPr lang="en-US" sz="2400" dirty="0">
              <a:latin typeface="Calibri" charset="0"/>
              <a:ea typeface="Calibri" charset="0"/>
              <a:cs typeface="Calibri" charset="0"/>
            </a:endParaRPr>
          </a:p>
        </p:txBody>
      </p:sp>
      <p:sp>
        <p:nvSpPr>
          <p:cNvPr id="42" name="Rectangle 41"/>
          <p:cNvSpPr/>
          <p:nvPr/>
        </p:nvSpPr>
        <p:spPr>
          <a:xfrm>
            <a:off x="2115949" y="3526890"/>
            <a:ext cx="1008609" cy="319446"/>
          </a:xfrm>
          <a:prstGeom prst="rect">
            <a:avLst/>
          </a:prstGeom>
          <a:ln w="25400">
            <a:solidFill>
              <a:srgbClr val="FF0000"/>
            </a:solidFill>
          </a:ln>
        </p:spPr>
        <p:txBody>
          <a:bodyPr wrap="none">
            <a:spAutoFit/>
          </a:bodyPr>
          <a:lstStyle/>
          <a:p>
            <a:r>
              <a:rPr lang="en-US" sz="1800" dirty="0" smtClean="0">
                <a:solidFill>
                  <a:srgbClr val="FF0000"/>
                </a:solidFill>
                <a:latin typeface="Calibri" charset="0"/>
                <a:ea typeface="Calibri" charset="0"/>
                <a:cs typeface="Calibri" charset="0"/>
              </a:rPr>
              <a:t>Sample r</a:t>
            </a:r>
            <a:endParaRPr lang="en-US" sz="1800" dirty="0">
              <a:solidFill>
                <a:srgbClr val="FF0000"/>
              </a:solidFill>
              <a:latin typeface="Calibri" charset="0"/>
              <a:ea typeface="Calibri" charset="0"/>
              <a:cs typeface="Calibri" charset="0"/>
            </a:endParaRPr>
          </a:p>
        </p:txBody>
      </p:sp>
      <p:grpSp>
        <p:nvGrpSpPr>
          <p:cNvPr id="12" name="Group 11"/>
          <p:cNvGrpSpPr/>
          <p:nvPr/>
        </p:nvGrpSpPr>
        <p:grpSpPr>
          <a:xfrm>
            <a:off x="6845245" y="4771589"/>
            <a:ext cx="2222755" cy="1730256"/>
            <a:chOff x="6845245" y="4771589"/>
            <a:chExt cx="2222755" cy="1730256"/>
          </a:xfrm>
        </p:grpSpPr>
        <p:grpSp>
          <p:nvGrpSpPr>
            <p:cNvPr id="5" name="Group 4"/>
            <p:cNvGrpSpPr/>
            <p:nvPr/>
          </p:nvGrpSpPr>
          <p:grpSpPr>
            <a:xfrm>
              <a:off x="6845245" y="5542419"/>
              <a:ext cx="2074830" cy="447215"/>
              <a:chOff x="6663806" y="5080858"/>
              <a:chExt cx="2074830" cy="447215"/>
            </a:xfrm>
          </p:grpSpPr>
          <p:sp>
            <p:nvSpPr>
              <p:cNvPr id="114" name="Curved Right Arrow 113"/>
              <p:cNvSpPr/>
              <p:nvPr/>
            </p:nvSpPr>
            <p:spPr>
              <a:xfrm>
                <a:off x="6663806" y="5080858"/>
                <a:ext cx="295381" cy="447215"/>
              </a:xfrm>
              <a:prstGeom prst="curvedRightArrow">
                <a:avLst/>
              </a:prstGeom>
              <a:solidFill>
                <a:srgbClr val="FFC000"/>
              </a:solidFill>
              <a:ln>
                <a:solidFill>
                  <a:srgbClr val="F7C02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ln w="0"/>
                  <a:solidFill>
                    <a:schemeClr val="accent1"/>
                  </a:solidFill>
                  <a:effectLst>
                    <a:outerShdw blurRad="38100" dist="25400" dir="5400000" algn="ctr" rotWithShape="0">
                      <a:srgbClr val="6E747A">
                        <a:alpha val="43000"/>
                      </a:srgbClr>
                    </a:outerShdw>
                  </a:effectLst>
                  <a:latin typeface="Calibri" charset="0"/>
                  <a:ea typeface="Calibri" charset="0"/>
                  <a:cs typeface="Calibri" charset="0"/>
                </a:endParaRPr>
              </a:p>
            </p:txBody>
          </p:sp>
          <p:sp>
            <p:nvSpPr>
              <p:cNvPr id="115" name="TextBox 114"/>
              <p:cNvSpPr txBox="1"/>
              <p:nvPr/>
            </p:nvSpPr>
            <p:spPr>
              <a:xfrm>
                <a:off x="6987964" y="5159994"/>
                <a:ext cx="1750672" cy="344710"/>
              </a:xfrm>
              <a:prstGeom prst="rect">
                <a:avLst/>
              </a:prstGeom>
              <a:noFill/>
            </p:spPr>
            <p:txBody>
              <a:bodyPr wrap="none" rtlCol="0">
                <a:spAutoFit/>
              </a:bodyPr>
              <a:lstStyle/>
              <a:p>
                <a:r>
                  <a:rPr lang="en-US" sz="2000" dirty="0" smtClean="0">
                    <a:latin typeface="Calibri" charset="0"/>
                    <a:ea typeface="Calibri" charset="0"/>
                    <a:cs typeface="Calibri" charset="0"/>
                  </a:rPr>
                  <a:t>Forward replay</a:t>
                </a:r>
              </a:p>
            </p:txBody>
          </p:sp>
        </p:grpSp>
        <p:grpSp>
          <p:nvGrpSpPr>
            <p:cNvPr id="4" name="Group 3"/>
            <p:cNvGrpSpPr/>
            <p:nvPr/>
          </p:nvGrpSpPr>
          <p:grpSpPr>
            <a:xfrm>
              <a:off x="6845245" y="6044850"/>
              <a:ext cx="2222755" cy="456995"/>
              <a:chOff x="6663806" y="5760728"/>
              <a:chExt cx="2222755" cy="456995"/>
            </a:xfrm>
          </p:grpSpPr>
          <p:sp>
            <p:nvSpPr>
              <p:cNvPr id="113" name="Curved Left Arrow 112"/>
              <p:cNvSpPr/>
              <p:nvPr/>
            </p:nvSpPr>
            <p:spPr>
              <a:xfrm>
                <a:off x="6663806" y="5760728"/>
                <a:ext cx="324158" cy="428696"/>
              </a:xfrm>
              <a:prstGeom prst="curvedLeftArrow">
                <a:avLst/>
              </a:prstGeom>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charset="0"/>
                  <a:ea typeface="Calibri" charset="0"/>
                  <a:cs typeface="Calibri" charset="0"/>
                </a:endParaRPr>
              </a:p>
            </p:txBody>
          </p:sp>
          <p:sp>
            <p:nvSpPr>
              <p:cNvPr id="116" name="TextBox 115"/>
              <p:cNvSpPr txBox="1"/>
              <p:nvPr/>
            </p:nvSpPr>
            <p:spPr>
              <a:xfrm>
                <a:off x="6987964" y="5873013"/>
                <a:ext cx="1898597" cy="344710"/>
              </a:xfrm>
              <a:prstGeom prst="rect">
                <a:avLst/>
              </a:prstGeom>
              <a:noFill/>
            </p:spPr>
            <p:txBody>
              <a:bodyPr wrap="none" rtlCol="0">
                <a:spAutoFit/>
              </a:bodyPr>
              <a:lstStyle/>
              <a:p>
                <a:r>
                  <a:rPr lang="en-US" sz="2000" dirty="0" smtClean="0">
                    <a:latin typeface="Calibri" charset="0"/>
                    <a:ea typeface="Calibri" charset="0"/>
                    <a:cs typeface="Calibri" charset="0"/>
                  </a:rPr>
                  <a:t>Backward replay</a:t>
                </a:r>
              </a:p>
            </p:txBody>
          </p:sp>
        </p:grpSp>
        <p:sp>
          <p:nvSpPr>
            <p:cNvPr id="45" name="Rectangle 44"/>
            <p:cNvSpPr/>
            <p:nvPr/>
          </p:nvSpPr>
          <p:spPr>
            <a:xfrm>
              <a:off x="6845245" y="5157004"/>
              <a:ext cx="1782454" cy="319446"/>
            </a:xfrm>
            <a:prstGeom prst="rect">
              <a:avLst/>
            </a:prstGeom>
            <a:ln w="25400">
              <a:solidFill>
                <a:schemeClr val="tx2"/>
              </a:solidFill>
            </a:ln>
          </p:spPr>
          <p:txBody>
            <a:bodyPr wrap="square">
              <a:spAutoFit/>
            </a:bodyPr>
            <a:lstStyle/>
            <a:p>
              <a:r>
                <a:rPr lang="en-US" sz="1800" dirty="0" smtClean="0">
                  <a:solidFill>
                    <a:schemeClr val="tx2"/>
                  </a:solidFill>
                  <a:latin typeface="Calibri" charset="0"/>
                  <a:ea typeface="Calibri" charset="0"/>
                  <a:cs typeface="Calibri" charset="0"/>
                </a:rPr>
                <a:t>Recovered</a:t>
              </a:r>
              <a:endParaRPr lang="en-US" sz="1800" dirty="0">
                <a:solidFill>
                  <a:schemeClr val="tx2"/>
                </a:solidFill>
                <a:latin typeface="Calibri" charset="0"/>
                <a:ea typeface="Calibri" charset="0"/>
                <a:cs typeface="Calibri" charset="0"/>
              </a:endParaRPr>
            </a:p>
          </p:txBody>
        </p:sp>
        <p:sp>
          <p:nvSpPr>
            <p:cNvPr id="52" name="Rectangle 51"/>
            <p:cNvSpPr/>
            <p:nvPr/>
          </p:nvSpPr>
          <p:spPr>
            <a:xfrm>
              <a:off x="6845245" y="4771589"/>
              <a:ext cx="1782454" cy="319446"/>
            </a:xfrm>
            <a:prstGeom prst="rect">
              <a:avLst/>
            </a:prstGeom>
            <a:ln w="25400">
              <a:solidFill>
                <a:srgbClr val="FF0000"/>
              </a:solidFill>
            </a:ln>
          </p:spPr>
          <p:txBody>
            <a:bodyPr wrap="square">
              <a:spAutoFit/>
            </a:bodyPr>
            <a:lstStyle/>
            <a:p>
              <a:r>
                <a:rPr lang="en-US" sz="1800" smtClean="0">
                  <a:solidFill>
                    <a:srgbClr val="FF0000"/>
                  </a:solidFill>
                  <a:latin typeface="Calibri" charset="0"/>
                  <a:ea typeface="Calibri" charset="0"/>
                  <a:cs typeface="Calibri" charset="0"/>
                </a:rPr>
                <a:t>PEBS SAMPLE</a:t>
              </a:r>
              <a:endParaRPr lang="en-US" sz="1800" dirty="0">
                <a:solidFill>
                  <a:srgbClr val="FF0000"/>
                </a:solidFill>
                <a:latin typeface="Calibri" charset="0"/>
                <a:ea typeface="Calibri" charset="0"/>
                <a:cs typeface="Calibri" charset="0"/>
              </a:endParaRPr>
            </a:p>
          </p:txBody>
        </p:sp>
      </p:grpSp>
      <p:sp>
        <p:nvSpPr>
          <p:cNvPr id="53" name="Rectangle 52"/>
          <p:cNvSpPr/>
          <p:nvPr/>
        </p:nvSpPr>
        <p:spPr>
          <a:xfrm>
            <a:off x="2129424" y="2422705"/>
            <a:ext cx="1050288" cy="319446"/>
          </a:xfrm>
          <a:prstGeom prst="rect">
            <a:avLst/>
          </a:prstGeom>
          <a:ln w="25400">
            <a:solidFill>
              <a:schemeClr val="tx2"/>
            </a:solidFill>
          </a:ln>
        </p:spPr>
        <p:txBody>
          <a:bodyPr wrap="none">
            <a:spAutoFit/>
          </a:bodyPr>
          <a:lstStyle/>
          <a:p>
            <a:r>
              <a:rPr lang="en-US" sz="1800" dirty="0" smtClean="0">
                <a:solidFill>
                  <a:schemeClr val="tx2"/>
                </a:solidFill>
                <a:latin typeface="Calibri" charset="0"/>
                <a:ea typeface="Calibri" charset="0"/>
                <a:cs typeface="Calibri" charset="0"/>
              </a:rPr>
              <a:t>Sample p</a:t>
            </a:r>
            <a:endParaRPr lang="en-US" sz="1800" dirty="0">
              <a:solidFill>
                <a:schemeClr val="tx2"/>
              </a:solidFill>
              <a:latin typeface="Calibri" charset="0"/>
              <a:ea typeface="Calibri" charset="0"/>
              <a:cs typeface="Calibri" charset="0"/>
            </a:endParaRPr>
          </a:p>
        </p:txBody>
      </p:sp>
      <p:sp>
        <p:nvSpPr>
          <p:cNvPr id="39" name="Curved Left Arrow 38"/>
          <p:cNvSpPr/>
          <p:nvPr/>
        </p:nvSpPr>
        <p:spPr>
          <a:xfrm flipH="1">
            <a:off x="3254200" y="2604913"/>
            <a:ext cx="458965" cy="1154474"/>
          </a:xfrm>
          <a:prstGeom prst="curvedLeftArrow">
            <a:avLst/>
          </a:prstGeom>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charset="0"/>
              <a:ea typeface="Calibri" charset="0"/>
              <a:cs typeface="Calibri" charset="0"/>
            </a:endParaRPr>
          </a:p>
        </p:txBody>
      </p:sp>
      <p:sp>
        <p:nvSpPr>
          <p:cNvPr id="41" name="Curved Left Arrow 40"/>
          <p:cNvSpPr/>
          <p:nvPr/>
        </p:nvSpPr>
        <p:spPr>
          <a:xfrm flipH="1">
            <a:off x="3263934" y="2212296"/>
            <a:ext cx="458965" cy="508890"/>
          </a:xfrm>
          <a:prstGeom prst="curvedLeftArrow">
            <a:avLst/>
          </a:prstGeom>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charset="0"/>
              <a:ea typeface="Calibri" charset="0"/>
              <a:cs typeface="Calibri" charset="0"/>
            </a:endParaRPr>
          </a:p>
        </p:txBody>
      </p:sp>
      <p:sp>
        <p:nvSpPr>
          <p:cNvPr id="43" name="Rectangle 42"/>
          <p:cNvSpPr/>
          <p:nvPr/>
        </p:nvSpPr>
        <p:spPr>
          <a:xfrm>
            <a:off x="2128178" y="2064786"/>
            <a:ext cx="1050288" cy="319446"/>
          </a:xfrm>
          <a:prstGeom prst="rect">
            <a:avLst/>
          </a:prstGeom>
          <a:ln w="25400">
            <a:solidFill>
              <a:schemeClr val="tx2"/>
            </a:solidFill>
          </a:ln>
        </p:spPr>
        <p:txBody>
          <a:bodyPr wrap="none">
            <a:spAutoFit/>
          </a:bodyPr>
          <a:lstStyle/>
          <a:p>
            <a:r>
              <a:rPr lang="en-US" sz="1800" dirty="0" smtClean="0">
                <a:solidFill>
                  <a:schemeClr val="tx2"/>
                </a:solidFill>
                <a:latin typeface="Calibri" charset="0"/>
                <a:ea typeface="Calibri" charset="0"/>
                <a:cs typeface="Calibri" charset="0"/>
              </a:rPr>
              <a:t>Sample p</a:t>
            </a:r>
            <a:endParaRPr lang="en-US" sz="1800" dirty="0">
              <a:solidFill>
                <a:schemeClr val="tx2"/>
              </a:solidFill>
              <a:latin typeface="Calibri" charset="0"/>
              <a:ea typeface="Calibri" charset="0"/>
              <a:cs typeface="Calibri" charset="0"/>
            </a:endParaRPr>
          </a:p>
        </p:txBody>
      </p:sp>
      <p:sp>
        <p:nvSpPr>
          <p:cNvPr id="44" name="TextBox 43"/>
          <p:cNvSpPr txBox="1"/>
          <p:nvPr/>
        </p:nvSpPr>
        <p:spPr>
          <a:xfrm>
            <a:off x="959306" y="2297812"/>
            <a:ext cx="1083404" cy="590931"/>
          </a:xfrm>
          <a:prstGeom prst="rect">
            <a:avLst/>
          </a:prstGeom>
          <a:ln w="25400">
            <a:solidFill>
              <a:srgbClr val="92D05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B050"/>
                </a:solidFill>
                <a:latin typeface="Calibri" charset="0"/>
                <a:ea typeface="Calibri" charset="0"/>
                <a:cs typeface="Calibri" charset="0"/>
              </a:rPr>
              <a:t>Taken Branch</a:t>
            </a:r>
          </a:p>
        </p:txBody>
      </p:sp>
      <p:sp>
        <p:nvSpPr>
          <p:cNvPr id="46" name="Rectangle 45"/>
          <p:cNvSpPr/>
          <p:nvPr/>
        </p:nvSpPr>
        <p:spPr>
          <a:xfrm>
            <a:off x="6845245" y="4382681"/>
            <a:ext cx="1782454" cy="319446"/>
          </a:xfrm>
          <a:prstGeom prst="rect">
            <a:avLst/>
          </a:prstGeom>
          <a:ln w="25400">
            <a:solidFill>
              <a:srgbClr val="92D050"/>
            </a:solidFill>
          </a:ln>
        </p:spPr>
        <p:txBody>
          <a:bodyPr wrap="square">
            <a:spAutoFit/>
          </a:bodyPr>
          <a:lstStyle/>
          <a:p>
            <a:r>
              <a:rPr lang="en-US" sz="1800" dirty="0" smtClean="0">
                <a:solidFill>
                  <a:srgbClr val="00B050"/>
                </a:solidFill>
                <a:latin typeface="Calibri" charset="0"/>
                <a:ea typeface="Calibri" charset="0"/>
                <a:cs typeface="Calibri" charset="0"/>
              </a:rPr>
              <a:t>PT SAMPLE</a:t>
            </a:r>
            <a:endParaRPr lang="en-US" sz="1800" dirty="0">
              <a:solidFill>
                <a:srgbClr val="00B050"/>
              </a:solidFill>
              <a:latin typeface="Calibri" charset="0"/>
              <a:ea typeface="Calibri" charset="0"/>
              <a:cs typeface="Calibri" charset="0"/>
            </a:endParaRPr>
          </a:p>
        </p:txBody>
      </p:sp>
    </p:spTree>
    <p:extLst>
      <p:ext uri="{BB962C8B-B14F-4D97-AF65-F5344CB8AC3E}">
        <p14:creationId xmlns:p14="http://schemas.microsoft.com/office/powerpoint/2010/main" val="8751581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3" grpId="0" animBg="1"/>
      <p:bldP spid="4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Calibri" charset="0"/>
                <a:cs typeface="Calibri" charset="0"/>
              </a:rPr>
              <a:t>Recover </a:t>
            </a:r>
            <a:r>
              <a:rPr lang="en-US" dirty="0" err="1">
                <a:latin typeface="Calibri" charset="0"/>
                <a:ea typeface="Calibri" charset="0"/>
                <a:cs typeface="Calibri" charset="0"/>
              </a:rPr>
              <a:t>unsampled</a:t>
            </a:r>
            <a:r>
              <a:rPr lang="en-US" dirty="0">
                <a:latin typeface="Calibri" charset="0"/>
                <a:ea typeface="Calibri" charset="0"/>
                <a:cs typeface="Calibri" charset="0"/>
              </a:rPr>
              <a:t> memory accesses</a:t>
            </a:r>
            <a:endParaRPr lang="en-US" dirty="0"/>
          </a:p>
        </p:txBody>
      </p:sp>
      <p:sp>
        <p:nvSpPr>
          <p:cNvPr id="4" name="Rectangle 3"/>
          <p:cNvSpPr/>
          <p:nvPr/>
        </p:nvSpPr>
        <p:spPr>
          <a:xfrm>
            <a:off x="403722" y="976928"/>
            <a:ext cx="8331203" cy="395173"/>
          </a:xfrm>
          <a:prstGeom prst="rect">
            <a:avLst/>
          </a:prstGeom>
        </p:spPr>
        <p:txBody>
          <a:bodyPr wrap="square">
            <a:spAutoFit/>
          </a:bodyPr>
          <a:lstStyle/>
          <a:p>
            <a:r>
              <a:rPr lang="en-US" sz="2400" dirty="0" smtClean="0">
                <a:latin typeface="Calibri" charset="0"/>
                <a:ea typeface="Calibri" charset="0"/>
                <a:cs typeface="Calibri" charset="0"/>
              </a:rPr>
              <a:t>Replay with memory emulation enabled</a:t>
            </a:r>
            <a:endParaRPr lang="en-US" sz="2400" dirty="0">
              <a:latin typeface="Calibri" charset="0"/>
              <a:ea typeface="Calibri" charset="0"/>
              <a:cs typeface="Calibri" charset="0"/>
            </a:endParaRPr>
          </a:p>
        </p:txBody>
      </p:sp>
      <p:graphicFrame>
        <p:nvGraphicFramePr>
          <p:cNvPr id="9" name="Table 8"/>
          <p:cNvGraphicFramePr>
            <a:graphicFrameLocks noGrp="1"/>
          </p:cNvGraphicFramePr>
          <p:nvPr>
            <p:extLst/>
          </p:nvPr>
        </p:nvGraphicFramePr>
        <p:xfrm>
          <a:off x="135015" y="1582266"/>
          <a:ext cx="8868615" cy="1775548"/>
        </p:xfrm>
        <a:graphic>
          <a:graphicData uri="http://schemas.openxmlformats.org/drawingml/2006/table">
            <a:tbl>
              <a:tblPr firstRow="1" bandRow="1">
                <a:tableStyleId>{B301B821-A1FF-4177-AEE7-76D212191A09}</a:tableStyleId>
              </a:tblPr>
              <a:tblGrid>
                <a:gridCol w="3185701">
                  <a:extLst>
                    <a:ext uri="{9D8B030D-6E8A-4147-A177-3AD203B41FA5}">
                      <a16:colId xmlns:a16="http://schemas.microsoft.com/office/drawing/2014/main" xmlns="" val="20000"/>
                    </a:ext>
                  </a:extLst>
                </a:gridCol>
                <a:gridCol w="882316">
                  <a:extLst>
                    <a:ext uri="{9D8B030D-6E8A-4147-A177-3AD203B41FA5}">
                      <a16:colId xmlns:a16="http://schemas.microsoft.com/office/drawing/2014/main" xmlns="" val="20001"/>
                    </a:ext>
                  </a:extLst>
                </a:gridCol>
                <a:gridCol w="930442">
                  <a:extLst>
                    <a:ext uri="{9D8B030D-6E8A-4147-A177-3AD203B41FA5}">
                      <a16:colId xmlns:a16="http://schemas.microsoft.com/office/drawing/2014/main" xmlns="" val="20002"/>
                    </a:ext>
                  </a:extLst>
                </a:gridCol>
                <a:gridCol w="1009343">
                  <a:extLst>
                    <a:ext uri="{9D8B030D-6E8A-4147-A177-3AD203B41FA5}">
                      <a16:colId xmlns:a16="http://schemas.microsoft.com/office/drawing/2014/main" xmlns="" val="20003"/>
                    </a:ext>
                  </a:extLst>
                </a:gridCol>
                <a:gridCol w="2860813">
                  <a:extLst>
                    <a:ext uri="{9D8B030D-6E8A-4147-A177-3AD203B41FA5}">
                      <a16:colId xmlns:a16="http://schemas.microsoft.com/office/drawing/2014/main" xmlns="" val="20004"/>
                    </a:ext>
                  </a:extLst>
                </a:gridCol>
              </a:tblGrid>
              <a:tr h="443887">
                <a:tc>
                  <a:txBody>
                    <a:bodyPr/>
                    <a:lstStyle/>
                    <a:p>
                      <a:r>
                        <a:rPr lang="en-US" sz="2000" b="0" dirty="0" err="1" smtClean="0"/>
                        <a:t>BasicBlock</a:t>
                      </a:r>
                      <a:r>
                        <a:rPr lang="en-US" sz="2000" b="0" dirty="0" smtClean="0"/>
                        <a:t> 2(iteration n)</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%a</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%b</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smtClean="0"/>
                        <a:t>%c</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smtClean="0"/>
                        <a:t>Memory</a:t>
                      </a:r>
                      <a:r>
                        <a:rPr lang="en-US" sz="2000" baseline="0" smtClean="0"/>
                        <a:t> Access</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4388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MEM[%b-20] → %</a:t>
                      </a:r>
                      <a:r>
                        <a:rPr lang="mr-IN" sz="2000" dirty="0" err="1" smtClean="0"/>
                        <a:t>a</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4388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MEM[%b-16] → %</a:t>
                      </a:r>
                      <a:r>
                        <a:rPr lang="mr-IN" sz="2000" dirty="0" err="1" smtClean="0"/>
                        <a:t>c</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44388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MEM[%c], %a</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grpSp>
        <p:nvGrpSpPr>
          <p:cNvPr id="14" name="Group 13"/>
          <p:cNvGrpSpPr/>
          <p:nvPr/>
        </p:nvGrpSpPr>
        <p:grpSpPr>
          <a:xfrm>
            <a:off x="3448641" y="2928601"/>
            <a:ext cx="4303752" cy="486287"/>
            <a:chOff x="3448641" y="2881456"/>
            <a:chExt cx="4303752" cy="486287"/>
          </a:xfrm>
        </p:grpSpPr>
        <p:sp>
          <p:nvSpPr>
            <p:cNvPr id="15" name="Rectangle 14"/>
            <p:cNvSpPr/>
            <p:nvPr/>
          </p:nvSpPr>
          <p:spPr>
            <a:xfrm>
              <a:off x="3448641" y="2881456"/>
              <a:ext cx="559877" cy="486287"/>
            </a:xfrm>
            <a:prstGeom prst="rect">
              <a:avLst/>
            </a:prstGeom>
          </p:spPr>
          <p:txBody>
            <a:bodyPr wrap="square">
              <a:spAutoFit/>
            </a:bodyPr>
            <a:lstStyle/>
            <a:p>
              <a:r>
                <a:rPr lang="en-US" sz="3200" dirty="0">
                  <a:solidFill>
                    <a:srgbClr val="FF0000"/>
                  </a:solidFill>
                </a:rPr>
                <a:t>✓</a:t>
              </a:r>
              <a:endParaRPr lang="en-US" sz="2400" dirty="0">
                <a:solidFill>
                  <a:srgbClr val="FF0000"/>
                </a:solidFill>
              </a:endParaRPr>
            </a:p>
          </p:txBody>
        </p:sp>
        <p:sp>
          <p:nvSpPr>
            <p:cNvPr id="16" name="Rectangle 15"/>
            <p:cNvSpPr/>
            <p:nvPr/>
          </p:nvSpPr>
          <p:spPr>
            <a:xfrm>
              <a:off x="4283777" y="2881456"/>
              <a:ext cx="559877" cy="486287"/>
            </a:xfrm>
            <a:prstGeom prst="rect">
              <a:avLst/>
            </a:prstGeom>
          </p:spPr>
          <p:txBody>
            <a:bodyPr wrap="square">
              <a:spAutoFit/>
            </a:bodyPr>
            <a:lstStyle/>
            <a:p>
              <a:r>
                <a:rPr lang="en-US" sz="3200" dirty="0">
                  <a:solidFill>
                    <a:srgbClr val="FF0000"/>
                  </a:solidFill>
                </a:rPr>
                <a:t>✓</a:t>
              </a:r>
              <a:endParaRPr lang="en-US" sz="2400" dirty="0">
                <a:solidFill>
                  <a:srgbClr val="FF0000"/>
                </a:solidFill>
              </a:endParaRPr>
            </a:p>
          </p:txBody>
        </p:sp>
        <p:sp>
          <p:nvSpPr>
            <p:cNvPr id="17" name="Rectangle 16"/>
            <p:cNvSpPr/>
            <p:nvPr/>
          </p:nvSpPr>
          <p:spPr>
            <a:xfrm>
              <a:off x="5118913" y="2881456"/>
              <a:ext cx="559877" cy="486287"/>
            </a:xfrm>
            <a:prstGeom prst="rect">
              <a:avLst/>
            </a:prstGeom>
          </p:spPr>
          <p:txBody>
            <a:bodyPr wrap="square">
              <a:spAutoFit/>
            </a:bodyPr>
            <a:lstStyle/>
            <a:p>
              <a:r>
                <a:rPr lang="en-US" sz="3200" dirty="0">
                  <a:solidFill>
                    <a:srgbClr val="FF0000"/>
                  </a:solidFill>
                </a:rPr>
                <a:t>✓</a:t>
              </a:r>
              <a:endParaRPr lang="en-US" sz="2400" dirty="0">
                <a:solidFill>
                  <a:srgbClr val="FF0000"/>
                </a:solidFill>
              </a:endParaRPr>
            </a:p>
          </p:txBody>
        </p:sp>
        <p:sp>
          <p:nvSpPr>
            <p:cNvPr id="18" name="TextBox 17"/>
            <p:cNvSpPr txBox="1"/>
            <p:nvPr/>
          </p:nvSpPr>
          <p:spPr>
            <a:xfrm>
              <a:off x="6147466" y="2946966"/>
              <a:ext cx="1604927" cy="387798"/>
            </a:xfrm>
            <a:prstGeom prst="rect">
              <a:avLst/>
            </a:prstGeom>
            <a:noFill/>
          </p:spPr>
          <p:txBody>
            <a:bodyPr wrap="none" rtlCol="0">
              <a:spAutoFit/>
            </a:bodyPr>
            <a:lstStyle/>
            <a:p>
              <a:r>
                <a:rPr lang="en-US" sz="2400" dirty="0">
                  <a:solidFill>
                    <a:srgbClr val="FF0000"/>
                  </a:solidFill>
                </a:rPr>
                <a:t>Read </a:t>
              </a:r>
              <a:r>
                <a:rPr lang="en-US" sz="2400" dirty="0" smtClean="0">
                  <a:solidFill>
                    <a:srgbClr val="FF0000"/>
                  </a:solidFill>
                </a:rPr>
                <a:t>[%c]</a:t>
              </a:r>
              <a:endParaRPr lang="en-US" sz="2400" dirty="0">
                <a:solidFill>
                  <a:srgbClr val="FF0000"/>
                </a:solidFill>
              </a:endParaRPr>
            </a:p>
          </p:txBody>
        </p:sp>
      </p:grpSp>
      <p:grpSp>
        <p:nvGrpSpPr>
          <p:cNvPr id="34" name="Group 33"/>
          <p:cNvGrpSpPr/>
          <p:nvPr/>
        </p:nvGrpSpPr>
        <p:grpSpPr>
          <a:xfrm>
            <a:off x="3448641" y="2471493"/>
            <a:ext cx="4767020" cy="486287"/>
            <a:chOff x="3448641" y="2881456"/>
            <a:chExt cx="4767020" cy="486287"/>
          </a:xfrm>
        </p:grpSpPr>
        <p:sp>
          <p:nvSpPr>
            <p:cNvPr id="35" name="Rectangle 34"/>
            <p:cNvSpPr/>
            <p:nvPr/>
          </p:nvSpPr>
          <p:spPr>
            <a:xfrm>
              <a:off x="3448641" y="2881456"/>
              <a:ext cx="559877" cy="486287"/>
            </a:xfrm>
            <a:prstGeom prst="rect">
              <a:avLst/>
            </a:prstGeom>
          </p:spPr>
          <p:txBody>
            <a:bodyPr wrap="square">
              <a:spAutoFit/>
            </a:bodyPr>
            <a:lstStyle/>
            <a:p>
              <a:r>
                <a:rPr lang="en-US" sz="3200" dirty="0"/>
                <a:t>✓</a:t>
              </a:r>
              <a:endParaRPr lang="en-US" sz="2400" dirty="0"/>
            </a:p>
          </p:txBody>
        </p:sp>
        <p:sp>
          <p:nvSpPr>
            <p:cNvPr id="36" name="Rectangle 35"/>
            <p:cNvSpPr/>
            <p:nvPr/>
          </p:nvSpPr>
          <p:spPr>
            <a:xfrm>
              <a:off x="4283777" y="2881456"/>
              <a:ext cx="559877" cy="486287"/>
            </a:xfrm>
            <a:prstGeom prst="rect">
              <a:avLst/>
            </a:prstGeom>
          </p:spPr>
          <p:txBody>
            <a:bodyPr wrap="square">
              <a:spAutoFit/>
            </a:bodyPr>
            <a:lstStyle/>
            <a:p>
              <a:r>
                <a:rPr lang="en-US" sz="3200" dirty="0"/>
                <a:t>✓</a:t>
              </a:r>
              <a:endParaRPr lang="en-US" sz="2400" dirty="0"/>
            </a:p>
          </p:txBody>
        </p:sp>
        <p:sp>
          <p:nvSpPr>
            <p:cNvPr id="37" name="Rectangle 36"/>
            <p:cNvSpPr/>
            <p:nvPr/>
          </p:nvSpPr>
          <p:spPr>
            <a:xfrm>
              <a:off x="5118913" y="2881456"/>
              <a:ext cx="559877" cy="486287"/>
            </a:xfrm>
            <a:prstGeom prst="rect">
              <a:avLst/>
            </a:prstGeom>
          </p:spPr>
          <p:txBody>
            <a:bodyPr wrap="square">
              <a:spAutoFit/>
            </a:bodyPr>
            <a:lstStyle/>
            <a:p>
              <a:r>
                <a:rPr lang="en-US" sz="3200" dirty="0"/>
                <a:t>✗</a:t>
              </a:r>
              <a:endParaRPr lang="en-US" sz="2400" dirty="0"/>
            </a:p>
          </p:txBody>
        </p:sp>
        <p:sp>
          <p:nvSpPr>
            <p:cNvPr id="38" name="TextBox 37"/>
            <p:cNvSpPr txBox="1"/>
            <p:nvPr/>
          </p:nvSpPr>
          <p:spPr>
            <a:xfrm>
              <a:off x="6147466" y="2946966"/>
              <a:ext cx="2068195" cy="387798"/>
            </a:xfrm>
            <a:prstGeom prst="rect">
              <a:avLst/>
            </a:prstGeom>
            <a:noFill/>
          </p:spPr>
          <p:txBody>
            <a:bodyPr wrap="none" rtlCol="0">
              <a:spAutoFit/>
            </a:bodyPr>
            <a:lstStyle/>
            <a:p>
              <a:r>
                <a:rPr lang="en-US" sz="2400" dirty="0"/>
                <a:t>Read [</a:t>
              </a:r>
              <a:r>
                <a:rPr lang="en-US" sz="2400" dirty="0" smtClean="0"/>
                <a:t>%b-16]</a:t>
              </a:r>
              <a:endParaRPr lang="en-US" sz="2400" dirty="0"/>
            </a:p>
          </p:txBody>
        </p:sp>
      </p:grpSp>
      <p:grpSp>
        <p:nvGrpSpPr>
          <p:cNvPr id="39" name="Group 38"/>
          <p:cNvGrpSpPr/>
          <p:nvPr/>
        </p:nvGrpSpPr>
        <p:grpSpPr>
          <a:xfrm>
            <a:off x="3472705" y="2030339"/>
            <a:ext cx="4767020" cy="486287"/>
            <a:chOff x="3448641" y="2881456"/>
            <a:chExt cx="4767020" cy="486287"/>
          </a:xfrm>
        </p:grpSpPr>
        <p:sp>
          <p:nvSpPr>
            <p:cNvPr id="40" name="Rectangle 39"/>
            <p:cNvSpPr/>
            <p:nvPr/>
          </p:nvSpPr>
          <p:spPr>
            <a:xfrm>
              <a:off x="3448641" y="2881456"/>
              <a:ext cx="559877" cy="486287"/>
            </a:xfrm>
            <a:prstGeom prst="rect">
              <a:avLst/>
            </a:prstGeom>
          </p:spPr>
          <p:txBody>
            <a:bodyPr wrap="square">
              <a:spAutoFit/>
            </a:bodyPr>
            <a:lstStyle/>
            <a:p>
              <a:r>
                <a:rPr lang="en-US" sz="3200" dirty="0"/>
                <a:t>✗</a:t>
              </a:r>
              <a:endParaRPr lang="en-US" sz="2400" dirty="0"/>
            </a:p>
          </p:txBody>
        </p:sp>
        <p:sp>
          <p:nvSpPr>
            <p:cNvPr id="41" name="Rectangle 40"/>
            <p:cNvSpPr/>
            <p:nvPr/>
          </p:nvSpPr>
          <p:spPr>
            <a:xfrm>
              <a:off x="4283777" y="2881456"/>
              <a:ext cx="559877" cy="486287"/>
            </a:xfrm>
            <a:prstGeom prst="rect">
              <a:avLst/>
            </a:prstGeom>
          </p:spPr>
          <p:txBody>
            <a:bodyPr wrap="square">
              <a:spAutoFit/>
            </a:bodyPr>
            <a:lstStyle/>
            <a:p>
              <a:r>
                <a:rPr lang="en-US" sz="3200" dirty="0"/>
                <a:t>✓</a:t>
              </a:r>
              <a:endParaRPr lang="en-US" sz="2400" dirty="0"/>
            </a:p>
          </p:txBody>
        </p:sp>
        <p:sp>
          <p:nvSpPr>
            <p:cNvPr id="42" name="Rectangle 41"/>
            <p:cNvSpPr/>
            <p:nvPr/>
          </p:nvSpPr>
          <p:spPr>
            <a:xfrm>
              <a:off x="5118913" y="2881456"/>
              <a:ext cx="559877" cy="486287"/>
            </a:xfrm>
            <a:prstGeom prst="rect">
              <a:avLst/>
            </a:prstGeom>
          </p:spPr>
          <p:txBody>
            <a:bodyPr wrap="square">
              <a:spAutoFit/>
            </a:bodyPr>
            <a:lstStyle/>
            <a:p>
              <a:r>
                <a:rPr lang="en-US" sz="3200" dirty="0"/>
                <a:t>✗</a:t>
              </a:r>
              <a:endParaRPr lang="en-US" sz="2400" dirty="0"/>
            </a:p>
          </p:txBody>
        </p:sp>
        <p:sp>
          <p:nvSpPr>
            <p:cNvPr id="43" name="TextBox 42"/>
            <p:cNvSpPr txBox="1"/>
            <p:nvPr/>
          </p:nvSpPr>
          <p:spPr>
            <a:xfrm>
              <a:off x="6147466" y="2946966"/>
              <a:ext cx="2068195" cy="387798"/>
            </a:xfrm>
            <a:prstGeom prst="rect">
              <a:avLst/>
            </a:prstGeom>
            <a:noFill/>
          </p:spPr>
          <p:txBody>
            <a:bodyPr wrap="none" rtlCol="0">
              <a:spAutoFit/>
            </a:bodyPr>
            <a:lstStyle/>
            <a:p>
              <a:r>
                <a:rPr lang="en-US" sz="2400" dirty="0"/>
                <a:t>Read [</a:t>
              </a:r>
              <a:r>
                <a:rPr lang="en-US" sz="2400" dirty="0" smtClean="0"/>
                <a:t>%b-20]</a:t>
              </a:r>
              <a:endParaRPr lang="en-US" sz="2400" dirty="0"/>
            </a:p>
          </p:txBody>
        </p:sp>
      </p:grpSp>
      <p:sp>
        <p:nvSpPr>
          <p:cNvPr id="5" name="Rectangle 4"/>
          <p:cNvSpPr/>
          <p:nvPr/>
        </p:nvSpPr>
        <p:spPr bwMode="auto">
          <a:xfrm>
            <a:off x="2614530" y="4247041"/>
            <a:ext cx="1980789" cy="4506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mr-IN" sz="1600" b="0" i="0" u="none" strike="noStrike" cap="none" normalizeH="0" baseline="0" dirty="0" smtClean="0">
                <a:ln>
                  <a:noFill/>
                </a:ln>
                <a:solidFill>
                  <a:schemeClr val="tx1"/>
                </a:solidFill>
                <a:effectLst/>
                <a:latin typeface="Arial" pitchFamily="34"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694059" y="3779683"/>
            <a:ext cx="1614609" cy="496161"/>
          </a:xfrm>
          <a:prstGeom prst="rect">
            <a:avLst/>
          </a:prstGeom>
          <a:noFill/>
        </p:spPr>
        <p:txBody>
          <a:bodyPr wrap="none" rtlCol="0">
            <a:spAutoFit/>
          </a:bodyPr>
          <a:lstStyle/>
          <a:p>
            <a:r>
              <a:rPr lang="en-US" sz="3200" dirty="0" smtClean="0">
                <a:latin typeface="Calibri" panose="020F0502020204030204" pitchFamily="34" charset="0"/>
              </a:rPr>
              <a:t>Memory</a:t>
            </a:r>
          </a:p>
        </p:txBody>
      </p:sp>
      <p:cxnSp>
        <p:nvCxnSpPr>
          <p:cNvPr id="8" name="Straight Arrow Connector 7"/>
          <p:cNvCxnSpPr/>
          <p:nvPr/>
        </p:nvCxnSpPr>
        <p:spPr bwMode="auto">
          <a:xfrm flipH="1">
            <a:off x="4595319" y="4247917"/>
            <a:ext cx="1293034" cy="0"/>
          </a:xfrm>
          <a:prstGeom prst="straightConnector1">
            <a:avLst/>
          </a:prstGeom>
          <a:noFill/>
          <a:ln w="60325" cap="flat" cmpd="sng" algn="ctr">
            <a:solidFill>
              <a:schemeClr val="tx1"/>
            </a:solidFill>
            <a:prstDash val="solid"/>
            <a:round/>
            <a:headEnd type="none" w="med" len="med"/>
            <a:tailEnd type="triangle"/>
          </a:ln>
          <a:effectLst/>
        </p:spPr>
      </p:cxnSp>
      <p:sp>
        <p:nvSpPr>
          <p:cNvPr id="44" name="TextBox 43"/>
          <p:cNvSpPr txBox="1"/>
          <p:nvPr/>
        </p:nvSpPr>
        <p:spPr>
          <a:xfrm>
            <a:off x="5932379" y="3998960"/>
            <a:ext cx="947695" cy="496161"/>
          </a:xfrm>
          <a:prstGeom prst="rect">
            <a:avLst/>
          </a:prstGeom>
          <a:noFill/>
        </p:spPr>
        <p:txBody>
          <a:bodyPr wrap="none" rtlCol="0">
            <a:spAutoFit/>
          </a:bodyPr>
          <a:lstStyle/>
          <a:p>
            <a:r>
              <a:rPr lang="en-US" sz="3200" dirty="0" smtClean="0">
                <a:latin typeface="Calibri" panose="020F0502020204030204" pitchFamily="34" charset="0"/>
              </a:rPr>
              <a:t>[%b]</a:t>
            </a:r>
          </a:p>
        </p:txBody>
      </p:sp>
      <p:grpSp>
        <p:nvGrpSpPr>
          <p:cNvPr id="54" name="Group 53"/>
          <p:cNvGrpSpPr/>
          <p:nvPr/>
        </p:nvGrpSpPr>
        <p:grpSpPr>
          <a:xfrm>
            <a:off x="540261" y="6031774"/>
            <a:ext cx="5137237" cy="486287"/>
            <a:chOff x="540261" y="6031774"/>
            <a:chExt cx="5137237" cy="486287"/>
          </a:xfrm>
        </p:grpSpPr>
        <p:sp>
          <p:nvSpPr>
            <p:cNvPr id="55" name="Rectangle 54"/>
            <p:cNvSpPr/>
            <p:nvPr/>
          </p:nvSpPr>
          <p:spPr>
            <a:xfrm>
              <a:off x="540261" y="6031774"/>
              <a:ext cx="2652118" cy="486287"/>
            </a:xfrm>
            <a:prstGeom prst="rect">
              <a:avLst/>
            </a:prstGeom>
          </p:spPr>
          <p:txBody>
            <a:bodyPr wrap="square">
              <a:spAutoFit/>
            </a:bodyPr>
            <a:lstStyle/>
            <a:p>
              <a:r>
                <a:rPr lang="en-US" sz="3200" dirty="0" smtClean="0"/>
                <a:t>✓ available</a:t>
              </a:r>
              <a:endParaRPr lang="en-US" sz="2400" dirty="0"/>
            </a:p>
          </p:txBody>
        </p:sp>
        <p:sp>
          <p:nvSpPr>
            <p:cNvPr id="56" name="Rectangle 55"/>
            <p:cNvSpPr/>
            <p:nvPr/>
          </p:nvSpPr>
          <p:spPr>
            <a:xfrm>
              <a:off x="2912440" y="6031774"/>
              <a:ext cx="2765058" cy="486287"/>
            </a:xfrm>
            <a:prstGeom prst="rect">
              <a:avLst/>
            </a:prstGeom>
          </p:spPr>
          <p:txBody>
            <a:bodyPr wrap="square">
              <a:spAutoFit/>
            </a:bodyPr>
            <a:lstStyle/>
            <a:p>
              <a:r>
                <a:rPr lang="en-US" sz="3200" dirty="0" smtClean="0"/>
                <a:t>✗unavailable</a:t>
              </a:r>
              <a:endParaRPr lang="en-US" sz="2400" dirty="0"/>
            </a:p>
          </p:txBody>
        </p:sp>
      </p:grpSp>
      <p:sp>
        <p:nvSpPr>
          <p:cNvPr id="3" name="TextBox 2"/>
          <p:cNvSpPr txBox="1"/>
          <p:nvPr/>
        </p:nvSpPr>
        <p:spPr>
          <a:xfrm>
            <a:off x="2582504" y="2537002"/>
            <a:ext cx="635870" cy="338554"/>
          </a:xfrm>
          <a:prstGeom prst="rect">
            <a:avLst/>
          </a:prstGeom>
          <a:solidFill>
            <a:schemeClr val="bg1"/>
          </a:solidFill>
        </p:spPr>
        <p:txBody>
          <a:bodyPr wrap="square" rtlCol="0">
            <a:spAutoFit/>
          </a:bodyPr>
          <a:lstStyle/>
          <a:p>
            <a:r>
              <a:rPr lang="en-US" sz="2000" dirty="0" smtClean="0">
                <a:latin typeface="+mn-lt"/>
              </a:rPr>
              <a:t>%c</a:t>
            </a:r>
          </a:p>
        </p:txBody>
      </p:sp>
      <p:sp>
        <p:nvSpPr>
          <p:cNvPr id="45" name="TextBox 44"/>
          <p:cNvSpPr txBox="1"/>
          <p:nvPr/>
        </p:nvSpPr>
        <p:spPr>
          <a:xfrm>
            <a:off x="2586405" y="2095848"/>
            <a:ext cx="631969" cy="338554"/>
          </a:xfrm>
          <a:prstGeom prst="rect">
            <a:avLst/>
          </a:prstGeom>
          <a:solidFill>
            <a:srgbClr val="EAEEF4"/>
          </a:solidFill>
        </p:spPr>
        <p:txBody>
          <a:bodyPr wrap="square" rtlCol="0">
            <a:spAutoFit/>
          </a:bodyPr>
          <a:lstStyle/>
          <a:p>
            <a:r>
              <a:rPr lang="en-US" sz="2000" dirty="0" smtClean="0">
                <a:latin typeface="+mn-lt"/>
              </a:rPr>
              <a:t>%a</a:t>
            </a:r>
          </a:p>
        </p:txBody>
      </p:sp>
      <p:sp>
        <p:nvSpPr>
          <p:cNvPr id="57" name="Up Arrow 56"/>
          <p:cNvSpPr/>
          <p:nvPr/>
        </p:nvSpPr>
        <p:spPr bwMode="auto">
          <a:xfrm>
            <a:off x="8529322" y="2095849"/>
            <a:ext cx="382203" cy="1127798"/>
          </a:xfrm>
          <a:prstGeom prst="up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12" name="Group 11"/>
          <p:cNvGrpSpPr/>
          <p:nvPr/>
        </p:nvGrpSpPr>
        <p:grpSpPr>
          <a:xfrm>
            <a:off x="2090015" y="4697714"/>
            <a:ext cx="5331874" cy="711623"/>
            <a:chOff x="2090015" y="4697714"/>
            <a:chExt cx="5331874" cy="711623"/>
          </a:xfrm>
        </p:grpSpPr>
        <p:sp>
          <p:nvSpPr>
            <p:cNvPr id="46" name="Rectangle 45"/>
            <p:cNvSpPr/>
            <p:nvPr/>
          </p:nvSpPr>
          <p:spPr bwMode="auto">
            <a:xfrm>
              <a:off x="2614530" y="4697714"/>
              <a:ext cx="1980789" cy="4506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3200" b="0" i="0" u="none" strike="noStrike" cap="none" normalizeH="0" baseline="0" dirty="0" smtClean="0">
                  <a:ln>
                    <a:noFill/>
                  </a:ln>
                  <a:solidFill>
                    <a:schemeClr val="tx1"/>
                  </a:solidFill>
                  <a:effectLst/>
                  <a:latin typeface="Arial" pitchFamily="34" charset="0"/>
                  <a:cs typeface="Arial" pitchFamily="34" charset="0"/>
                </a:rPr>
                <a:t>%c</a:t>
              </a:r>
            </a:p>
          </p:txBody>
        </p:sp>
        <p:cxnSp>
          <p:nvCxnSpPr>
            <p:cNvPr id="47" name="Straight Arrow Connector 46"/>
            <p:cNvCxnSpPr/>
            <p:nvPr/>
          </p:nvCxnSpPr>
          <p:spPr bwMode="auto">
            <a:xfrm flipH="1">
              <a:off x="4590703" y="5148387"/>
              <a:ext cx="1293034" cy="0"/>
            </a:xfrm>
            <a:prstGeom prst="straightConnector1">
              <a:avLst/>
            </a:prstGeom>
            <a:noFill/>
            <a:ln w="60325" cap="flat" cmpd="sng" algn="ctr">
              <a:solidFill>
                <a:schemeClr val="tx1"/>
              </a:solidFill>
              <a:prstDash val="solid"/>
              <a:round/>
              <a:headEnd type="none" w="med" len="med"/>
              <a:tailEnd type="triangle"/>
            </a:ln>
            <a:effectLst/>
          </p:spPr>
        </p:cxnSp>
        <p:sp>
          <p:nvSpPr>
            <p:cNvPr id="50" name="TextBox 49"/>
            <p:cNvSpPr txBox="1"/>
            <p:nvPr/>
          </p:nvSpPr>
          <p:spPr>
            <a:xfrm>
              <a:off x="5932379" y="4923050"/>
              <a:ext cx="1489510" cy="486287"/>
            </a:xfrm>
            <a:prstGeom prst="rect">
              <a:avLst/>
            </a:prstGeom>
            <a:noFill/>
          </p:spPr>
          <p:txBody>
            <a:bodyPr wrap="none" rtlCol="0">
              <a:spAutoFit/>
            </a:bodyPr>
            <a:lstStyle/>
            <a:p>
              <a:r>
                <a:rPr lang="en-US" sz="3200" dirty="0" smtClean="0">
                  <a:latin typeface="Calibri" panose="020F0502020204030204" pitchFamily="34" charset="0"/>
                </a:rPr>
                <a:t>[%b-16]</a:t>
              </a:r>
            </a:p>
          </p:txBody>
        </p:sp>
        <p:sp>
          <p:nvSpPr>
            <p:cNvPr id="7" name="Rectangle 6"/>
            <p:cNvSpPr/>
            <p:nvPr/>
          </p:nvSpPr>
          <p:spPr>
            <a:xfrm>
              <a:off x="2090015" y="4795777"/>
              <a:ext cx="475873" cy="437043"/>
            </a:xfrm>
            <a:prstGeom prst="rect">
              <a:avLst/>
            </a:prstGeom>
          </p:spPr>
          <p:txBody>
            <a:bodyPr wrap="square">
              <a:spAutoFit/>
            </a:bodyPr>
            <a:lstStyle/>
            <a:p>
              <a:r>
                <a:rPr lang="en-US" sz="2800" dirty="0"/>
                <a:t>✓</a:t>
              </a:r>
            </a:p>
          </p:txBody>
        </p:sp>
      </p:grpSp>
      <p:grpSp>
        <p:nvGrpSpPr>
          <p:cNvPr id="11" name="Group 10"/>
          <p:cNvGrpSpPr/>
          <p:nvPr/>
        </p:nvGrpSpPr>
        <p:grpSpPr>
          <a:xfrm>
            <a:off x="2070731" y="5147510"/>
            <a:ext cx="5351157" cy="748114"/>
            <a:chOff x="2070731" y="5147510"/>
            <a:chExt cx="5351157" cy="748114"/>
          </a:xfrm>
        </p:grpSpPr>
        <p:sp>
          <p:nvSpPr>
            <p:cNvPr id="48" name="Rectangle 47"/>
            <p:cNvSpPr/>
            <p:nvPr/>
          </p:nvSpPr>
          <p:spPr bwMode="auto">
            <a:xfrm>
              <a:off x="2614530" y="5147510"/>
              <a:ext cx="1980789" cy="4506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3200" b="0" i="0" u="none" strike="noStrike" cap="none" normalizeH="0" baseline="0" dirty="0" smtClean="0">
                  <a:ln>
                    <a:noFill/>
                  </a:ln>
                  <a:solidFill>
                    <a:schemeClr val="tx1"/>
                  </a:solidFill>
                  <a:effectLst/>
                  <a:latin typeface="Arial" pitchFamily="34" charset="0"/>
                  <a:cs typeface="Arial" pitchFamily="34" charset="0"/>
                </a:rPr>
                <a:t>%a</a:t>
              </a:r>
            </a:p>
          </p:txBody>
        </p:sp>
        <p:cxnSp>
          <p:nvCxnSpPr>
            <p:cNvPr id="49" name="Straight Arrow Connector 48"/>
            <p:cNvCxnSpPr/>
            <p:nvPr/>
          </p:nvCxnSpPr>
          <p:spPr bwMode="auto">
            <a:xfrm flipH="1">
              <a:off x="4590703" y="5610068"/>
              <a:ext cx="1293034" cy="0"/>
            </a:xfrm>
            <a:prstGeom prst="straightConnector1">
              <a:avLst/>
            </a:prstGeom>
            <a:noFill/>
            <a:ln w="60325" cap="flat" cmpd="sng" algn="ctr">
              <a:solidFill>
                <a:schemeClr val="tx1"/>
              </a:solidFill>
              <a:prstDash val="solid"/>
              <a:round/>
              <a:headEnd type="none" w="med" len="med"/>
              <a:tailEnd type="triangle"/>
            </a:ln>
            <a:effectLst/>
          </p:spPr>
        </p:cxnSp>
        <p:sp>
          <p:nvSpPr>
            <p:cNvPr id="51" name="TextBox 50"/>
            <p:cNvSpPr txBox="1"/>
            <p:nvPr/>
          </p:nvSpPr>
          <p:spPr>
            <a:xfrm>
              <a:off x="5932378" y="5409337"/>
              <a:ext cx="1489510" cy="486287"/>
            </a:xfrm>
            <a:prstGeom prst="rect">
              <a:avLst/>
            </a:prstGeom>
            <a:noFill/>
          </p:spPr>
          <p:txBody>
            <a:bodyPr wrap="none" rtlCol="0">
              <a:spAutoFit/>
            </a:bodyPr>
            <a:lstStyle/>
            <a:p>
              <a:r>
                <a:rPr lang="en-US" sz="3200" dirty="0" smtClean="0">
                  <a:latin typeface="Calibri" panose="020F0502020204030204" pitchFamily="34" charset="0"/>
                </a:rPr>
                <a:t>[%b-20]</a:t>
              </a:r>
            </a:p>
          </p:txBody>
        </p:sp>
        <p:sp>
          <p:nvSpPr>
            <p:cNvPr id="58" name="Rectangle 57"/>
            <p:cNvSpPr/>
            <p:nvPr/>
          </p:nvSpPr>
          <p:spPr>
            <a:xfrm>
              <a:off x="2070731" y="5229368"/>
              <a:ext cx="475873" cy="437043"/>
            </a:xfrm>
            <a:prstGeom prst="rect">
              <a:avLst/>
            </a:prstGeom>
          </p:spPr>
          <p:txBody>
            <a:bodyPr wrap="square">
              <a:spAutoFit/>
            </a:bodyPr>
            <a:lstStyle/>
            <a:p>
              <a:r>
                <a:rPr lang="en-US" sz="2800" dirty="0"/>
                <a:t>✓</a:t>
              </a:r>
            </a:p>
          </p:txBody>
        </p:sp>
      </p:grpSp>
    </p:spTree>
    <p:extLst>
      <p:ext uri="{BB962C8B-B14F-4D97-AF65-F5344CB8AC3E}">
        <p14:creationId xmlns:p14="http://schemas.microsoft.com/office/powerpoint/2010/main" val="34856462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repeatCount="0" fill="hold" grpId="0" nodeType="with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down)">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down)">
                                      <p:cBhvr>
                                        <p:cTn id="12" dur="500"/>
                                        <p:tgtEl>
                                          <p:spTgt spid="34"/>
                                        </p:tgtEl>
                                      </p:cBhvr>
                                    </p:animEffect>
                                  </p:childTnLst>
                                </p:cTn>
                              </p:par>
                            </p:childTnLst>
                          </p:cTn>
                        </p:par>
                        <p:par>
                          <p:cTn id="13" fill="hold">
                            <p:stCondLst>
                              <p:cond delay="500"/>
                            </p:stCondLst>
                            <p:childTnLst>
                              <p:par>
                                <p:cTn id="14" presetID="0" presetClass="path" presetSubtype="0" accel="50000" decel="50000" fill="hold" grpId="0" nodeType="afterEffect">
                                  <p:stCondLst>
                                    <p:cond delay="0"/>
                                  </p:stCondLst>
                                  <p:childTnLst>
                                    <p:animMotion origin="layout" path="M 2.5E-6 -2.96296E-6 C 0.02291 0.13195 0.04583 0.26435 0.05955 0.32153 C 0.07326 0.37871 0.08246 0.34236 0.08246 0.34283 " pathEditMode="relative" rAng="0" ptsTypes="AAA">
                                      <p:cBhvr>
                                        <p:cTn id="15" dur="2000" fill="hold"/>
                                        <p:tgtEl>
                                          <p:spTgt spid="3"/>
                                        </p:tgtEl>
                                        <p:attrNameLst>
                                          <p:attrName>ppt_x</p:attrName>
                                          <p:attrName>ppt_y</p:attrName>
                                        </p:attrNameLst>
                                      </p:cBhvr>
                                      <p:rCtr x="4115" y="17685"/>
                                    </p:animMotion>
                                  </p:childTnLst>
                                  <p:subTnLst>
                                    <p:set>
                                      <p:cBhvr override="childStyle">
                                        <p:cTn dur="1" fill="hold" display="0" masterRel="sameClick" afterEffect="1">
                                          <p:stCondLst>
                                            <p:cond evt="end" delay="0">
                                              <p:tn val="14"/>
                                            </p:cond>
                                          </p:stCondLst>
                                        </p:cTn>
                                        <p:tgtEl>
                                          <p:spTgt spid="3"/>
                                        </p:tgtEl>
                                        <p:attrNameLst>
                                          <p:attrName>style.visibility</p:attrName>
                                        </p:attrNameLst>
                                      </p:cBhvr>
                                      <p:to>
                                        <p:strVal val="hidden"/>
                                      </p:to>
                                    </p:set>
                                  </p:subTnLst>
                                </p:cTn>
                              </p:par>
                            </p:childTnLst>
                          </p:cTn>
                        </p:par>
                        <p:par>
                          <p:cTn id="16" fill="hold">
                            <p:stCondLst>
                              <p:cond delay="2500"/>
                            </p:stCondLst>
                            <p:childTnLst>
                              <p:par>
                                <p:cTn id="17" presetID="1"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down)">
                                      <p:cBhvr>
                                        <p:cTn id="23" dur="500"/>
                                        <p:tgtEl>
                                          <p:spTgt spid="39"/>
                                        </p:tgtEl>
                                      </p:cBhvr>
                                    </p:animEffect>
                                  </p:childTnLst>
                                </p:cTn>
                              </p:par>
                            </p:childTnLst>
                          </p:cTn>
                        </p:par>
                        <p:par>
                          <p:cTn id="24" fill="hold">
                            <p:stCondLst>
                              <p:cond delay="500"/>
                            </p:stCondLst>
                            <p:childTnLst>
                              <p:par>
                                <p:cTn id="25" presetID="0" presetClass="path" presetSubtype="0" accel="50000" decel="50000" fill="hold" grpId="0" nodeType="afterEffect">
                                  <p:stCondLst>
                                    <p:cond delay="0"/>
                                  </p:stCondLst>
                                  <p:childTnLst>
                                    <p:animMotion origin="layout" path="M -1.11111E-6 3.7037E-6 C 0.02361 0.18194 0.04722 0.36458 0.06129 0.44351 C 0.07552 0.52222 0.08507 0.47222 0.08507 0.47291 " pathEditMode="relative" rAng="0" ptsTypes="AAA">
                                      <p:cBhvr>
                                        <p:cTn id="26" dur="2000" fill="hold"/>
                                        <p:tgtEl>
                                          <p:spTgt spid="45"/>
                                        </p:tgtEl>
                                        <p:attrNameLst>
                                          <p:attrName>ppt_x</p:attrName>
                                          <p:attrName>ppt_y</p:attrName>
                                        </p:attrNameLst>
                                      </p:cBhvr>
                                      <p:rCtr x="4253" y="24375"/>
                                    </p:animMotion>
                                  </p:childTnLst>
                                  <p:subTnLst>
                                    <p:set>
                                      <p:cBhvr override="childStyle">
                                        <p:cTn dur="1" fill="hold" display="0" masterRel="sameClick" afterEffect="1">
                                          <p:stCondLst>
                                            <p:cond evt="end" delay="0">
                                              <p:tn val="25"/>
                                            </p:cond>
                                          </p:stCondLst>
                                        </p:cTn>
                                        <p:tgtEl>
                                          <p:spTgt spid="45"/>
                                        </p:tgtEl>
                                        <p:attrNameLst>
                                          <p:attrName>style.visibility</p:attrName>
                                        </p:attrNameLst>
                                      </p:cBhvr>
                                      <p:to>
                                        <p:strVal val="hidden"/>
                                      </p:to>
                                    </p:set>
                                  </p:subTnLst>
                                </p:cTn>
                              </p:par>
                            </p:childTnLst>
                          </p:cTn>
                        </p:par>
                        <p:par>
                          <p:cTn id="27" fill="hold">
                            <p:stCondLst>
                              <p:cond delay="2500"/>
                            </p:stCondLst>
                            <p:childTnLst>
                              <p:par>
                                <p:cTn id="28" presetID="1" presetClass="entr" presetSubtype="0" fill="hold" nodeType="after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5" grpId="0" animBg="1"/>
      <p:bldP spid="5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Table 27"/>
          <p:cNvGraphicFramePr>
            <a:graphicFrameLocks noGrp="1"/>
          </p:cNvGraphicFramePr>
          <p:nvPr>
            <p:extLst/>
          </p:nvPr>
        </p:nvGraphicFramePr>
        <p:xfrm>
          <a:off x="135015" y="4199275"/>
          <a:ext cx="8868615" cy="1331661"/>
        </p:xfrm>
        <a:graphic>
          <a:graphicData uri="http://schemas.openxmlformats.org/drawingml/2006/table">
            <a:tbl>
              <a:tblPr firstRow="1" bandRow="1">
                <a:tableStyleId>{B301B821-A1FF-4177-AEE7-76D212191A09}</a:tableStyleId>
              </a:tblPr>
              <a:tblGrid>
                <a:gridCol w="3185701">
                  <a:extLst>
                    <a:ext uri="{9D8B030D-6E8A-4147-A177-3AD203B41FA5}">
                      <a16:colId xmlns:a16="http://schemas.microsoft.com/office/drawing/2014/main" xmlns="" val="20000"/>
                    </a:ext>
                  </a:extLst>
                </a:gridCol>
                <a:gridCol w="882316">
                  <a:extLst>
                    <a:ext uri="{9D8B030D-6E8A-4147-A177-3AD203B41FA5}">
                      <a16:colId xmlns:a16="http://schemas.microsoft.com/office/drawing/2014/main" xmlns="" val="20001"/>
                    </a:ext>
                  </a:extLst>
                </a:gridCol>
                <a:gridCol w="930442">
                  <a:extLst>
                    <a:ext uri="{9D8B030D-6E8A-4147-A177-3AD203B41FA5}">
                      <a16:colId xmlns:a16="http://schemas.microsoft.com/office/drawing/2014/main" xmlns="" val="20002"/>
                    </a:ext>
                  </a:extLst>
                </a:gridCol>
                <a:gridCol w="1009343">
                  <a:extLst>
                    <a:ext uri="{9D8B030D-6E8A-4147-A177-3AD203B41FA5}">
                      <a16:colId xmlns:a16="http://schemas.microsoft.com/office/drawing/2014/main" xmlns="" val="20003"/>
                    </a:ext>
                  </a:extLst>
                </a:gridCol>
                <a:gridCol w="2860813">
                  <a:extLst>
                    <a:ext uri="{9D8B030D-6E8A-4147-A177-3AD203B41FA5}">
                      <a16:colId xmlns:a16="http://schemas.microsoft.com/office/drawing/2014/main" xmlns="" val="20004"/>
                    </a:ext>
                  </a:extLst>
                </a:gridCol>
              </a:tblGrid>
              <a:tr h="443887">
                <a:tc>
                  <a:txBody>
                    <a:bodyPr/>
                    <a:lstStyle/>
                    <a:p>
                      <a:r>
                        <a:rPr lang="en-US" sz="2000" b="0" dirty="0" err="1" smtClean="0"/>
                        <a:t>BasicBlock</a:t>
                      </a:r>
                      <a:r>
                        <a:rPr lang="en-US" sz="2000" b="0" dirty="0" smtClean="0"/>
                        <a:t> 2</a:t>
                      </a:r>
                      <a:r>
                        <a:rPr lang="en-US" sz="1800" b="0" dirty="0" smtClean="0"/>
                        <a:t>(iteration n+1)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%a</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%b</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%c</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Memory</a:t>
                      </a:r>
                      <a:r>
                        <a:rPr lang="en-US" sz="2000" baseline="0" dirty="0" smtClean="0"/>
                        <a:t> Access</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4388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MEM[%b-16] → %</a:t>
                      </a:r>
                      <a:r>
                        <a:rPr lang="mr-IN" sz="2000" dirty="0" err="1" smtClean="0"/>
                        <a:t>c</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4388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MEM[%c], %a</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49" name="Rectangle 48"/>
          <p:cNvSpPr/>
          <p:nvPr/>
        </p:nvSpPr>
        <p:spPr bwMode="auto">
          <a:xfrm>
            <a:off x="2727654" y="3237407"/>
            <a:ext cx="575095" cy="302764"/>
          </a:xfrm>
          <a:prstGeom prst="rect">
            <a:avLst/>
          </a:prstGeom>
          <a:solidFill>
            <a:srgbClr val="EAEEF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%c</a:t>
            </a:r>
          </a:p>
        </p:txBody>
      </p:sp>
      <p:grpSp>
        <p:nvGrpSpPr>
          <p:cNvPr id="57" name="Group 56"/>
          <p:cNvGrpSpPr/>
          <p:nvPr/>
        </p:nvGrpSpPr>
        <p:grpSpPr>
          <a:xfrm>
            <a:off x="135015" y="3061019"/>
            <a:ext cx="7046548" cy="833788"/>
            <a:chOff x="135015" y="3061019"/>
            <a:chExt cx="7046548" cy="833788"/>
          </a:xfrm>
        </p:grpSpPr>
        <p:sp>
          <p:nvSpPr>
            <p:cNvPr id="22" name="TextBox 21"/>
            <p:cNvSpPr txBox="1"/>
            <p:nvPr/>
          </p:nvSpPr>
          <p:spPr>
            <a:xfrm>
              <a:off x="135015" y="3061019"/>
              <a:ext cx="1614609" cy="496161"/>
            </a:xfrm>
            <a:prstGeom prst="rect">
              <a:avLst/>
            </a:prstGeom>
            <a:noFill/>
          </p:spPr>
          <p:txBody>
            <a:bodyPr wrap="none" rtlCol="0">
              <a:spAutoFit/>
            </a:bodyPr>
            <a:lstStyle/>
            <a:p>
              <a:r>
                <a:rPr lang="en-US" sz="3200" dirty="0" smtClean="0">
                  <a:latin typeface="Calibri" panose="020F0502020204030204" pitchFamily="34" charset="0"/>
                </a:rPr>
                <a:t>Memory</a:t>
              </a:r>
            </a:p>
          </p:txBody>
        </p:sp>
        <p:grpSp>
          <p:nvGrpSpPr>
            <p:cNvPr id="24" name="Group 23"/>
            <p:cNvGrpSpPr/>
            <p:nvPr/>
          </p:nvGrpSpPr>
          <p:grpSpPr>
            <a:xfrm>
              <a:off x="2374204" y="3183184"/>
              <a:ext cx="4807359" cy="711623"/>
              <a:chOff x="1924720" y="4173317"/>
              <a:chExt cx="4807359" cy="711623"/>
            </a:xfrm>
          </p:grpSpPr>
          <p:sp>
            <p:nvSpPr>
              <p:cNvPr id="25" name="Rectangle 24"/>
              <p:cNvSpPr/>
              <p:nvPr/>
            </p:nvSpPr>
            <p:spPr bwMode="auto">
              <a:xfrm>
                <a:off x="1924720" y="4173317"/>
                <a:ext cx="1980789" cy="45067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3200" b="0" i="0" u="none" strike="noStrike" cap="none" normalizeH="0" baseline="0" dirty="0" smtClean="0">
                    <a:ln>
                      <a:noFill/>
                    </a:ln>
                    <a:solidFill>
                      <a:schemeClr val="tx1"/>
                    </a:solidFill>
                    <a:effectLst/>
                    <a:latin typeface="Arial" pitchFamily="34" charset="0"/>
                    <a:cs typeface="Arial" pitchFamily="34" charset="0"/>
                  </a:rPr>
                  <a:t>%c</a:t>
                </a:r>
              </a:p>
            </p:txBody>
          </p:sp>
          <p:cxnSp>
            <p:nvCxnSpPr>
              <p:cNvPr id="26" name="Straight Arrow Connector 25"/>
              <p:cNvCxnSpPr/>
              <p:nvPr/>
            </p:nvCxnSpPr>
            <p:spPr bwMode="auto">
              <a:xfrm flipH="1">
                <a:off x="3900893" y="4623990"/>
                <a:ext cx="1293034" cy="0"/>
              </a:xfrm>
              <a:prstGeom prst="straightConnector1">
                <a:avLst/>
              </a:prstGeom>
              <a:noFill/>
              <a:ln w="60325" cap="flat" cmpd="sng" algn="ctr">
                <a:solidFill>
                  <a:schemeClr val="tx1"/>
                </a:solidFill>
                <a:prstDash val="solid"/>
                <a:round/>
                <a:headEnd type="none" w="med" len="med"/>
                <a:tailEnd type="triangle"/>
              </a:ln>
              <a:effectLst/>
            </p:spPr>
          </p:cxnSp>
          <p:sp>
            <p:nvSpPr>
              <p:cNvPr id="27" name="TextBox 26"/>
              <p:cNvSpPr txBox="1"/>
              <p:nvPr/>
            </p:nvSpPr>
            <p:spPr>
              <a:xfrm>
                <a:off x="5242569" y="4398653"/>
                <a:ext cx="1489510" cy="486287"/>
              </a:xfrm>
              <a:prstGeom prst="rect">
                <a:avLst/>
              </a:prstGeom>
              <a:noFill/>
            </p:spPr>
            <p:txBody>
              <a:bodyPr wrap="none" rtlCol="0">
                <a:spAutoFit/>
              </a:bodyPr>
              <a:lstStyle/>
              <a:p>
                <a:r>
                  <a:rPr lang="en-US" sz="3200" dirty="0" smtClean="0">
                    <a:latin typeface="Calibri" panose="020F0502020204030204" pitchFamily="34" charset="0"/>
                  </a:rPr>
                  <a:t>[%b-16]</a:t>
                </a:r>
              </a:p>
            </p:txBody>
          </p:sp>
        </p:grpSp>
        <p:sp>
          <p:nvSpPr>
            <p:cNvPr id="51" name="Rectangle 50"/>
            <p:cNvSpPr/>
            <p:nvPr/>
          </p:nvSpPr>
          <p:spPr>
            <a:xfrm>
              <a:off x="1772455" y="3237407"/>
              <a:ext cx="598980" cy="486287"/>
            </a:xfrm>
            <a:prstGeom prst="rect">
              <a:avLst/>
            </a:prstGeom>
          </p:spPr>
          <p:txBody>
            <a:bodyPr wrap="square">
              <a:spAutoFit/>
            </a:bodyPr>
            <a:lstStyle/>
            <a:p>
              <a:r>
                <a:rPr lang="en-US" sz="3200" smtClean="0"/>
                <a:t>✓</a:t>
              </a:r>
              <a:endParaRPr lang="en-US" sz="2400" dirty="0"/>
            </a:p>
          </p:txBody>
        </p:sp>
      </p:grpSp>
      <p:sp>
        <p:nvSpPr>
          <p:cNvPr id="2" name="Title 1"/>
          <p:cNvSpPr>
            <a:spLocks noGrp="1"/>
          </p:cNvSpPr>
          <p:nvPr>
            <p:ph type="title"/>
          </p:nvPr>
        </p:nvSpPr>
        <p:spPr/>
        <p:txBody>
          <a:bodyPr/>
          <a:lstStyle/>
          <a:p>
            <a:r>
              <a:rPr lang="en-US" dirty="0">
                <a:latin typeface="Calibri" charset="0"/>
                <a:ea typeface="Calibri" charset="0"/>
                <a:cs typeface="Calibri" charset="0"/>
              </a:rPr>
              <a:t>Recover </a:t>
            </a:r>
            <a:r>
              <a:rPr lang="en-US" dirty="0" err="1">
                <a:latin typeface="Calibri" charset="0"/>
                <a:ea typeface="Calibri" charset="0"/>
                <a:cs typeface="Calibri" charset="0"/>
              </a:rPr>
              <a:t>unsampled</a:t>
            </a:r>
            <a:r>
              <a:rPr lang="en-US" dirty="0">
                <a:latin typeface="Calibri" charset="0"/>
                <a:ea typeface="Calibri" charset="0"/>
                <a:cs typeface="Calibri" charset="0"/>
              </a:rPr>
              <a:t> memory accesses</a:t>
            </a:r>
            <a:endParaRPr lang="en-US" dirty="0"/>
          </a:p>
        </p:txBody>
      </p:sp>
      <p:sp>
        <p:nvSpPr>
          <p:cNvPr id="4" name="Rectangle 3"/>
          <p:cNvSpPr/>
          <p:nvPr/>
        </p:nvSpPr>
        <p:spPr>
          <a:xfrm>
            <a:off x="403722" y="976928"/>
            <a:ext cx="8331203" cy="395173"/>
          </a:xfrm>
          <a:prstGeom prst="rect">
            <a:avLst/>
          </a:prstGeom>
        </p:spPr>
        <p:txBody>
          <a:bodyPr wrap="square">
            <a:spAutoFit/>
          </a:bodyPr>
          <a:lstStyle/>
          <a:p>
            <a:r>
              <a:rPr lang="en-US" sz="2400" dirty="0" smtClean="0">
                <a:latin typeface="Calibri" charset="0"/>
                <a:ea typeface="Calibri" charset="0"/>
                <a:cs typeface="Calibri" charset="0"/>
              </a:rPr>
              <a:t>Replay with memory emulation enabled(continued)</a:t>
            </a:r>
            <a:endParaRPr lang="en-US" sz="2400" dirty="0">
              <a:latin typeface="Calibri" charset="0"/>
              <a:ea typeface="Calibri" charset="0"/>
              <a:cs typeface="Calibri" charset="0"/>
            </a:endParaRPr>
          </a:p>
        </p:txBody>
      </p:sp>
      <p:graphicFrame>
        <p:nvGraphicFramePr>
          <p:cNvPr id="16" name="Table 15"/>
          <p:cNvGraphicFramePr>
            <a:graphicFrameLocks noGrp="1"/>
          </p:cNvGraphicFramePr>
          <p:nvPr>
            <p:extLst/>
          </p:nvPr>
        </p:nvGraphicFramePr>
        <p:xfrm>
          <a:off x="135015" y="1517772"/>
          <a:ext cx="8868615" cy="1331661"/>
        </p:xfrm>
        <a:graphic>
          <a:graphicData uri="http://schemas.openxmlformats.org/drawingml/2006/table">
            <a:tbl>
              <a:tblPr firstRow="1" bandRow="1">
                <a:tableStyleId>{B301B821-A1FF-4177-AEE7-76D212191A09}</a:tableStyleId>
              </a:tblPr>
              <a:tblGrid>
                <a:gridCol w="3185701">
                  <a:extLst>
                    <a:ext uri="{9D8B030D-6E8A-4147-A177-3AD203B41FA5}">
                      <a16:colId xmlns:a16="http://schemas.microsoft.com/office/drawing/2014/main" xmlns="" val="20000"/>
                    </a:ext>
                  </a:extLst>
                </a:gridCol>
                <a:gridCol w="882316">
                  <a:extLst>
                    <a:ext uri="{9D8B030D-6E8A-4147-A177-3AD203B41FA5}">
                      <a16:colId xmlns:a16="http://schemas.microsoft.com/office/drawing/2014/main" xmlns="" val="20001"/>
                    </a:ext>
                  </a:extLst>
                </a:gridCol>
                <a:gridCol w="930442">
                  <a:extLst>
                    <a:ext uri="{9D8B030D-6E8A-4147-A177-3AD203B41FA5}">
                      <a16:colId xmlns:a16="http://schemas.microsoft.com/office/drawing/2014/main" xmlns="" val="20002"/>
                    </a:ext>
                  </a:extLst>
                </a:gridCol>
                <a:gridCol w="1009343">
                  <a:extLst>
                    <a:ext uri="{9D8B030D-6E8A-4147-A177-3AD203B41FA5}">
                      <a16:colId xmlns:a16="http://schemas.microsoft.com/office/drawing/2014/main" xmlns="" val="20003"/>
                    </a:ext>
                  </a:extLst>
                </a:gridCol>
                <a:gridCol w="2860813">
                  <a:extLst>
                    <a:ext uri="{9D8B030D-6E8A-4147-A177-3AD203B41FA5}">
                      <a16:colId xmlns:a16="http://schemas.microsoft.com/office/drawing/2014/main" xmlns="" val="20004"/>
                    </a:ext>
                  </a:extLst>
                </a:gridCol>
              </a:tblGrid>
              <a:tr h="443887">
                <a:tc>
                  <a:txBody>
                    <a:bodyPr/>
                    <a:lstStyle/>
                    <a:p>
                      <a:r>
                        <a:rPr lang="en-US" sz="2000" b="0" dirty="0" err="1" smtClean="0"/>
                        <a:t>BasicBlock</a:t>
                      </a:r>
                      <a:r>
                        <a:rPr lang="en-US" sz="2000" b="0" dirty="0" smtClean="0"/>
                        <a:t> 2</a:t>
                      </a:r>
                      <a:r>
                        <a:rPr lang="en-US" sz="1800" b="0" dirty="0" smtClean="0"/>
                        <a:t>(iteration n)</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%a</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%b</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%c</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Memory</a:t>
                      </a:r>
                      <a:r>
                        <a:rPr lang="en-US" sz="2000" baseline="0" dirty="0" smtClean="0"/>
                        <a:t> Access</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4388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MEM[%b-16] → %</a:t>
                      </a:r>
                      <a:r>
                        <a:rPr lang="mr-IN" sz="2000" dirty="0" err="1" smtClean="0"/>
                        <a:t>c</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4388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MEM[%c], %a</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grpSp>
        <p:nvGrpSpPr>
          <p:cNvPr id="29" name="Group 28"/>
          <p:cNvGrpSpPr/>
          <p:nvPr/>
        </p:nvGrpSpPr>
        <p:grpSpPr>
          <a:xfrm>
            <a:off x="3448641" y="4640267"/>
            <a:ext cx="4767020" cy="486287"/>
            <a:chOff x="3448641" y="2881456"/>
            <a:chExt cx="4767020" cy="486287"/>
          </a:xfrm>
        </p:grpSpPr>
        <p:sp>
          <p:nvSpPr>
            <p:cNvPr id="30" name="Rectangle 29"/>
            <p:cNvSpPr/>
            <p:nvPr/>
          </p:nvSpPr>
          <p:spPr>
            <a:xfrm>
              <a:off x="3448641" y="2881456"/>
              <a:ext cx="559877" cy="486287"/>
            </a:xfrm>
            <a:prstGeom prst="rect">
              <a:avLst/>
            </a:prstGeom>
          </p:spPr>
          <p:txBody>
            <a:bodyPr wrap="square">
              <a:spAutoFit/>
            </a:bodyPr>
            <a:lstStyle/>
            <a:p>
              <a:r>
                <a:rPr lang="en-US" sz="3200" dirty="0"/>
                <a:t>✓</a:t>
              </a:r>
              <a:endParaRPr lang="en-US" sz="2400" dirty="0"/>
            </a:p>
          </p:txBody>
        </p:sp>
        <p:sp>
          <p:nvSpPr>
            <p:cNvPr id="31" name="Rectangle 30"/>
            <p:cNvSpPr/>
            <p:nvPr/>
          </p:nvSpPr>
          <p:spPr>
            <a:xfrm>
              <a:off x="4283777" y="2881456"/>
              <a:ext cx="559877" cy="486287"/>
            </a:xfrm>
            <a:prstGeom prst="rect">
              <a:avLst/>
            </a:prstGeom>
          </p:spPr>
          <p:txBody>
            <a:bodyPr wrap="square">
              <a:spAutoFit/>
            </a:bodyPr>
            <a:lstStyle/>
            <a:p>
              <a:r>
                <a:rPr lang="en-US" sz="3200" dirty="0"/>
                <a:t>✓</a:t>
              </a:r>
              <a:endParaRPr lang="en-US" sz="2400" dirty="0"/>
            </a:p>
          </p:txBody>
        </p:sp>
        <p:sp>
          <p:nvSpPr>
            <p:cNvPr id="32" name="Rectangle 31"/>
            <p:cNvSpPr/>
            <p:nvPr/>
          </p:nvSpPr>
          <p:spPr>
            <a:xfrm>
              <a:off x="5118913" y="2881456"/>
              <a:ext cx="559877" cy="486287"/>
            </a:xfrm>
            <a:prstGeom prst="rect">
              <a:avLst/>
            </a:prstGeom>
          </p:spPr>
          <p:txBody>
            <a:bodyPr wrap="square">
              <a:spAutoFit/>
            </a:bodyPr>
            <a:lstStyle/>
            <a:p>
              <a:r>
                <a:rPr lang="en-US" sz="3200" dirty="0"/>
                <a:t>✓</a:t>
              </a:r>
              <a:endParaRPr lang="en-US" sz="2400" dirty="0"/>
            </a:p>
          </p:txBody>
        </p:sp>
        <p:sp>
          <p:nvSpPr>
            <p:cNvPr id="33" name="TextBox 32"/>
            <p:cNvSpPr txBox="1"/>
            <p:nvPr/>
          </p:nvSpPr>
          <p:spPr>
            <a:xfrm>
              <a:off x="6147466" y="2946966"/>
              <a:ext cx="2068195" cy="387798"/>
            </a:xfrm>
            <a:prstGeom prst="rect">
              <a:avLst/>
            </a:prstGeom>
            <a:noFill/>
          </p:spPr>
          <p:txBody>
            <a:bodyPr wrap="none" rtlCol="0">
              <a:spAutoFit/>
            </a:bodyPr>
            <a:lstStyle/>
            <a:p>
              <a:r>
                <a:rPr lang="en-US" sz="2400" dirty="0"/>
                <a:t>Read [</a:t>
              </a:r>
              <a:r>
                <a:rPr lang="en-US" sz="2400" dirty="0" smtClean="0"/>
                <a:t>%b-16]</a:t>
              </a:r>
              <a:endParaRPr lang="en-US" sz="2400" dirty="0"/>
            </a:p>
          </p:txBody>
        </p:sp>
      </p:grpSp>
      <p:grpSp>
        <p:nvGrpSpPr>
          <p:cNvPr id="34" name="Group 33"/>
          <p:cNvGrpSpPr/>
          <p:nvPr/>
        </p:nvGrpSpPr>
        <p:grpSpPr>
          <a:xfrm>
            <a:off x="3448641" y="5107412"/>
            <a:ext cx="4303752" cy="486287"/>
            <a:chOff x="3448641" y="2881456"/>
            <a:chExt cx="4303752" cy="486287"/>
          </a:xfrm>
        </p:grpSpPr>
        <p:sp>
          <p:nvSpPr>
            <p:cNvPr id="35" name="Rectangle 34"/>
            <p:cNvSpPr/>
            <p:nvPr/>
          </p:nvSpPr>
          <p:spPr>
            <a:xfrm>
              <a:off x="3448641" y="2881456"/>
              <a:ext cx="559877" cy="486287"/>
            </a:xfrm>
            <a:prstGeom prst="rect">
              <a:avLst/>
            </a:prstGeom>
          </p:spPr>
          <p:txBody>
            <a:bodyPr wrap="square">
              <a:spAutoFit/>
            </a:bodyPr>
            <a:lstStyle/>
            <a:p>
              <a:r>
                <a:rPr lang="en-US" sz="3200" dirty="0"/>
                <a:t>✓</a:t>
              </a:r>
              <a:endParaRPr lang="en-US" sz="2400" dirty="0"/>
            </a:p>
          </p:txBody>
        </p:sp>
        <p:sp>
          <p:nvSpPr>
            <p:cNvPr id="36" name="Rectangle 35"/>
            <p:cNvSpPr/>
            <p:nvPr/>
          </p:nvSpPr>
          <p:spPr>
            <a:xfrm>
              <a:off x="4283777" y="2881456"/>
              <a:ext cx="559877" cy="486287"/>
            </a:xfrm>
            <a:prstGeom prst="rect">
              <a:avLst/>
            </a:prstGeom>
          </p:spPr>
          <p:txBody>
            <a:bodyPr wrap="square">
              <a:spAutoFit/>
            </a:bodyPr>
            <a:lstStyle/>
            <a:p>
              <a:r>
                <a:rPr lang="en-US" sz="3200" dirty="0"/>
                <a:t>✓</a:t>
              </a:r>
              <a:endParaRPr lang="en-US" sz="2400" dirty="0"/>
            </a:p>
          </p:txBody>
        </p:sp>
        <p:sp>
          <p:nvSpPr>
            <p:cNvPr id="37" name="Rectangle 36"/>
            <p:cNvSpPr/>
            <p:nvPr/>
          </p:nvSpPr>
          <p:spPr>
            <a:xfrm>
              <a:off x="5118913" y="2881456"/>
              <a:ext cx="559877" cy="486287"/>
            </a:xfrm>
            <a:prstGeom prst="rect">
              <a:avLst/>
            </a:prstGeom>
          </p:spPr>
          <p:txBody>
            <a:bodyPr wrap="square">
              <a:spAutoFit/>
            </a:bodyPr>
            <a:lstStyle/>
            <a:p>
              <a:r>
                <a:rPr lang="en-US" sz="3200" dirty="0">
                  <a:solidFill>
                    <a:srgbClr val="92D050"/>
                  </a:solidFill>
                </a:rPr>
                <a:t>✓</a:t>
              </a:r>
              <a:endParaRPr lang="en-US" sz="2400" dirty="0">
                <a:solidFill>
                  <a:srgbClr val="92D050"/>
                </a:solidFill>
              </a:endParaRPr>
            </a:p>
          </p:txBody>
        </p:sp>
        <p:sp>
          <p:nvSpPr>
            <p:cNvPr id="38" name="TextBox 37"/>
            <p:cNvSpPr txBox="1"/>
            <p:nvPr/>
          </p:nvSpPr>
          <p:spPr>
            <a:xfrm>
              <a:off x="6147466" y="2946966"/>
              <a:ext cx="1604927" cy="387798"/>
            </a:xfrm>
            <a:prstGeom prst="rect">
              <a:avLst/>
            </a:prstGeom>
            <a:noFill/>
          </p:spPr>
          <p:txBody>
            <a:bodyPr wrap="none" rtlCol="0">
              <a:spAutoFit/>
            </a:bodyPr>
            <a:lstStyle/>
            <a:p>
              <a:r>
                <a:rPr lang="en-US" sz="2400" dirty="0">
                  <a:solidFill>
                    <a:srgbClr val="92D050"/>
                  </a:solidFill>
                </a:rPr>
                <a:t>Read </a:t>
              </a:r>
              <a:r>
                <a:rPr lang="en-US" sz="2400" dirty="0" smtClean="0">
                  <a:solidFill>
                    <a:srgbClr val="92D050"/>
                  </a:solidFill>
                </a:rPr>
                <a:t>[%c]</a:t>
              </a:r>
              <a:endParaRPr lang="en-US" sz="2400" dirty="0">
                <a:solidFill>
                  <a:srgbClr val="92D050"/>
                </a:solidFill>
              </a:endParaRPr>
            </a:p>
          </p:txBody>
        </p:sp>
      </p:grpSp>
      <p:grpSp>
        <p:nvGrpSpPr>
          <p:cNvPr id="17" name="Group 16"/>
          <p:cNvGrpSpPr/>
          <p:nvPr/>
        </p:nvGrpSpPr>
        <p:grpSpPr>
          <a:xfrm>
            <a:off x="3448641" y="2001905"/>
            <a:ext cx="4767020" cy="486287"/>
            <a:chOff x="3448641" y="2881456"/>
            <a:chExt cx="4767020" cy="486287"/>
          </a:xfrm>
        </p:grpSpPr>
        <p:sp>
          <p:nvSpPr>
            <p:cNvPr id="18" name="Rectangle 17"/>
            <p:cNvSpPr/>
            <p:nvPr/>
          </p:nvSpPr>
          <p:spPr>
            <a:xfrm>
              <a:off x="3448641" y="2881456"/>
              <a:ext cx="559877" cy="486287"/>
            </a:xfrm>
            <a:prstGeom prst="rect">
              <a:avLst/>
            </a:prstGeom>
          </p:spPr>
          <p:txBody>
            <a:bodyPr wrap="square">
              <a:spAutoFit/>
            </a:bodyPr>
            <a:lstStyle/>
            <a:p>
              <a:r>
                <a:rPr lang="en-US" sz="3200" dirty="0"/>
                <a:t>✓</a:t>
              </a:r>
              <a:endParaRPr lang="en-US" sz="2400" dirty="0"/>
            </a:p>
          </p:txBody>
        </p:sp>
        <p:sp>
          <p:nvSpPr>
            <p:cNvPr id="19" name="Rectangle 18"/>
            <p:cNvSpPr/>
            <p:nvPr/>
          </p:nvSpPr>
          <p:spPr>
            <a:xfrm>
              <a:off x="4283777" y="2881456"/>
              <a:ext cx="559877" cy="486287"/>
            </a:xfrm>
            <a:prstGeom prst="rect">
              <a:avLst/>
            </a:prstGeom>
          </p:spPr>
          <p:txBody>
            <a:bodyPr wrap="square">
              <a:spAutoFit/>
            </a:bodyPr>
            <a:lstStyle/>
            <a:p>
              <a:r>
                <a:rPr lang="en-US" sz="3200" dirty="0"/>
                <a:t>✓</a:t>
              </a:r>
              <a:endParaRPr lang="en-US" sz="2400" dirty="0"/>
            </a:p>
          </p:txBody>
        </p:sp>
        <p:sp>
          <p:nvSpPr>
            <p:cNvPr id="20" name="Rectangle 19"/>
            <p:cNvSpPr/>
            <p:nvPr/>
          </p:nvSpPr>
          <p:spPr>
            <a:xfrm>
              <a:off x="5118913" y="2881456"/>
              <a:ext cx="559877" cy="486287"/>
            </a:xfrm>
            <a:prstGeom prst="rect">
              <a:avLst/>
            </a:prstGeom>
          </p:spPr>
          <p:txBody>
            <a:bodyPr wrap="square">
              <a:spAutoFit/>
            </a:bodyPr>
            <a:lstStyle/>
            <a:p>
              <a:r>
                <a:rPr lang="en-US" sz="3200" dirty="0"/>
                <a:t>✗</a:t>
              </a:r>
              <a:endParaRPr lang="en-US" sz="2400" dirty="0"/>
            </a:p>
          </p:txBody>
        </p:sp>
        <p:sp>
          <p:nvSpPr>
            <p:cNvPr id="21" name="TextBox 20"/>
            <p:cNvSpPr txBox="1"/>
            <p:nvPr/>
          </p:nvSpPr>
          <p:spPr>
            <a:xfrm>
              <a:off x="6147466" y="2946966"/>
              <a:ext cx="2068195" cy="387798"/>
            </a:xfrm>
            <a:prstGeom prst="rect">
              <a:avLst/>
            </a:prstGeom>
            <a:noFill/>
          </p:spPr>
          <p:txBody>
            <a:bodyPr wrap="none" rtlCol="0">
              <a:spAutoFit/>
            </a:bodyPr>
            <a:lstStyle/>
            <a:p>
              <a:r>
                <a:rPr lang="en-US" sz="2400" dirty="0"/>
                <a:t>Read [</a:t>
              </a:r>
              <a:r>
                <a:rPr lang="en-US" sz="2400" dirty="0" smtClean="0"/>
                <a:t>%b-16]</a:t>
              </a:r>
              <a:endParaRPr lang="en-US" sz="2400" dirty="0"/>
            </a:p>
          </p:txBody>
        </p:sp>
      </p:grpSp>
      <p:sp>
        <p:nvSpPr>
          <p:cNvPr id="39" name="Down Arrow 38"/>
          <p:cNvSpPr/>
          <p:nvPr/>
        </p:nvSpPr>
        <p:spPr bwMode="auto">
          <a:xfrm>
            <a:off x="8472196" y="2995104"/>
            <a:ext cx="531434" cy="1141408"/>
          </a:xfrm>
          <a:prstGeom prst="down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40" name="Group 39"/>
          <p:cNvGrpSpPr/>
          <p:nvPr/>
        </p:nvGrpSpPr>
        <p:grpSpPr>
          <a:xfrm>
            <a:off x="540261" y="6031774"/>
            <a:ext cx="5137237" cy="486287"/>
            <a:chOff x="540261" y="6031774"/>
            <a:chExt cx="5137237" cy="486287"/>
          </a:xfrm>
        </p:grpSpPr>
        <p:sp>
          <p:nvSpPr>
            <p:cNvPr id="41" name="Rectangle 40"/>
            <p:cNvSpPr/>
            <p:nvPr/>
          </p:nvSpPr>
          <p:spPr>
            <a:xfrm>
              <a:off x="540261" y="6031774"/>
              <a:ext cx="2652118" cy="486287"/>
            </a:xfrm>
            <a:prstGeom prst="rect">
              <a:avLst/>
            </a:prstGeom>
          </p:spPr>
          <p:txBody>
            <a:bodyPr wrap="square">
              <a:spAutoFit/>
            </a:bodyPr>
            <a:lstStyle/>
            <a:p>
              <a:r>
                <a:rPr lang="en-US" sz="3200" dirty="0" smtClean="0"/>
                <a:t>✓ available</a:t>
              </a:r>
              <a:endParaRPr lang="en-US" sz="2400" dirty="0"/>
            </a:p>
          </p:txBody>
        </p:sp>
        <p:sp>
          <p:nvSpPr>
            <p:cNvPr id="42" name="Rectangle 41"/>
            <p:cNvSpPr/>
            <p:nvPr/>
          </p:nvSpPr>
          <p:spPr>
            <a:xfrm>
              <a:off x="2912440" y="6031774"/>
              <a:ext cx="2765058" cy="486287"/>
            </a:xfrm>
            <a:prstGeom prst="rect">
              <a:avLst/>
            </a:prstGeom>
          </p:spPr>
          <p:txBody>
            <a:bodyPr wrap="square">
              <a:spAutoFit/>
            </a:bodyPr>
            <a:lstStyle/>
            <a:p>
              <a:r>
                <a:rPr lang="en-US" sz="3200" dirty="0" smtClean="0"/>
                <a:t>✗unavailable</a:t>
              </a:r>
              <a:endParaRPr lang="en-US" sz="2400" dirty="0"/>
            </a:p>
          </p:txBody>
        </p:sp>
      </p:grpSp>
      <p:grpSp>
        <p:nvGrpSpPr>
          <p:cNvPr id="44" name="Group 43"/>
          <p:cNvGrpSpPr/>
          <p:nvPr/>
        </p:nvGrpSpPr>
        <p:grpSpPr>
          <a:xfrm>
            <a:off x="3448641" y="2443593"/>
            <a:ext cx="4303752" cy="486287"/>
            <a:chOff x="3448641" y="2881456"/>
            <a:chExt cx="4303752" cy="486287"/>
          </a:xfrm>
        </p:grpSpPr>
        <p:sp>
          <p:nvSpPr>
            <p:cNvPr id="45" name="Rectangle 44"/>
            <p:cNvSpPr/>
            <p:nvPr/>
          </p:nvSpPr>
          <p:spPr>
            <a:xfrm>
              <a:off x="3448641" y="2881456"/>
              <a:ext cx="559877" cy="486287"/>
            </a:xfrm>
            <a:prstGeom prst="rect">
              <a:avLst/>
            </a:prstGeom>
          </p:spPr>
          <p:txBody>
            <a:bodyPr wrap="square">
              <a:spAutoFit/>
            </a:bodyPr>
            <a:lstStyle/>
            <a:p>
              <a:r>
                <a:rPr lang="en-US" sz="3200" dirty="0">
                  <a:solidFill>
                    <a:srgbClr val="FF0000"/>
                  </a:solidFill>
                </a:rPr>
                <a:t>✓</a:t>
              </a:r>
              <a:endParaRPr lang="en-US" sz="2400" dirty="0">
                <a:solidFill>
                  <a:srgbClr val="FF0000"/>
                </a:solidFill>
              </a:endParaRPr>
            </a:p>
          </p:txBody>
        </p:sp>
        <p:sp>
          <p:nvSpPr>
            <p:cNvPr id="46" name="Rectangle 45"/>
            <p:cNvSpPr/>
            <p:nvPr/>
          </p:nvSpPr>
          <p:spPr>
            <a:xfrm>
              <a:off x="4283777" y="2881456"/>
              <a:ext cx="559877" cy="486287"/>
            </a:xfrm>
            <a:prstGeom prst="rect">
              <a:avLst/>
            </a:prstGeom>
          </p:spPr>
          <p:txBody>
            <a:bodyPr wrap="square">
              <a:spAutoFit/>
            </a:bodyPr>
            <a:lstStyle/>
            <a:p>
              <a:r>
                <a:rPr lang="en-US" sz="3200" dirty="0">
                  <a:solidFill>
                    <a:srgbClr val="FF0000"/>
                  </a:solidFill>
                </a:rPr>
                <a:t>✓</a:t>
              </a:r>
              <a:endParaRPr lang="en-US" sz="2400" dirty="0">
                <a:solidFill>
                  <a:srgbClr val="FF0000"/>
                </a:solidFill>
              </a:endParaRPr>
            </a:p>
          </p:txBody>
        </p:sp>
        <p:sp>
          <p:nvSpPr>
            <p:cNvPr id="47" name="Rectangle 46"/>
            <p:cNvSpPr/>
            <p:nvPr/>
          </p:nvSpPr>
          <p:spPr>
            <a:xfrm>
              <a:off x="5118913" y="2881456"/>
              <a:ext cx="559877" cy="486287"/>
            </a:xfrm>
            <a:prstGeom prst="rect">
              <a:avLst/>
            </a:prstGeom>
          </p:spPr>
          <p:txBody>
            <a:bodyPr wrap="square">
              <a:spAutoFit/>
            </a:bodyPr>
            <a:lstStyle/>
            <a:p>
              <a:r>
                <a:rPr lang="en-US" sz="3200" dirty="0">
                  <a:solidFill>
                    <a:srgbClr val="FF0000"/>
                  </a:solidFill>
                </a:rPr>
                <a:t>✓</a:t>
              </a:r>
              <a:endParaRPr lang="en-US" sz="2400" dirty="0">
                <a:solidFill>
                  <a:srgbClr val="FF0000"/>
                </a:solidFill>
              </a:endParaRPr>
            </a:p>
          </p:txBody>
        </p:sp>
        <p:sp>
          <p:nvSpPr>
            <p:cNvPr id="48" name="TextBox 47"/>
            <p:cNvSpPr txBox="1"/>
            <p:nvPr/>
          </p:nvSpPr>
          <p:spPr>
            <a:xfrm>
              <a:off x="6147466" y="2946966"/>
              <a:ext cx="1604927" cy="387798"/>
            </a:xfrm>
            <a:prstGeom prst="rect">
              <a:avLst/>
            </a:prstGeom>
            <a:noFill/>
          </p:spPr>
          <p:txBody>
            <a:bodyPr wrap="none" rtlCol="0">
              <a:spAutoFit/>
            </a:bodyPr>
            <a:lstStyle/>
            <a:p>
              <a:r>
                <a:rPr lang="en-US" sz="2400" dirty="0">
                  <a:solidFill>
                    <a:srgbClr val="FF0000"/>
                  </a:solidFill>
                </a:rPr>
                <a:t>Read </a:t>
              </a:r>
              <a:r>
                <a:rPr lang="en-US" sz="2400" dirty="0" smtClean="0">
                  <a:solidFill>
                    <a:srgbClr val="FF0000"/>
                  </a:solidFill>
                </a:rPr>
                <a:t>[%c]</a:t>
              </a:r>
              <a:endParaRPr lang="en-US" sz="2400" dirty="0">
                <a:solidFill>
                  <a:srgbClr val="FF0000"/>
                </a:solidFill>
              </a:endParaRPr>
            </a:p>
          </p:txBody>
        </p:sp>
      </p:grpSp>
      <p:grpSp>
        <p:nvGrpSpPr>
          <p:cNvPr id="52" name="Group 51"/>
          <p:cNvGrpSpPr/>
          <p:nvPr/>
        </p:nvGrpSpPr>
        <p:grpSpPr>
          <a:xfrm>
            <a:off x="3448641" y="5093575"/>
            <a:ext cx="5563007" cy="486287"/>
            <a:chOff x="3448641" y="2881456"/>
            <a:chExt cx="5563007" cy="486287"/>
          </a:xfrm>
        </p:grpSpPr>
        <p:sp>
          <p:nvSpPr>
            <p:cNvPr id="53" name="Rectangle 52"/>
            <p:cNvSpPr/>
            <p:nvPr/>
          </p:nvSpPr>
          <p:spPr>
            <a:xfrm>
              <a:off x="3448641" y="2881456"/>
              <a:ext cx="559877" cy="486287"/>
            </a:xfrm>
            <a:prstGeom prst="rect">
              <a:avLst/>
            </a:prstGeom>
          </p:spPr>
          <p:txBody>
            <a:bodyPr wrap="square">
              <a:spAutoFit/>
            </a:bodyPr>
            <a:lstStyle/>
            <a:p>
              <a:r>
                <a:rPr lang="en-US" sz="3200" dirty="0"/>
                <a:t>✓</a:t>
              </a:r>
              <a:endParaRPr lang="en-US" sz="2400" dirty="0"/>
            </a:p>
          </p:txBody>
        </p:sp>
        <p:sp>
          <p:nvSpPr>
            <p:cNvPr id="54" name="Rectangle 53"/>
            <p:cNvSpPr/>
            <p:nvPr/>
          </p:nvSpPr>
          <p:spPr>
            <a:xfrm>
              <a:off x="4283777" y="2881456"/>
              <a:ext cx="559877" cy="486287"/>
            </a:xfrm>
            <a:prstGeom prst="rect">
              <a:avLst/>
            </a:prstGeom>
          </p:spPr>
          <p:txBody>
            <a:bodyPr wrap="square">
              <a:spAutoFit/>
            </a:bodyPr>
            <a:lstStyle/>
            <a:p>
              <a:r>
                <a:rPr lang="en-US" sz="3200" dirty="0"/>
                <a:t>✓</a:t>
              </a:r>
              <a:endParaRPr lang="en-US" sz="2400" dirty="0"/>
            </a:p>
          </p:txBody>
        </p:sp>
        <p:sp>
          <p:nvSpPr>
            <p:cNvPr id="55" name="Rectangle 54"/>
            <p:cNvSpPr/>
            <p:nvPr/>
          </p:nvSpPr>
          <p:spPr>
            <a:xfrm>
              <a:off x="5118913" y="2881456"/>
              <a:ext cx="559877" cy="486287"/>
            </a:xfrm>
            <a:prstGeom prst="rect">
              <a:avLst/>
            </a:prstGeom>
          </p:spPr>
          <p:txBody>
            <a:bodyPr wrap="square">
              <a:spAutoFit/>
            </a:bodyPr>
            <a:lstStyle/>
            <a:p>
              <a:r>
                <a:rPr lang="en-US" sz="3200" dirty="0"/>
                <a:t>✗</a:t>
              </a:r>
              <a:endParaRPr lang="en-US" sz="2400" dirty="0"/>
            </a:p>
          </p:txBody>
        </p:sp>
        <p:sp>
          <p:nvSpPr>
            <p:cNvPr id="56" name="TextBox 55"/>
            <p:cNvSpPr txBox="1"/>
            <p:nvPr/>
          </p:nvSpPr>
          <p:spPr>
            <a:xfrm>
              <a:off x="6147466" y="2946966"/>
              <a:ext cx="2864182" cy="387798"/>
            </a:xfrm>
            <a:prstGeom prst="rect">
              <a:avLst/>
            </a:prstGeom>
            <a:noFill/>
          </p:spPr>
          <p:txBody>
            <a:bodyPr wrap="none" rtlCol="0">
              <a:spAutoFit/>
            </a:bodyPr>
            <a:lstStyle/>
            <a:p>
              <a:r>
                <a:rPr lang="en-US" sz="2400" dirty="0" smtClean="0">
                  <a:solidFill>
                    <a:srgbClr val="FF0000"/>
                  </a:solidFill>
                </a:rPr>
                <a:t>NOT RECOVERED</a:t>
              </a:r>
              <a:endParaRPr lang="en-US" sz="2400" dirty="0">
                <a:solidFill>
                  <a:srgbClr val="FF0000"/>
                </a:solidFill>
              </a:endParaRPr>
            </a:p>
          </p:txBody>
        </p:sp>
      </p:grpSp>
      <p:sp>
        <p:nvSpPr>
          <p:cNvPr id="50" name="TextBox 49"/>
          <p:cNvSpPr txBox="1"/>
          <p:nvPr/>
        </p:nvSpPr>
        <p:spPr>
          <a:xfrm>
            <a:off x="5968538" y="5610310"/>
            <a:ext cx="3035092" cy="1274195"/>
          </a:xfrm>
          <a:prstGeom prst="rect">
            <a:avLst/>
          </a:prstGeom>
          <a:noFill/>
        </p:spPr>
        <p:txBody>
          <a:bodyPr wrap="square" rtlCol="0">
            <a:spAutoFit/>
          </a:bodyPr>
          <a:lstStyle/>
          <a:p>
            <a:r>
              <a:rPr lang="en-US" sz="3200" dirty="0" smtClean="0">
                <a:solidFill>
                  <a:srgbClr val="92D050"/>
                </a:solidFill>
                <a:latin typeface="Calibri" panose="020F0502020204030204" pitchFamily="34" charset="0"/>
              </a:rPr>
              <a:t>• Recovered through memory emulation</a:t>
            </a:r>
          </a:p>
        </p:txBody>
      </p:sp>
    </p:spTree>
    <p:extLst>
      <p:ext uri="{BB962C8B-B14F-4D97-AF65-F5344CB8AC3E}">
        <p14:creationId xmlns:p14="http://schemas.microsoft.com/office/powerpoint/2010/main" val="42305273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repeatCount="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down)">
                                      <p:cBhvr>
                                        <p:cTn id="11" dur="500"/>
                                        <p:tgtEl>
                                          <p:spTgt spid="29"/>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wipe(down)">
                                      <p:cBhvr>
                                        <p:cTn id="15" dur="500"/>
                                        <p:tgtEl>
                                          <p:spTgt spid="5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xit" presetSubtype="4" fill="hold" nodeType="clickEffect">
                                  <p:stCondLst>
                                    <p:cond delay="0"/>
                                  </p:stCondLst>
                                  <p:childTnLst>
                                    <p:animEffect transition="out" filter="wipe(down)">
                                      <p:cBhvr>
                                        <p:cTn id="19" dur="500"/>
                                        <p:tgtEl>
                                          <p:spTgt spid="52"/>
                                        </p:tgtEl>
                                      </p:cBhvr>
                                    </p:animEffect>
                                    <p:set>
                                      <p:cBhvr>
                                        <p:cTn id="20" dur="1" fill="hold">
                                          <p:stCondLst>
                                            <p:cond delay="499"/>
                                          </p:stCondLst>
                                        </p:cTn>
                                        <p:tgtEl>
                                          <p:spTgt spid="52"/>
                                        </p:tgtEl>
                                        <p:attrNameLst>
                                          <p:attrName>style.visibility</p:attrName>
                                        </p:attrNameLst>
                                      </p:cBhvr>
                                      <p:to>
                                        <p:strVal val="hidden"/>
                                      </p:to>
                                    </p:set>
                                  </p:childTnLst>
                                </p:cTn>
                              </p:par>
                              <p:par>
                                <p:cTn id="21" presetID="22" presetClass="exit" presetSubtype="4" fill="hold" nodeType="withEffect">
                                  <p:stCondLst>
                                    <p:cond delay="0"/>
                                  </p:stCondLst>
                                  <p:childTnLst>
                                    <p:animEffect transition="out" filter="wipe(down)">
                                      <p:cBhvr>
                                        <p:cTn id="22" dur="500"/>
                                        <p:tgtEl>
                                          <p:spTgt spid="29"/>
                                        </p:tgtEl>
                                      </p:cBhvr>
                                    </p:animEffect>
                                    <p:set>
                                      <p:cBhvr>
                                        <p:cTn id="23" dur="1" fill="hold">
                                          <p:stCondLst>
                                            <p:cond delay="499"/>
                                          </p:stCondLst>
                                        </p:cTn>
                                        <p:tgtEl>
                                          <p:spTgt spid="29"/>
                                        </p:tgtEl>
                                        <p:attrNameLst>
                                          <p:attrName>style.visibility</p:attrName>
                                        </p:attrNameLst>
                                      </p:cBhvr>
                                      <p:to>
                                        <p:strVal val="hidden"/>
                                      </p:to>
                                    </p:se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childTnLst>
                          </p:cTn>
                        </p:par>
                        <p:par>
                          <p:cTn id="27" fill="hold">
                            <p:stCondLst>
                              <p:cond delay="500"/>
                            </p:stCondLst>
                            <p:childTnLst>
                              <p:par>
                                <p:cTn id="28" presetID="22" presetClass="entr" presetSubtype="4" fill="hold" nodeType="after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wipe(down)">
                                      <p:cBhvr>
                                        <p:cTn id="30" dur="500"/>
                                        <p:tgtEl>
                                          <p:spTgt spid="29"/>
                                        </p:tgtEl>
                                      </p:cBhvr>
                                    </p:animEffect>
                                  </p:childTnLst>
                                </p:cTn>
                              </p:par>
                            </p:childTnLst>
                          </p:cTn>
                        </p:par>
                        <p:par>
                          <p:cTn id="31" fill="hold">
                            <p:stCondLst>
                              <p:cond delay="1000"/>
                            </p:stCondLst>
                            <p:childTnLst>
                              <p:par>
                                <p:cTn id="32" presetID="1" presetClass="entr" presetSubtype="0" fill="hold" grpId="1" nodeType="afterEffect">
                                  <p:stCondLst>
                                    <p:cond delay="0"/>
                                  </p:stCondLst>
                                  <p:childTnLst>
                                    <p:set>
                                      <p:cBhvr>
                                        <p:cTn id="33" dur="1" fill="hold">
                                          <p:stCondLst>
                                            <p:cond delay="0"/>
                                          </p:stCondLst>
                                        </p:cTn>
                                        <p:tgtEl>
                                          <p:spTgt spid="49"/>
                                        </p:tgtEl>
                                        <p:attrNameLst>
                                          <p:attrName>style.visibility</p:attrName>
                                        </p:attrNameLst>
                                      </p:cBhvr>
                                      <p:to>
                                        <p:strVal val="visible"/>
                                      </p:to>
                                    </p:set>
                                  </p:childTnLst>
                                </p:cTn>
                              </p:par>
                              <p:par>
                                <p:cTn id="34" presetID="0" presetClass="path" presetSubtype="0" accel="50000" decel="50000" fill="hold" grpId="0" nodeType="withEffect">
                                  <p:stCondLst>
                                    <p:cond delay="0"/>
                                  </p:stCondLst>
                                  <p:childTnLst>
                                    <p:animMotion origin="layout" path="M -3.33333E-6 2.59259E-6 L 0.25399 0.26505 L 0.25399 0.26505 L 0.27101 0.2706 " pathEditMode="relative" ptsTypes="AAAA">
                                      <p:cBhvr>
                                        <p:cTn id="35" dur="2000" fill="hold"/>
                                        <p:tgtEl>
                                          <p:spTgt spid="49"/>
                                        </p:tgtEl>
                                        <p:attrNameLst>
                                          <p:attrName>ppt_x</p:attrName>
                                          <p:attrName>ppt_y</p:attrName>
                                        </p:attrNameLst>
                                      </p:cBhvr>
                                    </p:animMotion>
                                  </p:childTnLst>
                                </p:cTn>
                              </p:par>
                            </p:childTnLst>
                          </p:cTn>
                        </p:par>
                        <p:par>
                          <p:cTn id="36" fill="hold">
                            <p:stCondLst>
                              <p:cond delay="3000"/>
                            </p:stCondLst>
                            <p:childTnLst>
                              <p:par>
                                <p:cTn id="37" presetID="1" presetClass="exit" presetSubtype="0" fill="hold" grpId="2" nodeType="afterEffect">
                                  <p:stCondLst>
                                    <p:cond delay="0"/>
                                  </p:stCondLst>
                                  <p:childTnLst>
                                    <p:set>
                                      <p:cBhvr>
                                        <p:cTn id="38" dur="1" fill="hold">
                                          <p:stCondLst>
                                            <p:cond delay="0"/>
                                          </p:stCondLst>
                                        </p:cTn>
                                        <p:tgtEl>
                                          <p:spTgt spid="49"/>
                                        </p:tgtEl>
                                        <p:attrNameLst>
                                          <p:attrName>style.visibility</p:attrName>
                                        </p:attrNameLst>
                                      </p:cBhvr>
                                      <p:to>
                                        <p:strVal val="hidden"/>
                                      </p:to>
                                    </p:set>
                                  </p:childTnLst>
                                </p:cTn>
                              </p:par>
                            </p:childTnLst>
                          </p:cTn>
                        </p:par>
                        <p:par>
                          <p:cTn id="39" fill="hold">
                            <p:stCondLst>
                              <p:cond delay="3000"/>
                            </p:stCondLst>
                            <p:childTnLst>
                              <p:par>
                                <p:cTn id="40" presetID="1" presetClass="entr" presetSubtype="0"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9" grpId="1" animBg="1"/>
      <p:bldP spid="49" grpId="2" animBg="1"/>
      <p:bldP spid="3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Conditions Caused Severe Problems</a:t>
            </a:r>
            <a:endParaRPr lang="en-US" dirty="0"/>
          </a:p>
        </p:txBody>
      </p:sp>
      <p:grpSp>
        <p:nvGrpSpPr>
          <p:cNvPr id="6" name="Group 5"/>
          <p:cNvGrpSpPr/>
          <p:nvPr/>
        </p:nvGrpSpPr>
        <p:grpSpPr>
          <a:xfrm>
            <a:off x="675664" y="1315211"/>
            <a:ext cx="3631928" cy="2366943"/>
            <a:chOff x="4904606" y="1279814"/>
            <a:chExt cx="3631928" cy="2366943"/>
          </a:xfrm>
        </p:grpSpPr>
        <p:pic>
          <p:nvPicPr>
            <p:cNvPr id="4" name="Picture 3"/>
            <p:cNvPicPr>
              <a:picLocks noChangeAspect="1"/>
            </p:cNvPicPr>
            <p:nvPr/>
          </p:nvPicPr>
          <p:blipFill>
            <a:blip r:embed="rId3"/>
            <a:stretch>
              <a:fillRect/>
            </a:stretch>
          </p:blipFill>
          <p:spPr>
            <a:xfrm>
              <a:off x="4904606" y="1279814"/>
              <a:ext cx="3631928" cy="1979145"/>
            </a:xfrm>
            <a:prstGeom prst="rect">
              <a:avLst/>
            </a:prstGeom>
          </p:spPr>
        </p:pic>
        <p:sp>
          <p:nvSpPr>
            <p:cNvPr id="18" name="TextBox 17"/>
            <p:cNvSpPr txBox="1"/>
            <p:nvPr/>
          </p:nvSpPr>
          <p:spPr>
            <a:xfrm>
              <a:off x="4904606" y="3258959"/>
              <a:ext cx="3593228" cy="387798"/>
            </a:xfrm>
            <a:prstGeom prst="rect">
              <a:avLst/>
            </a:prstGeom>
            <a:noFill/>
          </p:spPr>
          <p:txBody>
            <a:bodyPr wrap="none" rtlCol="0">
              <a:spAutoFit/>
            </a:bodyPr>
            <a:lstStyle/>
            <a:p>
              <a:r>
                <a:rPr lang="en-US" sz="2400" dirty="0" smtClean="0">
                  <a:latin typeface="Calibri" panose="020F0502020204030204" pitchFamily="34" charset="0"/>
                </a:rPr>
                <a:t>Northeast Blackout of 2003</a:t>
              </a:r>
            </a:p>
          </p:txBody>
        </p:sp>
      </p:grpSp>
      <p:grpSp>
        <p:nvGrpSpPr>
          <p:cNvPr id="7" name="Group 6"/>
          <p:cNvGrpSpPr/>
          <p:nvPr/>
        </p:nvGrpSpPr>
        <p:grpSpPr>
          <a:xfrm>
            <a:off x="585145" y="4250502"/>
            <a:ext cx="3939793" cy="2071741"/>
            <a:chOff x="585145" y="4250502"/>
            <a:chExt cx="4109507" cy="2009174"/>
          </a:xfrm>
        </p:grpSpPr>
        <p:sp>
          <p:nvSpPr>
            <p:cNvPr id="22" name="TextBox 21"/>
            <p:cNvSpPr txBox="1"/>
            <p:nvPr/>
          </p:nvSpPr>
          <p:spPr>
            <a:xfrm>
              <a:off x="679563" y="5864503"/>
              <a:ext cx="4015089" cy="395173"/>
            </a:xfrm>
            <a:prstGeom prst="rect">
              <a:avLst/>
            </a:prstGeom>
            <a:noFill/>
          </p:spPr>
          <p:txBody>
            <a:bodyPr wrap="square" rtlCol="0">
              <a:spAutoFit/>
            </a:bodyPr>
            <a:lstStyle/>
            <a:p>
              <a:r>
                <a:rPr lang="en-US" sz="2400" dirty="0" smtClean="0">
                  <a:latin typeface="Calibri" panose="020F0502020204030204" pitchFamily="34" charset="0"/>
                </a:rPr>
                <a:t>Stock Price Mismatch in 2012</a:t>
              </a:r>
              <a:endParaRPr lang="en-US" sz="2400" dirty="0">
                <a:latin typeface="Calibri" panose="020F0502020204030204" pitchFamily="34" charset="0"/>
              </a:endParaRPr>
            </a:p>
          </p:txBody>
        </p:sp>
        <p:pic>
          <p:nvPicPr>
            <p:cNvPr id="12" name="Picture 85"/>
            <p:cNvPicPr>
              <a:picLocks noChangeAspect="1"/>
            </p:cNvPicPr>
            <p:nvPr/>
          </p:nvPicPr>
          <p:blipFill>
            <a:blip r:embed="rId4"/>
            <a:stretch>
              <a:fillRect/>
            </a:stretch>
          </p:blipFill>
          <p:spPr>
            <a:xfrm>
              <a:off x="585145" y="4250502"/>
              <a:ext cx="4022857" cy="1492758"/>
            </a:xfrm>
            <a:prstGeom prst="rect">
              <a:avLst/>
            </a:prstGeom>
          </p:spPr>
        </p:pic>
      </p:grpSp>
      <p:sp>
        <p:nvSpPr>
          <p:cNvPr id="17" name="TextBox 16"/>
          <p:cNvSpPr txBox="1"/>
          <p:nvPr/>
        </p:nvSpPr>
        <p:spPr>
          <a:xfrm>
            <a:off x="4690753" y="1795756"/>
            <a:ext cx="4115870" cy="1126462"/>
          </a:xfrm>
          <a:prstGeom prst="rect">
            <a:avLst/>
          </a:prstGeom>
          <a:noFill/>
        </p:spPr>
        <p:txBody>
          <a:bodyPr wrap="none" rtlCol="0">
            <a:spAutoFit/>
          </a:bodyPr>
          <a:lstStyle/>
          <a:p>
            <a:r>
              <a:rPr lang="en-US" sz="2400" dirty="0" smtClean="0">
                <a:latin typeface="Calibri" panose="020F0502020204030204" pitchFamily="34" charset="0"/>
              </a:rPr>
              <a:t>• 50+ million people lost power</a:t>
            </a:r>
            <a:endParaRPr lang="en-US" sz="2400" dirty="0">
              <a:latin typeface="Calibri" panose="020F0502020204030204" pitchFamily="34" charset="0"/>
            </a:endParaRPr>
          </a:p>
          <a:p>
            <a:endParaRPr lang="en-US" sz="2400" dirty="0">
              <a:latin typeface="Calibri" panose="020F0502020204030204" pitchFamily="34" charset="0"/>
            </a:endParaRPr>
          </a:p>
          <a:p>
            <a:r>
              <a:rPr lang="en-US" sz="2400" dirty="0">
                <a:latin typeface="Calibri" panose="020F0502020204030204" pitchFamily="34" charset="0"/>
              </a:rPr>
              <a:t>• </a:t>
            </a:r>
            <a:r>
              <a:rPr lang="en-US" sz="2400" dirty="0" smtClean="0">
                <a:latin typeface="Calibri" panose="020F0502020204030204" pitchFamily="34" charset="0"/>
              </a:rPr>
              <a:t>Cost </a:t>
            </a:r>
            <a:r>
              <a:rPr lang="en-US" sz="2400" dirty="0">
                <a:latin typeface="Calibri" panose="020F0502020204030204" pitchFamily="34" charset="0"/>
              </a:rPr>
              <a:t>an estimated $6 </a:t>
            </a:r>
            <a:r>
              <a:rPr lang="en-US" sz="2400" dirty="0" smtClean="0">
                <a:latin typeface="Calibri" panose="020F0502020204030204" pitchFamily="34" charset="0"/>
              </a:rPr>
              <a:t>billion</a:t>
            </a:r>
            <a:endParaRPr lang="en-US" sz="2400" dirty="0">
              <a:latin typeface="Calibri" panose="020F0502020204030204" pitchFamily="34" charset="0"/>
            </a:endParaRPr>
          </a:p>
        </p:txBody>
      </p:sp>
      <p:sp>
        <p:nvSpPr>
          <p:cNvPr id="25" name="TextBox 24"/>
          <p:cNvSpPr txBox="1"/>
          <p:nvPr/>
        </p:nvSpPr>
        <p:spPr>
          <a:xfrm>
            <a:off x="4690753" y="4399256"/>
            <a:ext cx="4246162" cy="1495794"/>
          </a:xfrm>
          <a:prstGeom prst="rect">
            <a:avLst/>
          </a:prstGeom>
          <a:noFill/>
        </p:spPr>
        <p:txBody>
          <a:bodyPr wrap="none" rtlCol="0">
            <a:spAutoFit/>
          </a:bodyPr>
          <a:lstStyle/>
          <a:p>
            <a:r>
              <a:rPr lang="en-US" sz="2400" dirty="0">
                <a:latin typeface="Calibri" panose="020F0502020204030204" pitchFamily="34" charset="0"/>
              </a:rPr>
              <a:t>• About </a:t>
            </a:r>
            <a:r>
              <a:rPr lang="en-US" sz="2400" dirty="0" smtClean="0">
                <a:latin typeface="Calibri" panose="020F0502020204030204" pitchFamily="34" charset="0"/>
              </a:rPr>
              <a:t>30 million shares’ worth</a:t>
            </a:r>
          </a:p>
          <a:p>
            <a:r>
              <a:rPr lang="en-US" sz="2400" dirty="0" smtClean="0">
                <a:latin typeface="Calibri" panose="020F0502020204030204" pitchFamily="34" charset="0"/>
              </a:rPr>
              <a:t>   of trading were affected</a:t>
            </a:r>
          </a:p>
          <a:p>
            <a:endParaRPr lang="en-US" sz="2400" dirty="0">
              <a:latin typeface="Calibri" panose="020F0502020204030204" pitchFamily="34" charset="0"/>
            </a:endParaRPr>
          </a:p>
          <a:p>
            <a:r>
              <a:rPr lang="en-US" sz="2400" dirty="0">
                <a:latin typeface="Calibri" panose="020F0502020204030204" pitchFamily="34" charset="0"/>
              </a:rPr>
              <a:t>• Cost </a:t>
            </a:r>
            <a:r>
              <a:rPr lang="en-US" sz="2400" dirty="0" smtClean="0">
                <a:latin typeface="Calibri" panose="020F0502020204030204" pitchFamily="34" charset="0"/>
              </a:rPr>
              <a:t>an estimated $13 million</a:t>
            </a:r>
            <a:endParaRPr lang="en-US" sz="2400" dirty="0">
              <a:latin typeface="Calibri" panose="020F0502020204030204" pitchFamily="34" charset="0"/>
            </a:endParaRPr>
          </a:p>
        </p:txBody>
      </p:sp>
    </p:spTree>
    <p:extLst>
      <p:ext uri="{BB962C8B-B14F-4D97-AF65-F5344CB8AC3E}">
        <p14:creationId xmlns:p14="http://schemas.microsoft.com/office/powerpoint/2010/main" val="23496227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p:cNvGraphicFramePr>
            <a:graphicFrameLocks noGrp="1"/>
          </p:cNvGraphicFramePr>
          <p:nvPr>
            <p:extLst/>
          </p:nvPr>
        </p:nvGraphicFramePr>
        <p:xfrm>
          <a:off x="424159" y="1215301"/>
          <a:ext cx="2578347" cy="15849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38627">
                <a:tc>
                  <a:txBody>
                    <a:bodyPr/>
                    <a:lstStyle/>
                    <a:p>
                      <a:r>
                        <a:rPr lang="en-US" sz="2000" dirty="0" smtClean="0">
                          <a:solidFill>
                            <a:schemeClr val="tx1"/>
                          </a:solidFill>
                        </a:rPr>
                        <a:t>BB1</a:t>
                      </a:r>
                      <a:endParaRPr lang="en-US" sz="2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cmp</a:t>
                      </a:r>
                      <a:r>
                        <a:rPr lang="mr-IN" sz="2000" dirty="0" smtClean="0"/>
                        <a:t> M[</a:t>
                      </a:r>
                      <a:r>
                        <a:rPr lang="en-US" sz="2000" dirty="0" smtClean="0"/>
                        <a:t>R2</a:t>
                      </a:r>
                      <a:r>
                        <a:rPr lang="mr-IN" sz="2000" dirty="0" smtClean="0"/>
                        <a:t>-4], </a:t>
                      </a:r>
                      <a:r>
                        <a:rPr lang="en-US" sz="2000" dirty="0" smtClean="0"/>
                        <a:t>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nl-NL" sz="2000" dirty="0" err="1" smtClean="0"/>
                        <a:t>jge</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sp>
        <p:nvSpPr>
          <p:cNvPr id="2" name="Title 1"/>
          <p:cNvSpPr>
            <a:spLocks noGrp="1"/>
          </p:cNvSpPr>
          <p:nvPr>
            <p:ph type="title"/>
          </p:nvPr>
        </p:nvSpPr>
        <p:spPr/>
        <p:txBody>
          <a:bodyPr/>
          <a:lstStyle/>
          <a:p>
            <a:r>
              <a:rPr lang="en-US" dirty="0" smtClean="0">
                <a:latin typeface="Calibri" charset="0"/>
                <a:ea typeface="Calibri" charset="0"/>
                <a:cs typeface="Calibri" charset="0"/>
              </a:rPr>
              <a:t>Recover </a:t>
            </a:r>
            <a:r>
              <a:rPr lang="en-US" dirty="0" err="1">
                <a:latin typeface="Calibri" charset="0"/>
                <a:ea typeface="Calibri" charset="0"/>
                <a:cs typeface="Calibri" charset="0"/>
              </a:rPr>
              <a:t>U</a:t>
            </a:r>
            <a:r>
              <a:rPr lang="en-US" dirty="0" err="1" smtClean="0">
                <a:latin typeface="Calibri" charset="0"/>
                <a:ea typeface="Calibri" charset="0"/>
                <a:cs typeface="Calibri" charset="0"/>
              </a:rPr>
              <a:t>nsampled</a:t>
            </a:r>
            <a:r>
              <a:rPr lang="en-US" dirty="0" smtClean="0">
                <a:latin typeface="Calibri" charset="0"/>
                <a:ea typeface="Calibri" charset="0"/>
                <a:cs typeface="Calibri" charset="0"/>
              </a:rPr>
              <a:t> </a:t>
            </a:r>
            <a:r>
              <a:rPr lang="en-US" dirty="0">
                <a:latin typeface="Calibri" charset="0"/>
                <a:ea typeface="Calibri" charset="0"/>
                <a:cs typeface="Calibri" charset="0"/>
              </a:rPr>
              <a:t>M</a:t>
            </a:r>
            <a:r>
              <a:rPr lang="en-US" dirty="0" smtClean="0">
                <a:latin typeface="Calibri" charset="0"/>
                <a:ea typeface="Calibri" charset="0"/>
                <a:cs typeface="Calibri" charset="0"/>
              </a:rPr>
              <a:t>emory Accesses</a:t>
            </a:r>
            <a:endParaRPr lang="en-US" dirty="0"/>
          </a:p>
        </p:txBody>
      </p:sp>
      <p:sp>
        <p:nvSpPr>
          <p:cNvPr id="5" name="Rectangle 4"/>
          <p:cNvSpPr/>
          <p:nvPr/>
        </p:nvSpPr>
        <p:spPr>
          <a:xfrm>
            <a:off x="5605702" y="2136637"/>
            <a:ext cx="3328737" cy="2603790"/>
          </a:xfrm>
          <a:prstGeom prst="rect">
            <a:avLst/>
          </a:prstGeom>
        </p:spPr>
        <p:txBody>
          <a:bodyPr wrap="square">
            <a:spAutoFit/>
          </a:bodyPr>
          <a:lstStyle/>
          <a:p>
            <a:r>
              <a:rPr lang="en-US" sz="2400" dirty="0"/>
              <a:t>void foo(</a:t>
            </a:r>
            <a:r>
              <a:rPr lang="en-US" sz="2400" dirty="0" err="1"/>
              <a:t>int</a:t>
            </a:r>
            <a:r>
              <a:rPr lang="en-US" sz="2400" dirty="0"/>
              <a:t> x, </a:t>
            </a:r>
            <a:r>
              <a:rPr lang="en-US" sz="2400" dirty="0" err="1"/>
              <a:t>int</a:t>
            </a:r>
            <a:r>
              <a:rPr lang="en-US" sz="2400" dirty="0"/>
              <a:t> *s</a:t>
            </a:r>
            <a:r>
              <a:rPr lang="en-US" sz="2400" dirty="0" smtClean="0"/>
              <a:t>)</a:t>
            </a:r>
          </a:p>
          <a:p>
            <a:r>
              <a:rPr lang="en-US" sz="2400" dirty="0" smtClean="0"/>
              <a:t>{</a:t>
            </a:r>
          </a:p>
          <a:p>
            <a:r>
              <a:rPr lang="en-US" sz="2400" dirty="0" smtClean="0"/>
              <a:t>    </a:t>
            </a:r>
            <a:r>
              <a:rPr lang="en-US" sz="2400" dirty="0"/>
              <a:t>for (</a:t>
            </a:r>
            <a:r>
              <a:rPr lang="en-US" sz="2400" dirty="0" err="1"/>
              <a:t>int</a:t>
            </a:r>
            <a:r>
              <a:rPr lang="en-US" sz="2400" dirty="0"/>
              <a:t> </a:t>
            </a:r>
            <a:r>
              <a:rPr lang="en-US" sz="2400" dirty="0" err="1"/>
              <a:t>i</a:t>
            </a:r>
            <a:r>
              <a:rPr lang="en-US" sz="2400" dirty="0"/>
              <a:t>=0;i&lt;</a:t>
            </a:r>
            <a:r>
              <a:rPr lang="en-US" sz="2400" dirty="0" err="1"/>
              <a:t>x;i</a:t>
            </a:r>
            <a:r>
              <a:rPr lang="en-US" sz="2400" dirty="0" smtClean="0"/>
              <a:t>++)</a:t>
            </a:r>
          </a:p>
          <a:p>
            <a:r>
              <a:rPr lang="en-US" sz="2400" dirty="0" smtClean="0"/>
              <a:t>    {</a:t>
            </a:r>
          </a:p>
          <a:p>
            <a:r>
              <a:rPr lang="en-US" sz="2400" dirty="0" smtClean="0"/>
              <a:t>        </a:t>
            </a:r>
            <a:r>
              <a:rPr lang="en-US" sz="2400" dirty="0"/>
              <a:t>(*s) += </a:t>
            </a:r>
            <a:r>
              <a:rPr lang="en-US" sz="2400" dirty="0" err="1"/>
              <a:t>i</a:t>
            </a:r>
            <a:r>
              <a:rPr lang="en-US" sz="2400" dirty="0" smtClean="0"/>
              <a:t>;</a:t>
            </a:r>
          </a:p>
          <a:p>
            <a:r>
              <a:rPr lang="en-US" sz="2400" dirty="0" smtClean="0"/>
              <a:t>    }</a:t>
            </a:r>
          </a:p>
          <a:p>
            <a:r>
              <a:rPr lang="en-US" sz="2400" dirty="0" smtClean="0"/>
              <a:t>}</a:t>
            </a:r>
            <a:endParaRPr lang="en-US" sz="2400" dirty="0"/>
          </a:p>
        </p:txBody>
      </p:sp>
      <p:grpSp>
        <p:nvGrpSpPr>
          <p:cNvPr id="24" name="Group 23"/>
          <p:cNvGrpSpPr/>
          <p:nvPr/>
        </p:nvGrpSpPr>
        <p:grpSpPr>
          <a:xfrm>
            <a:off x="145088" y="1787858"/>
            <a:ext cx="3400955" cy="4471964"/>
            <a:chOff x="145088" y="1787858"/>
            <a:chExt cx="3400955" cy="4471964"/>
          </a:xfrm>
        </p:grpSpPr>
        <p:sp>
          <p:nvSpPr>
            <p:cNvPr id="20" name="Curved Right Arrow 19"/>
            <p:cNvSpPr/>
            <p:nvPr/>
          </p:nvSpPr>
          <p:spPr bwMode="auto">
            <a:xfrm>
              <a:off x="145088" y="2373564"/>
              <a:ext cx="251777" cy="1064969"/>
            </a:xfrm>
            <a:prstGeom prst="curv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21" name="Curved Left Arrow 20"/>
            <p:cNvSpPr/>
            <p:nvPr/>
          </p:nvSpPr>
          <p:spPr bwMode="auto">
            <a:xfrm>
              <a:off x="3029800" y="1787858"/>
              <a:ext cx="516243" cy="4471964"/>
            </a:xfrm>
            <a:prstGeom prst="curvedLeftArrow">
              <a:avLst/>
            </a:prstGeom>
            <a:solidFill>
              <a:schemeClr val="accent3"/>
            </a:solidFill>
            <a:ln w="9525" cap="flat" cmpd="sng" algn="ctr">
              <a:solidFill>
                <a:schemeClr val="tx1"/>
              </a:solidFill>
              <a:prstDash val="solid"/>
              <a:round/>
              <a:headEnd type="none" w="med" len="med"/>
              <a:tailEnd type="none" w="med" len="med"/>
            </a:ln>
            <a:effectLst/>
            <a:scene3d>
              <a:camera prst="orthographicFront">
                <a:rot lat="21599968" lon="10799999" rev="10799999"/>
              </a:camera>
              <a:lightRig rig="threePt" dir="t"/>
            </a:scene3d>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graphicFrame>
        <p:nvGraphicFramePr>
          <p:cNvPr id="23" name="Table 22"/>
          <p:cNvGraphicFramePr>
            <a:graphicFrameLocks noGrp="1"/>
          </p:cNvGraphicFramePr>
          <p:nvPr>
            <p:extLst/>
          </p:nvPr>
        </p:nvGraphicFramePr>
        <p:xfrm>
          <a:off x="424160" y="2864191"/>
          <a:ext cx="2578347" cy="35661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82656">
                <a:tc>
                  <a:txBody>
                    <a:bodyPr/>
                    <a:lstStyle/>
                    <a:p>
                      <a:r>
                        <a:rPr lang="en-US" sz="2000" dirty="0" smtClean="0">
                          <a:solidFill>
                            <a:schemeClr val="tx1"/>
                          </a:solidFill>
                        </a:rPr>
                        <a:t>BB2</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R1 ← M[R2-20]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R3 ← </a:t>
                      </a:r>
                      <a:r>
                        <a:rPr lang="mr-IN" sz="2000" dirty="0" smtClean="0"/>
                        <a:t>M[</a:t>
                      </a:r>
                      <a:r>
                        <a:rPr lang="en-US" sz="2000" dirty="0" smtClean="0"/>
                        <a:t>R2</a:t>
                      </a:r>
                      <a:r>
                        <a:rPr lang="mr-IN" sz="2000" dirty="0" smtClean="0"/>
                        <a:t>-16]</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R1 ← M[R3]+R1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82656">
                <a:tc>
                  <a:txBody>
                    <a:bodyPr/>
                    <a:lstStyle/>
                    <a:p>
                      <a:r>
                        <a:rPr lang="is-IS" sz="2000" dirty="0" smtClean="0"/>
                        <a:t>mov M[R3]</a:t>
                      </a:r>
                      <a:r>
                        <a:rPr lang="en-US" sz="2000" dirty="0" smtClean="0"/>
                        <a:t> ← 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82656">
                <a:tc>
                  <a:txBody>
                    <a:bodyPr/>
                    <a:lstStyle/>
                    <a:p>
                      <a:r>
                        <a:rPr lang="en-US" sz="2000" dirty="0" smtClean="0"/>
                        <a:t>add R1 ← 1</a:t>
                      </a:r>
                      <a:r>
                        <a:rPr lang="en-US" sz="2000" baseline="0" dirty="0" smtClean="0"/>
                        <a:t> + </a:t>
                      </a:r>
                      <a:r>
                        <a:rPr lang="en-US" sz="2000" dirty="0" smtClean="0"/>
                        <a:t>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a:t>
                      </a:r>
                      <a:r>
                        <a:rPr lang="en-US" sz="2000" dirty="0" smtClean="0"/>
                        <a:t>R2</a:t>
                      </a:r>
                      <a:r>
                        <a:rPr lang="mr-IN" sz="2000" dirty="0" smtClean="0"/>
                        <a:t>-20]</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t>jmp</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bl>
          </a:graphicData>
        </a:graphic>
      </p:graphicFrame>
      <p:sp>
        <p:nvSpPr>
          <p:cNvPr id="8" name="Left Arrow 7"/>
          <p:cNvSpPr/>
          <p:nvPr/>
        </p:nvSpPr>
        <p:spPr bwMode="auto">
          <a:xfrm>
            <a:off x="4027883" y="2864191"/>
            <a:ext cx="891263" cy="1148681"/>
          </a:xfrm>
          <a:prstGeom prst="left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21216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right)">
                                      <p:cBhvr>
                                        <p:cTn id="11" dur="500"/>
                                        <p:tgtEl>
                                          <p:spTgt spid="8"/>
                                        </p:tgtEl>
                                      </p:cBhvr>
                                    </p:animEffect>
                                  </p:childTnLst>
                                </p:cTn>
                              </p:par>
                              <p:par>
                                <p:cTn id="12" presetID="22" presetClass="entr" presetSubtype="4" fill="hold"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down)">
                                      <p:cBhvr>
                                        <p:cTn id="14" dur="500"/>
                                        <p:tgtEl>
                                          <p:spTgt spid="22"/>
                                        </p:tgtEl>
                                      </p:cBhvr>
                                    </p:animEffect>
                                  </p:childTnLst>
                                </p:cTn>
                              </p:par>
                              <p:par>
                                <p:cTn id="15" presetID="22" presetClass="entr" presetSubtype="4"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down)">
                                      <p:cBhvr>
                                        <p:cTn id="17" dur="500"/>
                                        <p:tgtEl>
                                          <p:spTgt spid="24"/>
                                        </p:tgtEl>
                                      </p:cBhvr>
                                    </p:animEffect>
                                  </p:childTnLst>
                                </p:cTn>
                              </p:par>
                              <p:par>
                                <p:cTn id="18" presetID="22" presetClass="entr" presetSubtype="4" fill="hold"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down)">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66"/>
          <p:cNvGrpSpPr/>
          <p:nvPr/>
        </p:nvGrpSpPr>
        <p:grpSpPr>
          <a:xfrm>
            <a:off x="145088" y="1787858"/>
            <a:ext cx="3400955" cy="4471964"/>
            <a:chOff x="145088" y="1787858"/>
            <a:chExt cx="3400955" cy="4471964"/>
          </a:xfrm>
        </p:grpSpPr>
        <p:sp>
          <p:nvSpPr>
            <p:cNvPr id="68" name="Curved Right Arrow 67"/>
            <p:cNvSpPr/>
            <p:nvPr/>
          </p:nvSpPr>
          <p:spPr bwMode="auto">
            <a:xfrm>
              <a:off x="145088" y="2373564"/>
              <a:ext cx="251777" cy="1064969"/>
            </a:xfrm>
            <a:prstGeom prst="curv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69" name="Curved Left Arrow 68"/>
            <p:cNvSpPr/>
            <p:nvPr/>
          </p:nvSpPr>
          <p:spPr bwMode="auto">
            <a:xfrm>
              <a:off x="3029800" y="1787858"/>
              <a:ext cx="516243" cy="4471964"/>
            </a:xfrm>
            <a:prstGeom prst="curvedLeftArrow">
              <a:avLst/>
            </a:prstGeom>
            <a:solidFill>
              <a:schemeClr val="accent3"/>
            </a:solidFill>
            <a:ln w="9525" cap="flat" cmpd="sng" algn="ctr">
              <a:solidFill>
                <a:schemeClr val="tx1"/>
              </a:solidFill>
              <a:prstDash val="solid"/>
              <a:round/>
              <a:headEnd type="none" w="med" len="med"/>
              <a:tailEnd type="none" w="med" len="med"/>
            </a:ln>
            <a:effectLst/>
            <a:scene3d>
              <a:camera prst="orthographicFront">
                <a:rot lat="21599968" lon="10799999" rev="10799999"/>
              </a:camera>
              <a:lightRig rig="threePt" dir="t"/>
            </a:scene3d>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graphicFrame>
        <p:nvGraphicFramePr>
          <p:cNvPr id="65" name="Table 64"/>
          <p:cNvGraphicFramePr>
            <a:graphicFrameLocks noGrp="1"/>
          </p:cNvGraphicFramePr>
          <p:nvPr>
            <p:extLst/>
          </p:nvPr>
        </p:nvGraphicFramePr>
        <p:xfrm>
          <a:off x="424159" y="1215301"/>
          <a:ext cx="2578347" cy="15849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38627">
                <a:tc>
                  <a:txBody>
                    <a:bodyPr/>
                    <a:lstStyle/>
                    <a:p>
                      <a:r>
                        <a:rPr lang="en-US" sz="2000" dirty="0" smtClean="0">
                          <a:solidFill>
                            <a:schemeClr val="tx1"/>
                          </a:solidFill>
                        </a:rPr>
                        <a:t>BB1</a:t>
                      </a:r>
                      <a:endParaRPr lang="en-US" sz="2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cmp</a:t>
                      </a:r>
                      <a:r>
                        <a:rPr lang="mr-IN" sz="2000" dirty="0" smtClean="0"/>
                        <a:t> M[</a:t>
                      </a:r>
                      <a:r>
                        <a:rPr lang="en-US" sz="2000" dirty="0" smtClean="0"/>
                        <a:t>R2</a:t>
                      </a:r>
                      <a:r>
                        <a:rPr lang="mr-IN" sz="2000" dirty="0" smtClean="0"/>
                        <a:t>-4], </a:t>
                      </a:r>
                      <a:r>
                        <a:rPr lang="en-US" sz="2000" dirty="0" smtClean="0"/>
                        <a:t>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nl-NL" sz="2000" dirty="0" err="1" smtClean="0"/>
                        <a:t>jge</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graphicFrame>
        <p:nvGraphicFramePr>
          <p:cNvPr id="66" name="Table 65"/>
          <p:cNvGraphicFramePr>
            <a:graphicFrameLocks noGrp="1"/>
          </p:cNvGraphicFramePr>
          <p:nvPr>
            <p:extLst/>
          </p:nvPr>
        </p:nvGraphicFramePr>
        <p:xfrm>
          <a:off x="424160" y="2864191"/>
          <a:ext cx="2578347" cy="35661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82656">
                <a:tc>
                  <a:txBody>
                    <a:bodyPr/>
                    <a:lstStyle/>
                    <a:p>
                      <a:r>
                        <a:rPr lang="en-US" sz="2000" dirty="0" smtClean="0">
                          <a:solidFill>
                            <a:schemeClr val="tx1"/>
                          </a:solidFill>
                        </a:rPr>
                        <a:t>BB2</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R1 ← M[R2-20]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R3 ← </a:t>
                      </a:r>
                      <a:r>
                        <a:rPr lang="mr-IN" sz="2000" dirty="0" smtClean="0"/>
                        <a:t>M[</a:t>
                      </a:r>
                      <a:r>
                        <a:rPr lang="en-US" sz="2000" dirty="0" smtClean="0"/>
                        <a:t>R2</a:t>
                      </a:r>
                      <a:r>
                        <a:rPr lang="mr-IN" sz="2000" dirty="0" smtClean="0"/>
                        <a:t>-16]</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R1 ← M[R3]+R1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82656">
                <a:tc>
                  <a:txBody>
                    <a:bodyPr/>
                    <a:lstStyle/>
                    <a:p>
                      <a:r>
                        <a:rPr lang="is-IS" sz="2000" dirty="0" smtClean="0"/>
                        <a:t>mov M[R3]</a:t>
                      </a:r>
                      <a:r>
                        <a:rPr lang="en-US" sz="2000" dirty="0" smtClean="0"/>
                        <a:t> ← 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82656">
                <a:tc>
                  <a:txBody>
                    <a:bodyPr/>
                    <a:lstStyle/>
                    <a:p>
                      <a:r>
                        <a:rPr lang="en-US" sz="2000" dirty="0" smtClean="0"/>
                        <a:t>add R1 ← 1</a:t>
                      </a:r>
                      <a:r>
                        <a:rPr lang="en-US" sz="2000" baseline="0" dirty="0" smtClean="0"/>
                        <a:t> + </a:t>
                      </a:r>
                      <a:r>
                        <a:rPr lang="en-US" sz="2000" dirty="0" smtClean="0"/>
                        <a:t>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a:t>
                      </a:r>
                      <a:r>
                        <a:rPr lang="en-US" sz="2000" dirty="0" smtClean="0"/>
                        <a:t>R2</a:t>
                      </a:r>
                      <a:r>
                        <a:rPr lang="mr-IN" sz="2000" dirty="0" smtClean="0"/>
                        <a:t>-20]</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t>jmp</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bl>
          </a:graphicData>
        </a:graphic>
      </p:graphicFrame>
      <p:sp>
        <p:nvSpPr>
          <p:cNvPr id="2" name="Title 1"/>
          <p:cNvSpPr>
            <a:spLocks noGrp="1"/>
          </p:cNvSpPr>
          <p:nvPr>
            <p:ph type="title"/>
          </p:nvPr>
        </p:nvSpPr>
        <p:spPr/>
        <p:txBody>
          <a:bodyPr/>
          <a:lstStyle/>
          <a:p>
            <a:r>
              <a:rPr lang="en-US" dirty="0" smtClean="0">
                <a:latin typeface="Calibri" charset="0"/>
                <a:ea typeface="Calibri" charset="0"/>
                <a:cs typeface="Calibri" charset="0"/>
              </a:rPr>
              <a:t>Offline Forward Replay</a:t>
            </a:r>
            <a:endParaRPr lang="en-US" dirty="0"/>
          </a:p>
        </p:txBody>
      </p:sp>
      <p:graphicFrame>
        <p:nvGraphicFramePr>
          <p:cNvPr id="10" name="Table 9"/>
          <p:cNvGraphicFramePr>
            <a:graphicFrameLocks noGrp="1"/>
          </p:cNvGraphicFramePr>
          <p:nvPr>
            <p:extLst/>
          </p:nvPr>
        </p:nvGraphicFramePr>
        <p:xfrm>
          <a:off x="3747339" y="2864191"/>
          <a:ext cx="4900181" cy="3566160"/>
        </p:xfrm>
        <a:graphic>
          <a:graphicData uri="http://schemas.openxmlformats.org/drawingml/2006/table">
            <a:tbl>
              <a:tblPr firstRow="1" bandRow="1">
                <a:tableStyleId>{B301B821-A1FF-4177-AEE7-76D212191A09}</a:tableStyleId>
              </a:tblPr>
              <a:tblGrid>
                <a:gridCol w="862476">
                  <a:extLst>
                    <a:ext uri="{9D8B030D-6E8A-4147-A177-3AD203B41FA5}">
                      <a16:colId xmlns:a16="http://schemas.microsoft.com/office/drawing/2014/main" xmlns="" val="20001"/>
                    </a:ext>
                  </a:extLst>
                </a:gridCol>
                <a:gridCol w="862476">
                  <a:extLst>
                    <a:ext uri="{9D8B030D-6E8A-4147-A177-3AD203B41FA5}">
                      <a16:colId xmlns:a16="http://schemas.microsoft.com/office/drawing/2014/main" xmlns="" val="20002"/>
                    </a:ext>
                  </a:extLst>
                </a:gridCol>
                <a:gridCol w="862476">
                  <a:extLst>
                    <a:ext uri="{9D8B030D-6E8A-4147-A177-3AD203B41FA5}">
                      <a16:colId xmlns:a16="http://schemas.microsoft.com/office/drawing/2014/main" xmlns="" val="20003"/>
                    </a:ext>
                  </a:extLst>
                </a:gridCol>
                <a:gridCol w="2312753">
                  <a:extLst>
                    <a:ext uri="{9D8B030D-6E8A-4147-A177-3AD203B41FA5}">
                      <a16:colId xmlns:a16="http://schemas.microsoft.com/office/drawing/2014/main" xmlns="" val="20004"/>
                    </a:ext>
                  </a:extLst>
                </a:gridCol>
              </a:tblGrid>
              <a:tr h="396240">
                <a:tc>
                  <a:txBody>
                    <a:bodyPr/>
                    <a:lstStyle/>
                    <a:p>
                      <a:r>
                        <a:rPr lang="en-US" sz="1800" dirty="0" smtClean="0"/>
                        <a:t>R1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t>R2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t>R3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smtClean="0"/>
                        <a:t>Memory</a:t>
                      </a:r>
                      <a:r>
                        <a:rPr lang="en-US" sz="1800" baseline="0" dirty="0" smtClean="0"/>
                        <a:t> Access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pSp>
        <p:nvGrpSpPr>
          <p:cNvPr id="46" name="Group 45"/>
          <p:cNvGrpSpPr/>
          <p:nvPr/>
        </p:nvGrpSpPr>
        <p:grpSpPr>
          <a:xfrm>
            <a:off x="3926528" y="5304413"/>
            <a:ext cx="2247073" cy="280235"/>
            <a:chOff x="3448526" y="4223867"/>
            <a:chExt cx="2230149" cy="313932"/>
          </a:xfrm>
        </p:grpSpPr>
        <p:sp>
          <p:nvSpPr>
            <p:cNvPr id="32" name="Rectangle 31"/>
            <p:cNvSpPr/>
            <p:nvPr/>
          </p:nvSpPr>
          <p:spPr>
            <a:xfrm>
              <a:off x="3448526" y="4223867"/>
              <a:ext cx="559877" cy="313932"/>
            </a:xfrm>
            <a:prstGeom prst="rect">
              <a:avLst/>
            </a:prstGeom>
          </p:spPr>
          <p:txBody>
            <a:bodyPr wrap="square">
              <a:spAutoFit/>
            </a:bodyPr>
            <a:lstStyle/>
            <a:p>
              <a:r>
                <a:rPr lang="en-US" sz="1800" dirty="0"/>
                <a:t>-</a:t>
              </a:r>
            </a:p>
          </p:txBody>
        </p:sp>
        <p:sp>
          <p:nvSpPr>
            <p:cNvPr id="33" name="Rectangle 32"/>
            <p:cNvSpPr/>
            <p:nvPr/>
          </p:nvSpPr>
          <p:spPr>
            <a:xfrm>
              <a:off x="4283662" y="4223867"/>
              <a:ext cx="559877" cy="313932"/>
            </a:xfrm>
            <a:prstGeom prst="rect">
              <a:avLst/>
            </a:prstGeom>
          </p:spPr>
          <p:txBody>
            <a:bodyPr wrap="square">
              <a:spAutoFit/>
            </a:bodyPr>
            <a:lstStyle/>
            <a:p>
              <a:r>
                <a:rPr lang="en-US" sz="1800" dirty="0"/>
                <a:t>B</a:t>
              </a:r>
            </a:p>
          </p:txBody>
        </p:sp>
        <p:sp>
          <p:nvSpPr>
            <p:cNvPr id="34" name="Rectangle 33"/>
            <p:cNvSpPr/>
            <p:nvPr/>
          </p:nvSpPr>
          <p:spPr>
            <a:xfrm>
              <a:off x="5118798" y="4223867"/>
              <a:ext cx="559877" cy="313932"/>
            </a:xfrm>
            <a:prstGeom prst="rect">
              <a:avLst/>
            </a:prstGeom>
          </p:spPr>
          <p:txBody>
            <a:bodyPr wrap="square">
              <a:spAutoFit/>
            </a:bodyPr>
            <a:lstStyle/>
            <a:p>
              <a:r>
                <a:rPr lang="en-US" sz="1800" dirty="0"/>
                <a:t>C</a:t>
              </a:r>
            </a:p>
          </p:txBody>
        </p:sp>
      </p:grpSp>
      <p:grpSp>
        <p:nvGrpSpPr>
          <p:cNvPr id="43" name="Group 42"/>
          <p:cNvGrpSpPr/>
          <p:nvPr/>
        </p:nvGrpSpPr>
        <p:grpSpPr>
          <a:xfrm>
            <a:off x="3926528" y="4121651"/>
            <a:ext cx="3822110" cy="283902"/>
            <a:chOff x="3448641" y="2877348"/>
            <a:chExt cx="3793325" cy="318040"/>
          </a:xfrm>
        </p:grpSpPr>
        <p:sp>
          <p:nvSpPr>
            <p:cNvPr id="14" name="Rectangle 13"/>
            <p:cNvSpPr/>
            <p:nvPr/>
          </p:nvSpPr>
          <p:spPr>
            <a:xfrm>
              <a:off x="3448641" y="2881456"/>
              <a:ext cx="559877" cy="313932"/>
            </a:xfrm>
            <a:prstGeom prst="rect">
              <a:avLst/>
            </a:prstGeom>
          </p:spPr>
          <p:txBody>
            <a:bodyPr wrap="square">
              <a:spAutoFit/>
            </a:bodyPr>
            <a:lstStyle/>
            <a:p>
              <a:r>
                <a:rPr lang="en-US" sz="1800" dirty="0">
                  <a:solidFill>
                    <a:srgbClr val="FF0000"/>
                  </a:solidFill>
                </a:rPr>
                <a:t>A</a:t>
              </a:r>
            </a:p>
          </p:txBody>
        </p:sp>
        <p:sp>
          <p:nvSpPr>
            <p:cNvPr id="17" name="Rectangle 16"/>
            <p:cNvSpPr/>
            <p:nvPr/>
          </p:nvSpPr>
          <p:spPr>
            <a:xfrm>
              <a:off x="4283777" y="2881456"/>
              <a:ext cx="559877" cy="313932"/>
            </a:xfrm>
            <a:prstGeom prst="rect">
              <a:avLst/>
            </a:prstGeom>
          </p:spPr>
          <p:txBody>
            <a:bodyPr wrap="square">
              <a:spAutoFit/>
            </a:bodyPr>
            <a:lstStyle/>
            <a:p>
              <a:r>
                <a:rPr lang="en-US" sz="1800" dirty="0">
                  <a:solidFill>
                    <a:srgbClr val="FF0000"/>
                  </a:solidFill>
                </a:rPr>
                <a:t>B</a:t>
              </a:r>
            </a:p>
          </p:txBody>
        </p:sp>
        <p:sp>
          <p:nvSpPr>
            <p:cNvPr id="18" name="Rectangle 17"/>
            <p:cNvSpPr/>
            <p:nvPr/>
          </p:nvSpPr>
          <p:spPr>
            <a:xfrm>
              <a:off x="5118913" y="2881456"/>
              <a:ext cx="559877" cy="313932"/>
            </a:xfrm>
            <a:prstGeom prst="rect">
              <a:avLst/>
            </a:prstGeom>
          </p:spPr>
          <p:txBody>
            <a:bodyPr wrap="square">
              <a:spAutoFit/>
            </a:bodyPr>
            <a:lstStyle/>
            <a:p>
              <a:r>
                <a:rPr lang="en-US" sz="1800" dirty="0">
                  <a:solidFill>
                    <a:srgbClr val="FF0000"/>
                  </a:solidFill>
                </a:rPr>
                <a:t>C</a:t>
              </a:r>
            </a:p>
          </p:txBody>
        </p:sp>
        <p:sp>
          <p:nvSpPr>
            <p:cNvPr id="38" name="TextBox 37"/>
            <p:cNvSpPr txBox="1"/>
            <p:nvPr/>
          </p:nvSpPr>
          <p:spPr>
            <a:xfrm>
              <a:off x="6146794" y="2877348"/>
              <a:ext cx="1095172" cy="313932"/>
            </a:xfrm>
            <a:prstGeom prst="rect">
              <a:avLst/>
            </a:prstGeom>
            <a:noFill/>
          </p:spPr>
          <p:txBody>
            <a:bodyPr wrap="none" rtlCol="0">
              <a:spAutoFit/>
            </a:bodyPr>
            <a:lstStyle/>
            <a:p>
              <a:r>
                <a:rPr lang="en-US" sz="1800" dirty="0">
                  <a:solidFill>
                    <a:srgbClr val="FF0000"/>
                  </a:solidFill>
                </a:rPr>
                <a:t>Read </a:t>
              </a:r>
              <a:r>
                <a:rPr lang="en-US" sz="1800" dirty="0" smtClean="0">
                  <a:solidFill>
                    <a:srgbClr val="FF0000"/>
                  </a:solidFill>
                </a:rPr>
                <a:t>[C]</a:t>
              </a:r>
              <a:endParaRPr lang="en-US" sz="1800" dirty="0">
                <a:solidFill>
                  <a:srgbClr val="FF0000"/>
                </a:solidFill>
              </a:endParaRPr>
            </a:p>
          </p:txBody>
        </p:sp>
      </p:grpSp>
      <p:grpSp>
        <p:nvGrpSpPr>
          <p:cNvPr id="44" name="Group 43"/>
          <p:cNvGrpSpPr/>
          <p:nvPr/>
        </p:nvGrpSpPr>
        <p:grpSpPr>
          <a:xfrm>
            <a:off x="3926528" y="4525269"/>
            <a:ext cx="3803803" cy="292753"/>
            <a:chOff x="3448526" y="3334764"/>
            <a:chExt cx="3775156" cy="327956"/>
          </a:xfrm>
        </p:grpSpPr>
        <p:sp>
          <p:nvSpPr>
            <p:cNvPr id="26" name="Rectangle 25"/>
            <p:cNvSpPr/>
            <p:nvPr/>
          </p:nvSpPr>
          <p:spPr>
            <a:xfrm>
              <a:off x="3448526" y="3334764"/>
              <a:ext cx="559877" cy="313932"/>
            </a:xfrm>
            <a:prstGeom prst="rect">
              <a:avLst/>
            </a:prstGeom>
          </p:spPr>
          <p:txBody>
            <a:bodyPr wrap="square">
              <a:spAutoFit/>
            </a:bodyPr>
            <a:lstStyle/>
            <a:p>
              <a:r>
                <a:rPr lang="en-US" sz="1800" dirty="0">
                  <a:solidFill>
                    <a:prstClr val="black"/>
                  </a:solidFill>
                </a:rPr>
                <a:t>-</a:t>
              </a:r>
              <a:endParaRPr lang="en-US" sz="1800" dirty="0"/>
            </a:p>
          </p:txBody>
        </p:sp>
        <p:sp>
          <p:nvSpPr>
            <p:cNvPr id="27" name="Rectangle 26"/>
            <p:cNvSpPr/>
            <p:nvPr/>
          </p:nvSpPr>
          <p:spPr>
            <a:xfrm>
              <a:off x="4283662" y="3334764"/>
              <a:ext cx="559877" cy="313932"/>
            </a:xfrm>
            <a:prstGeom prst="rect">
              <a:avLst/>
            </a:prstGeom>
          </p:spPr>
          <p:txBody>
            <a:bodyPr wrap="square">
              <a:spAutoFit/>
            </a:bodyPr>
            <a:lstStyle/>
            <a:p>
              <a:r>
                <a:rPr lang="en-US" sz="1800" dirty="0"/>
                <a:t>B</a:t>
              </a:r>
            </a:p>
          </p:txBody>
        </p:sp>
        <p:sp>
          <p:nvSpPr>
            <p:cNvPr id="28" name="Rectangle 27"/>
            <p:cNvSpPr/>
            <p:nvPr/>
          </p:nvSpPr>
          <p:spPr>
            <a:xfrm>
              <a:off x="5118798" y="3334764"/>
              <a:ext cx="559877" cy="313932"/>
            </a:xfrm>
            <a:prstGeom prst="rect">
              <a:avLst/>
            </a:prstGeom>
          </p:spPr>
          <p:txBody>
            <a:bodyPr wrap="square">
              <a:spAutoFit/>
            </a:bodyPr>
            <a:lstStyle/>
            <a:p>
              <a:r>
                <a:rPr lang="en-US" sz="1800" dirty="0"/>
                <a:t>C</a:t>
              </a:r>
            </a:p>
          </p:txBody>
        </p:sp>
        <p:sp>
          <p:nvSpPr>
            <p:cNvPr id="39" name="TextBox 38"/>
            <p:cNvSpPr txBox="1"/>
            <p:nvPr/>
          </p:nvSpPr>
          <p:spPr>
            <a:xfrm>
              <a:off x="6145502" y="3348788"/>
              <a:ext cx="1078180" cy="313932"/>
            </a:xfrm>
            <a:prstGeom prst="rect">
              <a:avLst/>
            </a:prstGeom>
            <a:noFill/>
          </p:spPr>
          <p:txBody>
            <a:bodyPr wrap="none" rtlCol="0">
              <a:spAutoFit/>
            </a:bodyPr>
            <a:lstStyle/>
            <a:p>
              <a:r>
                <a:rPr lang="en-US" sz="1800" dirty="0"/>
                <a:t>Write </a:t>
              </a:r>
              <a:r>
                <a:rPr lang="en-US" sz="1800" dirty="0" smtClean="0"/>
                <a:t>[C]</a:t>
              </a:r>
              <a:endParaRPr lang="en-US" sz="1800" dirty="0"/>
            </a:p>
          </p:txBody>
        </p:sp>
      </p:grpSp>
      <p:grpSp>
        <p:nvGrpSpPr>
          <p:cNvPr id="45" name="Group 44"/>
          <p:cNvGrpSpPr/>
          <p:nvPr/>
        </p:nvGrpSpPr>
        <p:grpSpPr>
          <a:xfrm>
            <a:off x="3926528" y="4886741"/>
            <a:ext cx="4145645" cy="339882"/>
            <a:chOff x="3448526" y="3799042"/>
            <a:chExt cx="4114424" cy="380752"/>
          </a:xfrm>
        </p:grpSpPr>
        <p:sp>
          <p:nvSpPr>
            <p:cNvPr id="29" name="Rectangle 28"/>
            <p:cNvSpPr/>
            <p:nvPr/>
          </p:nvSpPr>
          <p:spPr>
            <a:xfrm>
              <a:off x="3448526" y="3799042"/>
              <a:ext cx="559877" cy="313932"/>
            </a:xfrm>
            <a:prstGeom prst="rect">
              <a:avLst/>
            </a:prstGeom>
          </p:spPr>
          <p:txBody>
            <a:bodyPr wrap="square">
              <a:spAutoFit/>
            </a:bodyPr>
            <a:lstStyle/>
            <a:p>
              <a:r>
                <a:rPr lang="en-US" sz="1800" dirty="0"/>
                <a:t>-</a:t>
              </a:r>
            </a:p>
          </p:txBody>
        </p:sp>
        <p:sp>
          <p:nvSpPr>
            <p:cNvPr id="30" name="Rectangle 29"/>
            <p:cNvSpPr/>
            <p:nvPr/>
          </p:nvSpPr>
          <p:spPr>
            <a:xfrm>
              <a:off x="4283662" y="3799042"/>
              <a:ext cx="559877" cy="313932"/>
            </a:xfrm>
            <a:prstGeom prst="rect">
              <a:avLst/>
            </a:prstGeom>
          </p:spPr>
          <p:txBody>
            <a:bodyPr wrap="square">
              <a:spAutoFit/>
            </a:bodyPr>
            <a:lstStyle/>
            <a:p>
              <a:r>
                <a:rPr lang="en-US" sz="1800" dirty="0"/>
                <a:t>B</a:t>
              </a:r>
            </a:p>
          </p:txBody>
        </p:sp>
        <p:sp>
          <p:nvSpPr>
            <p:cNvPr id="31" name="Rectangle 30"/>
            <p:cNvSpPr/>
            <p:nvPr/>
          </p:nvSpPr>
          <p:spPr>
            <a:xfrm>
              <a:off x="5118798" y="3799042"/>
              <a:ext cx="559877" cy="313932"/>
            </a:xfrm>
            <a:prstGeom prst="rect">
              <a:avLst/>
            </a:prstGeom>
          </p:spPr>
          <p:txBody>
            <a:bodyPr wrap="square">
              <a:spAutoFit/>
            </a:bodyPr>
            <a:lstStyle/>
            <a:p>
              <a:r>
                <a:rPr lang="en-US" sz="1800" dirty="0"/>
                <a:t>C</a:t>
              </a:r>
            </a:p>
          </p:txBody>
        </p:sp>
        <p:sp>
          <p:nvSpPr>
            <p:cNvPr id="41" name="Rectangle 40"/>
            <p:cNvSpPr/>
            <p:nvPr/>
          </p:nvSpPr>
          <p:spPr>
            <a:xfrm>
              <a:off x="6147178" y="3865862"/>
              <a:ext cx="1415772" cy="313932"/>
            </a:xfrm>
            <a:prstGeom prst="rect">
              <a:avLst/>
            </a:prstGeom>
          </p:spPr>
          <p:txBody>
            <a:bodyPr wrap="none">
              <a:spAutoFit/>
            </a:bodyPr>
            <a:lstStyle/>
            <a:p>
              <a:r>
                <a:rPr lang="en-US" sz="1800" dirty="0"/>
                <a:t>Read </a:t>
              </a:r>
              <a:r>
                <a:rPr lang="en-US" sz="1800" dirty="0" smtClean="0"/>
                <a:t>[B-20]</a:t>
              </a:r>
              <a:endParaRPr lang="en-US" sz="1800" dirty="0"/>
            </a:p>
          </p:txBody>
        </p:sp>
      </p:grpSp>
      <p:grpSp>
        <p:nvGrpSpPr>
          <p:cNvPr id="47" name="Group 46"/>
          <p:cNvGrpSpPr/>
          <p:nvPr/>
        </p:nvGrpSpPr>
        <p:grpSpPr>
          <a:xfrm>
            <a:off x="3926528" y="5695490"/>
            <a:ext cx="4126837" cy="317189"/>
            <a:chOff x="3448526" y="4680157"/>
            <a:chExt cx="4095757" cy="355330"/>
          </a:xfrm>
        </p:grpSpPr>
        <p:sp>
          <p:nvSpPr>
            <p:cNvPr id="35" name="Rectangle 34"/>
            <p:cNvSpPr/>
            <p:nvPr/>
          </p:nvSpPr>
          <p:spPr>
            <a:xfrm>
              <a:off x="3448526" y="4680157"/>
              <a:ext cx="559877" cy="313932"/>
            </a:xfrm>
            <a:prstGeom prst="rect">
              <a:avLst/>
            </a:prstGeom>
          </p:spPr>
          <p:txBody>
            <a:bodyPr wrap="square">
              <a:spAutoFit/>
            </a:bodyPr>
            <a:lstStyle/>
            <a:p>
              <a:r>
                <a:rPr lang="en-US" sz="1800" dirty="0"/>
                <a:t>-</a:t>
              </a:r>
            </a:p>
          </p:txBody>
        </p:sp>
        <p:sp>
          <p:nvSpPr>
            <p:cNvPr id="36" name="Rectangle 35"/>
            <p:cNvSpPr/>
            <p:nvPr/>
          </p:nvSpPr>
          <p:spPr>
            <a:xfrm>
              <a:off x="4283662" y="4680157"/>
              <a:ext cx="559877" cy="313932"/>
            </a:xfrm>
            <a:prstGeom prst="rect">
              <a:avLst/>
            </a:prstGeom>
          </p:spPr>
          <p:txBody>
            <a:bodyPr wrap="square">
              <a:spAutoFit/>
            </a:bodyPr>
            <a:lstStyle/>
            <a:p>
              <a:r>
                <a:rPr lang="en-US" sz="1800" dirty="0"/>
                <a:t>B</a:t>
              </a:r>
            </a:p>
          </p:txBody>
        </p:sp>
        <p:sp>
          <p:nvSpPr>
            <p:cNvPr id="37" name="Rectangle 36"/>
            <p:cNvSpPr/>
            <p:nvPr/>
          </p:nvSpPr>
          <p:spPr>
            <a:xfrm>
              <a:off x="5118798" y="4680157"/>
              <a:ext cx="559877" cy="313932"/>
            </a:xfrm>
            <a:prstGeom prst="rect">
              <a:avLst/>
            </a:prstGeom>
          </p:spPr>
          <p:txBody>
            <a:bodyPr wrap="square">
              <a:spAutoFit/>
            </a:bodyPr>
            <a:lstStyle/>
            <a:p>
              <a:r>
                <a:rPr lang="en-US" sz="1800" dirty="0"/>
                <a:t>C</a:t>
              </a:r>
            </a:p>
          </p:txBody>
        </p:sp>
        <p:sp>
          <p:nvSpPr>
            <p:cNvPr id="42" name="Rectangle 41"/>
            <p:cNvSpPr/>
            <p:nvPr/>
          </p:nvSpPr>
          <p:spPr>
            <a:xfrm>
              <a:off x="6145502" y="4721555"/>
              <a:ext cx="1398781" cy="313932"/>
            </a:xfrm>
            <a:prstGeom prst="rect">
              <a:avLst/>
            </a:prstGeom>
          </p:spPr>
          <p:txBody>
            <a:bodyPr wrap="none">
              <a:spAutoFit/>
            </a:bodyPr>
            <a:lstStyle/>
            <a:p>
              <a:r>
                <a:rPr lang="en-US" sz="1800" dirty="0"/>
                <a:t>Write </a:t>
              </a:r>
              <a:r>
                <a:rPr lang="en-US" sz="1800" dirty="0" smtClean="0"/>
                <a:t>[B-20]</a:t>
              </a:r>
              <a:endParaRPr lang="en-US" sz="1800" dirty="0"/>
            </a:p>
          </p:txBody>
        </p:sp>
      </p:grpSp>
      <p:grpSp>
        <p:nvGrpSpPr>
          <p:cNvPr id="48" name="Group 47"/>
          <p:cNvGrpSpPr/>
          <p:nvPr/>
        </p:nvGrpSpPr>
        <p:grpSpPr>
          <a:xfrm>
            <a:off x="3926528" y="6100248"/>
            <a:ext cx="2247073" cy="280235"/>
            <a:chOff x="3448526" y="4680157"/>
            <a:chExt cx="2230149" cy="313932"/>
          </a:xfrm>
        </p:grpSpPr>
        <p:sp>
          <p:nvSpPr>
            <p:cNvPr id="49" name="Rectangle 48"/>
            <p:cNvSpPr/>
            <p:nvPr/>
          </p:nvSpPr>
          <p:spPr>
            <a:xfrm>
              <a:off x="3448526" y="4680157"/>
              <a:ext cx="559877" cy="313932"/>
            </a:xfrm>
            <a:prstGeom prst="rect">
              <a:avLst/>
            </a:prstGeom>
          </p:spPr>
          <p:txBody>
            <a:bodyPr wrap="square">
              <a:spAutoFit/>
            </a:bodyPr>
            <a:lstStyle/>
            <a:p>
              <a:r>
                <a:rPr lang="en-US" sz="1800" dirty="0"/>
                <a:t>-</a:t>
              </a:r>
            </a:p>
          </p:txBody>
        </p:sp>
        <p:sp>
          <p:nvSpPr>
            <p:cNvPr id="50" name="Rectangle 49"/>
            <p:cNvSpPr/>
            <p:nvPr/>
          </p:nvSpPr>
          <p:spPr>
            <a:xfrm>
              <a:off x="4283662" y="4680157"/>
              <a:ext cx="559877" cy="313932"/>
            </a:xfrm>
            <a:prstGeom prst="rect">
              <a:avLst/>
            </a:prstGeom>
          </p:spPr>
          <p:txBody>
            <a:bodyPr wrap="square">
              <a:spAutoFit/>
            </a:bodyPr>
            <a:lstStyle/>
            <a:p>
              <a:r>
                <a:rPr lang="en-US" sz="1800" dirty="0"/>
                <a:t>B</a:t>
              </a:r>
            </a:p>
          </p:txBody>
        </p:sp>
        <p:sp>
          <p:nvSpPr>
            <p:cNvPr id="51" name="Rectangle 50"/>
            <p:cNvSpPr/>
            <p:nvPr/>
          </p:nvSpPr>
          <p:spPr>
            <a:xfrm>
              <a:off x="5118798" y="4680157"/>
              <a:ext cx="559877" cy="313932"/>
            </a:xfrm>
            <a:prstGeom prst="rect">
              <a:avLst/>
            </a:prstGeom>
          </p:spPr>
          <p:txBody>
            <a:bodyPr wrap="square">
              <a:spAutoFit/>
            </a:bodyPr>
            <a:lstStyle/>
            <a:p>
              <a:r>
                <a:rPr lang="en-US" sz="1800" dirty="0"/>
                <a:t>C</a:t>
              </a:r>
            </a:p>
          </p:txBody>
        </p:sp>
      </p:grpSp>
      <p:sp>
        <p:nvSpPr>
          <p:cNvPr id="3" name="Down Arrow 2"/>
          <p:cNvSpPr/>
          <p:nvPr/>
        </p:nvSpPr>
        <p:spPr bwMode="auto">
          <a:xfrm>
            <a:off x="8126917" y="4244454"/>
            <a:ext cx="355777" cy="2015368"/>
          </a:xfrm>
          <a:prstGeom prst="down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 name="Rounded Rectangle 4"/>
          <p:cNvSpPr/>
          <p:nvPr/>
        </p:nvSpPr>
        <p:spPr bwMode="auto">
          <a:xfrm>
            <a:off x="249542" y="4067906"/>
            <a:ext cx="2936350" cy="391722"/>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6" name="Rounded Rectangle 55"/>
          <p:cNvSpPr/>
          <p:nvPr/>
        </p:nvSpPr>
        <p:spPr bwMode="auto">
          <a:xfrm>
            <a:off x="251447" y="4454319"/>
            <a:ext cx="2934444" cy="396737"/>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7" name="Rounded Rectangle 56"/>
          <p:cNvSpPr/>
          <p:nvPr/>
        </p:nvSpPr>
        <p:spPr bwMode="auto">
          <a:xfrm>
            <a:off x="251447" y="4862641"/>
            <a:ext cx="2942145" cy="38707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8" name="Rounded Rectangle 57"/>
          <p:cNvSpPr/>
          <p:nvPr/>
        </p:nvSpPr>
        <p:spPr bwMode="auto">
          <a:xfrm>
            <a:off x="251447" y="5249717"/>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9" name="Rounded Rectangle 58"/>
          <p:cNvSpPr/>
          <p:nvPr/>
        </p:nvSpPr>
        <p:spPr bwMode="auto">
          <a:xfrm>
            <a:off x="243746" y="5655286"/>
            <a:ext cx="2942145" cy="387077"/>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60" name="Rounded Rectangle 59"/>
          <p:cNvSpPr/>
          <p:nvPr/>
        </p:nvSpPr>
        <p:spPr bwMode="auto">
          <a:xfrm>
            <a:off x="251447" y="6042364"/>
            <a:ext cx="2942145" cy="376402"/>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6" name="Extract 5"/>
          <p:cNvSpPr/>
          <p:nvPr/>
        </p:nvSpPr>
        <p:spPr bwMode="auto">
          <a:xfrm>
            <a:off x="3557596" y="4166339"/>
            <a:ext cx="183168" cy="156229"/>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8" name="Group 7"/>
          <p:cNvGrpSpPr/>
          <p:nvPr/>
        </p:nvGrpSpPr>
        <p:grpSpPr>
          <a:xfrm>
            <a:off x="3747339" y="6511589"/>
            <a:ext cx="1617055" cy="319446"/>
            <a:chOff x="424159" y="6477237"/>
            <a:chExt cx="1617055" cy="319446"/>
          </a:xfrm>
        </p:grpSpPr>
        <p:sp>
          <p:nvSpPr>
            <p:cNvPr id="70" name="Extract 69"/>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651090" y="6477237"/>
              <a:ext cx="1390124" cy="319446"/>
            </a:xfrm>
            <a:prstGeom prst="rect">
              <a:avLst/>
            </a:prstGeom>
            <a:noFill/>
          </p:spPr>
          <p:txBody>
            <a:bodyPr wrap="none" rtlCol="0">
              <a:spAutoFit/>
            </a:bodyPr>
            <a:lstStyle/>
            <a:p>
              <a:r>
                <a:rPr lang="en-US" sz="1800" smtClean="0">
                  <a:latin typeface="Calibri" panose="020F0502020204030204" pitchFamily="34" charset="0"/>
                </a:rPr>
                <a:t>PEBS Sample</a:t>
              </a:r>
              <a:endParaRPr lang="en-US" sz="1800" dirty="0" smtClean="0">
                <a:latin typeface="Calibri" panose="020F0502020204030204" pitchFamily="34" charset="0"/>
              </a:endParaRPr>
            </a:p>
          </p:txBody>
        </p:sp>
      </p:grpSp>
    </p:spTree>
    <p:extLst>
      <p:ext uri="{BB962C8B-B14F-4D97-AF65-F5344CB8AC3E}">
        <p14:creationId xmlns:p14="http://schemas.microsoft.com/office/powerpoint/2010/main" val="9897742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nodeType="after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down)">
                                      <p:cBhvr>
                                        <p:cTn id="10" dur="500"/>
                                        <p:tgtEl>
                                          <p:spTgt spid="43"/>
                                        </p:tgtEl>
                                      </p:cBhvr>
                                    </p:animEffect>
                                  </p:childTnLst>
                                </p:cTn>
                              </p:par>
                              <p:par>
                                <p:cTn id="11" presetID="22" presetClass="entr" presetSubtype="1" repeatCount="0" fill="hold" grpId="0" nodeType="withEffect">
                                  <p:stCondLst>
                                    <p:cond delay="300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decel="50000" fill="hold" grpId="0" nodeType="clickEffect">
                                  <p:stCondLst>
                                    <p:cond delay="0"/>
                                  </p:stCondLst>
                                  <p:childTnLst>
                                    <p:animMotion origin="layout" path="M 2.77778E-6 2.22222E-6 L -0.00017 0.05625 " pathEditMode="relative" rAng="0" ptsTypes="AA">
                                      <p:cBhvr>
                                        <p:cTn id="17" dur="1000" fill="hold"/>
                                        <p:tgtEl>
                                          <p:spTgt spid="5"/>
                                        </p:tgtEl>
                                        <p:attrNameLst>
                                          <p:attrName>ppt_x</p:attrName>
                                          <p:attrName>ppt_y</p:attrName>
                                        </p:attrNameLst>
                                      </p:cBhvr>
                                      <p:rCtr x="-52" y="2894"/>
                                    </p:animMotion>
                                  </p:childTnLst>
                                  <p:subTnLst>
                                    <p:set>
                                      <p:cBhvr override="childStyle">
                                        <p:cTn dur="1" fill="hold" display="0" masterRel="sameClick" afterEffect="1">
                                          <p:stCondLst>
                                            <p:cond evt="end" delay="0">
                                              <p:tn val="16"/>
                                            </p:cond>
                                          </p:stCondLst>
                                        </p:cTn>
                                        <p:tgtEl>
                                          <p:spTgt spid="5"/>
                                        </p:tgtEl>
                                        <p:attrNameLst>
                                          <p:attrName>style.visibility</p:attrName>
                                        </p:attrNameLst>
                                      </p:cBhvr>
                                      <p:to>
                                        <p:strVal val="hidden"/>
                                      </p:to>
                                    </p:set>
                                  </p:subTnLst>
                                </p:cTn>
                              </p:par>
                              <p:par>
                                <p:cTn id="18" presetID="1" presetClass="entr" presetSubtype="0" fill="hold" grpId="1" nodeType="withEffect">
                                  <p:stCondLst>
                                    <p:cond delay="1000"/>
                                  </p:stCondLst>
                                  <p:childTnLst>
                                    <p:set>
                                      <p:cBhvr>
                                        <p:cTn id="19" dur="1" fill="hold">
                                          <p:stCondLst>
                                            <p:cond delay="0"/>
                                          </p:stCondLst>
                                        </p:cTn>
                                        <p:tgtEl>
                                          <p:spTgt spid="56"/>
                                        </p:tgtEl>
                                        <p:attrNameLst>
                                          <p:attrName>style.visibility</p:attrName>
                                        </p:attrNameLst>
                                      </p:cBhvr>
                                      <p:to>
                                        <p:strVal val="visible"/>
                                      </p:to>
                                    </p:set>
                                  </p:childTnLst>
                                </p:cTn>
                              </p:par>
                            </p:childTnLst>
                          </p:cTn>
                        </p:par>
                        <p:par>
                          <p:cTn id="20" fill="hold">
                            <p:stCondLst>
                              <p:cond delay="1000"/>
                            </p:stCondLst>
                            <p:childTnLst>
                              <p:par>
                                <p:cTn id="21" presetID="22" presetClass="entr" presetSubtype="4" fill="hold"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wipe(down)">
                                      <p:cBhvr>
                                        <p:cTn id="23" dur="500"/>
                                        <p:tgtEl>
                                          <p:spTgt spid="44"/>
                                        </p:tgtEl>
                                      </p:cBhvr>
                                    </p:animEffect>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grpId="0" nodeType="clickEffect">
                                  <p:stCondLst>
                                    <p:cond delay="0"/>
                                  </p:stCondLst>
                                  <p:childTnLst>
                                    <p:animMotion origin="layout" path="M -0.00018 -0.00069 L 0.00052 0.0588 " pathEditMode="relative" rAng="0" ptsTypes="AA">
                                      <p:cBhvr>
                                        <p:cTn id="27" dur="1000" fill="hold"/>
                                        <p:tgtEl>
                                          <p:spTgt spid="56"/>
                                        </p:tgtEl>
                                        <p:attrNameLst>
                                          <p:attrName>ppt_x</p:attrName>
                                          <p:attrName>ppt_y</p:attrName>
                                        </p:attrNameLst>
                                      </p:cBhvr>
                                      <p:rCtr x="69" y="3148"/>
                                    </p:animMotion>
                                  </p:childTnLst>
                                  <p:subTnLst>
                                    <p:set>
                                      <p:cBhvr override="childStyle">
                                        <p:cTn dur="1" fill="hold" display="0" masterRel="sameClick" afterEffect="1">
                                          <p:stCondLst>
                                            <p:cond evt="end" delay="0">
                                              <p:tn val="26"/>
                                            </p:cond>
                                          </p:stCondLst>
                                        </p:cTn>
                                        <p:tgtEl>
                                          <p:spTgt spid="56"/>
                                        </p:tgtEl>
                                        <p:attrNameLst>
                                          <p:attrName>style.visibility</p:attrName>
                                        </p:attrNameLst>
                                      </p:cBhvr>
                                      <p:to>
                                        <p:strVal val="hidden"/>
                                      </p:to>
                                    </p:set>
                                  </p:subTnLst>
                                </p:cTn>
                              </p:par>
                              <p:par>
                                <p:cTn id="28" presetID="1" presetClass="entr" presetSubtype="0" fill="hold" grpId="0" nodeType="withEffect">
                                  <p:stCondLst>
                                    <p:cond delay="1000"/>
                                  </p:stCondLst>
                                  <p:childTnLst>
                                    <p:set>
                                      <p:cBhvr>
                                        <p:cTn id="29" dur="1" fill="hold">
                                          <p:stCondLst>
                                            <p:cond delay="0"/>
                                          </p:stCondLst>
                                        </p:cTn>
                                        <p:tgtEl>
                                          <p:spTgt spid="57"/>
                                        </p:tgtEl>
                                        <p:attrNameLst>
                                          <p:attrName>style.visibility</p:attrName>
                                        </p:attrNameLst>
                                      </p:cBhvr>
                                      <p:to>
                                        <p:strVal val="visible"/>
                                      </p:to>
                                    </p:set>
                                  </p:childTnLst>
                                </p:cTn>
                              </p:par>
                            </p:childTnLst>
                          </p:cTn>
                        </p:par>
                        <p:par>
                          <p:cTn id="30" fill="hold">
                            <p:stCondLst>
                              <p:cond delay="1000"/>
                            </p:stCondLst>
                            <p:childTnLst>
                              <p:par>
                                <p:cTn id="31" presetID="22" presetClass="entr" presetSubtype="4" fill="hold" nodeType="after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wipe(down)">
                                      <p:cBhvr>
                                        <p:cTn id="33" dur="500"/>
                                        <p:tgtEl>
                                          <p:spTgt spid="45"/>
                                        </p:tgtEl>
                                      </p:cBhvr>
                                    </p:animEffect>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1" nodeType="clickEffect">
                                  <p:stCondLst>
                                    <p:cond delay="0"/>
                                  </p:stCondLst>
                                  <p:childTnLst>
                                    <p:animMotion origin="layout" path="M 1.94444E-6 1.48148E-6 L -8.33333E-7 0.05833 " pathEditMode="relative" rAng="0" ptsTypes="AA">
                                      <p:cBhvr>
                                        <p:cTn id="37" dur="1000" fill="hold"/>
                                        <p:tgtEl>
                                          <p:spTgt spid="57"/>
                                        </p:tgtEl>
                                        <p:attrNameLst>
                                          <p:attrName>ppt_x</p:attrName>
                                          <p:attrName>ppt_y</p:attrName>
                                        </p:attrNameLst>
                                      </p:cBhvr>
                                      <p:rCtr x="-17" y="2894"/>
                                    </p:animMotion>
                                  </p:childTnLst>
                                  <p:subTnLst>
                                    <p:set>
                                      <p:cBhvr override="childStyle">
                                        <p:cTn dur="1" fill="hold" display="0" masterRel="sameClick" afterEffect="1">
                                          <p:stCondLst>
                                            <p:cond evt="end" delay="0">
                                              <p:tn val="36"/>
                                            </p:cond>
                                          </p:stCondLst>
                                        </p:cTn>
                                        <p:tgtEl>
                                          <p:spTgt spid="57"/>
                                        </p:tgtEl>
                                        <p:attrNameLst>
                                          <p:attrName>style.visibility</p:attrName>
                                        </p:attrNameLst>
                                      </p:cBhvr>
                                      <p:to>
                                        <p:strVal val="hidden"/>
                                      </p:to>
                                    </p:set>
                                  </p:subTnLst>
                                </p:cTn>
                              </p:par>
                              <p:par>
                                <p:cTn id="38" presetID="1" presetClass="entr" presetSubtype="0" fill="hold" grpId="0" nodeType="withEffect">
                                  <p:stCondLst>
                                    <p:cond delay="1000"/>
                                  </p:stCondLst>
                                  <p:childTnLst>
                                    <p:set>
                                      <p:cBhvr>
                                        <p:cTn id="39" dur="1" fill="hold">
                                          <p:stCondLst>
                                            <p:cond delay="0"/>
                                          </p:stCondLst>
                                        </p:cTn>
                                        <p:tgtEl>
                                          <p:spTgt spid="58"/>
                                        </p:tgtEl>
                                        <p:attrNameLst>
                                          <p:attrName>style.visibility</p:attrName>
                                        </p:attrNameLst>
                                      </p:cBhvr>
                                      <p:to>
                                        <p:strVal val="visible"/>
                                      </p:to>
                                    </p:set>
                                  </p:childTnLst>
                                </p:cTn>
                              </p:par>
                            </p:childTnLst>
                          </p:cTn>
                        </p:par>
                        <p:par>
                          <p:cTn id="40" fill="hold">
                            <p:stCondLst>
                              <p:cond delay="1000"/>
                            </p:stCondLst>
                            <p:childTnLst>
                              <p:par>
                                <p:cTn id="41" presetID="22" presetClass="entr" presetSubtype="4" fill="hold"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wipe(down)">
                                      <p:cBhvr>
                                        <p:cTn id="43" dur="500"/>
                                        <p:tgtEl>
                                          <p:spTgt spid="46"/>
                                        </p:tgtEl>
                                      </p:cBhvr>
                                    </p:animEffect>
                                  </p:childTnLst>
                                </p:cTn>
                              </p:par>
                            </p:childTnLst>
                          </p:cTn>
                        </p:par>
                      </p:childTnLst>
                    </p:cTn>
                  </p:par>
                  <p:par>
                    <p:cTn id="44" fill="hold">
                      <p:stCondLst>
                        <p:cond delay="indefinite"/>
                      </p:stCondLst>
                      <p:childTnLst>
                        <p:par>
                          <p:cTn id="45" fill="hold">
                            <p:stCondLst>
                              <p:cond delay="0"/>
                            </p:stCondLst>
                            <p:childTnLst>
                              <p:par>
                                <p:cTn id="46" presetID="0" presetClass="path" presetSubtype="0" accel="50000" decel="50000" fill="hold" grpId="1" nodeType="clickEffect">
                                  <p:stCondLst>
                                    <p:cond delay="0"/>
                                  </p:stCondLst>
                                  <p:childTnLst>
                                    <p:animMotion origin="layout" path="M 1.94444E-6 -1.85185E-6 L -0.00086 0.05717 " pathEditMode="relative" rAng="0" ptsTypes="AA">
                                      <p:cBhvr>
                                        <p:cTn id="47" dur="1000" fill="hold"/>
                                        <p:tgtEl>
                                          <p:spTgt spid="58"/>
                                        </p:tgtEl>
                                        <p:attrNameLst>
                                          <p:attrName>ppt_x</p:attrName>
                                          <p:attrName>ppt_y</p:attrName>
                                        </p:attrNameLst>
                                      </p:cBhvr>
                                      <p:rCtr x="-52" y="3056"/>
                                    </p:animMotion>
                                  </p:childTnLst>
                                  <p:subTnLst>
                                    <p:set>
                                      <p:cBhvr override="childStyle">
                                        <p:cTn dur="1" fill="hold" display="0" masterRel="sameClick" afterEffect="1">
                                          <p:stCondLst>
                                            <p:cond evt="end" delay="0">
                                              <p:tn val="46"/>
                                            </p:cond>
                                          </p:stCondLst>
                                        </p:cTn>
                                        <p:tgtEl>
                                          <p:spTgt spid="58"/>
                                        </p:tgtEl>
                                        <p:attrNameLst>
                                          <p:attrName>style.visibility</p:attrName>
                                        </p:attrNameLst>
                                      </p:cBhvr>
                                      <p:to>
                                        <p:strVal val="hidden"/>
                                      </p:to>
                                    </p:set>
                                  </p:subTnLst>
                                </p:cTn>
                              </p:par>
                              <p:par>
                                <p:cTn id="48" presetID="1" presetClass="entr" presetSubtype="0" fill="hold" grpId="0" nodeType="withEffect">
                                  <p:stCondLst>
                                    <p:cond delay="1000"/>
                                  </p:stCondLst>
                                  <p:childTnLst>
                                    <p:set>
                                      <p:cBhvr>
                                        <p:cTn id="49" dur="1" fill="hold">
                                          <p:stCondLst>
                                            <p:cond delay="0"/>
                                          </p:stCondLst>
                                        </p:cTn>
                                        <p:tgtEl>
                                          <p:spTgt spid="59"/>
                                        </p:tgtEl>
                                        <p:attrNameLst>
                                          <p:attrName>style.visibility</p:attrName>
                                        </p:attrNameLst>
                                      </p:cBhvr>
                                      <p:to>
                                        <p:strVal val="visible"/>
                                      </p:to>
                                    </p:set>
                                  </p:childTnLst>
                                </p:cTn>
                              </p:par>
                            </p:childTnLst>
                          </p:cTn>
                        </p:par>
                        <p:par>
                          <p:cTn id="50" fill="hold">
                            <p:stCondLst>
                              <p:cond delay="1000"/>
                            </p:stCondLst>
                            <p:childTnLst>
                              <p:par>
                                <p:cTn id="51" presetID="22" presetClass="entr" presetSubtype="4" fill="hold" nodeType="after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down)">
                                      <p:cBhvr>
                                        <p:cTn id="53" dur="500"/>
                                        <p:tgtEl>
                                          <p:spTgt spid="47"/>
                                        </p:tgtEl>
                                      </p:cBhvr>
                                    </p:animEffect>
                                  </p:childTnLst>
                                </p:cTn>
                              </p:par>
                            </p:childTnLst>
                          </p:cTn>
                        </p:par>
                      </p:childTnLst>
                    </p:cTn>
                  </p:par>
                  <p:par>
                    <p:cTn id="54" fill="hold">
                      <p:stCondLst>
                        <p:cond delay="indefinite"/>
                      </p:stCondLst>
                      <p:childTnLst>
                        <p:par>
                          <p:cTn id="55" fill="hold">
                            <p:stCondLst>
                              <p:cond delay="0"/>
                            </p:stCondLst>
                            <p:childTnLst>
                              <p:par>
                                <p:cTn id="56" presetID="0" presetClass="path" presetSubtype="0" accel="50000" decel="50000" fill="hold" grpId="1" nodeType="clickEffect">
                                  <p:stCondLst>
                                    <p:cond delay="0"/>
                                  </p:stCondLst>
                                  <p:childTnLst>
                                    <p:animMotion origin="layout" path="M 2.77556E-17 2.22222E-6 L 0.00104 0.05393 " pathEditMode="relative" rAng="0" ptsTypes="AA">
                                      <p:cBhvr>
                                        <p:cTn id="57" dur="1000" fill="hold"/>
                                        <p:tgtEl>
                                          <p:spTgt spid="59"/>
                                        </p:tgtEl>
                                        <p:attrNameLst>
                                          <p:attrName>ppt_x</p:attrName>
                                          <p:attrName>ppt_y</p:attrName>
                                        </p:attrNameLst>
                                      </p:cBhvr>
                                      <p:rCtr x="52" y="2685"/>
                                    </p:animMotion>
                                  </p:childTnLst>
                                  <p:subTnLst>
                                    <p:set>
                                      <p:cBhvr override="childStyle">
                                        <p:cTn dur="1" fill="hold" display="0" masterRel="sameClick" afterEffect="1">
                                          <p:stCondLst>
                                            <p:cond evt="end" delay="0">
                                              <p:tn val="56"/>
                                            </p:cond>
                                          </p:stCondLst>
                                        </p:cTn>
                                        <p:tgtEl>
                                          <p:spTgt spid="59"/>
                                        </p:tgtEl>
                                        <p:attrNameLst>
                                          <p:attrName>style.visibility</p:attrName>
                                        </p:attrNameLst>
                                      </p:cBhvr>
                                      <p:to>
                                        <p:strVal val="hidden"/>
                                      </p:to>
                                    </p:set>
                                  </p:subTnLst>
                                </p:cTn>
                              </p:par>
                              <p:par>
                                <p:cTn id="58" presetID="1" presetClass="entr" presetSubtype="0" fill="hold" grpId="0" nodeType="withEffect">
                                  <p:stCondLst>
                                    <p:cond delay="1000"/>
                                  </p:stCondLst>
                                  <p:childTnLst>
                                    <p:set>
                                      <p:cBhvr>
                                        <p:cTn id="59" dur="1" fill="hold">
                                          <p:stCondLst>
                                            <p:cond delay="0"/>
                                          </p:stCondLst>
                                        </p:cTn>
                                        <p:tgtEl>
                                          <p:spTgt spid="60"/>
                                        </p:tgtEl>
                                        <p:attrNameLst>
                                          <p:attrName>style.visibility</p:attrName>
                                        </p:attrNameLst>
                                      </p:cBhvr>
                                      <p:to>
                                        <p:strVal val="visible"/>
                                      </p:to>
                                    </p:set>
                                  </p:childTnLst>
                                </p:cTn>
                              </p:par>
                            </p:childTnLst>
                          </p:cTn>
                        </p:par>
                        <p:par>
                          <p:cTn id="60" fill="hold">
                            <p:stCondLst>
                              <p:cond delay="1000"/>
                            </p:stCondLst>
                            <p:childTnLst>
                              <p:par>
                                <p:cTn id="61" presetID="22" presetClass="entr" presetSubtype="4" fill="hold"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down)">
                                      <p:cBhvr>
                                        <p:cTn id="6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5" grpId="1" animBg="1"/>
      <p:bldP spid="56" grpId="0" animBg="1"/>
      <p:bldP spid="56" grpId="1" animBg="1"/>
      <p:bldP spid="57" grpId="0" animBg="1"/>
      <p:bldP spid="57" grpId="1" animBg="1"/>
      <p:bldP spid="58" grpId="0" animBg="1"/>
      <p:bldP spid="58" grpId="1" animBg="1"/>
      <p:bldP spid="59" grpId="0" animBg="1"/>
      <p:bldP spid="59" grpId="1" animBg="1"/>
      <p:bldP spid="6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 name="Table 105"/>
          <p:cNvGraphicFramePr>
            <a:graphicFrameLocks noGrp="1"/>
          </p:cNvGraphicFramePr>
          <p:nvPr>
            <p:extLst/>
          </p:nvPr>
        </p:nvGraphicFramePr>
        <p:xfrm>
          <a:off x="3747339" y="2864191"/>
          <a:ext cx="4900181" cy="3566160"/>
        </p:xfrm>
        <a:graphic>
          <a:graphicData uri="http://schemas.openxmlformats.org/drawingml/2006/table">
            <a:tbl>
              <a:tblPr firstRow="1" bandRow="1">
                <a:tableStyleId>{B301B821-A1FF-4177-AEE7-76D212191A09}</a:tableStyleId>
              </a:tblPr>
              <a:tblGrid>
                <a:gridCol w="862476">
                  <a:extLst>
                    <a:ext uri="{9D8B030D-6E8A-4147-A177-3AD203B41FA5}">
                      <a16:colId xmlns:a16="http://schemas.microsoft.com/office/drawing/2014/main" xmlns="" val="20001"/>
                    </a:ext>
                  </a:extLst>
                </a:gridCol>
                <a:gridCol w="862476">
                  <a:extLst>
                    <a:ext uri="{9D8B030D-6E8A-4147-A177-3AD203B41FA5}">
                      <a16:colId xmlns:a16="http://schemas.microsoft.com/office/drawing/2014/main" xmlns="" val="20002"/>
                    </a:ext>
                  </a:extLst>
                </a:gridCol>
                <a:gridCol w="862476">
                  <a:extLst>
                    <a:ext uri="{9D8B030D-6E8A-4147-A177-3AD203B41FA5}">
                      <a16:colId xmlns:a16="http://schemas.microsoft.com/office/drawing/2014/main" xmlns="" val="20003"/>
                    </a:ext>
                  </a:extLst>
                </a:gridCol>
                <a:gridCol w="2312753">
                  <a:extLst>
                    <a:ext uri="{9D8B030D-6E8A-4147-A177-3AD203B41FA5}">
                      <a16:colId xmlns:a16="http://schemas.microsoft.com/office/drawing/2014/main" xmlns="" val="20004"/>
                    </a:ext>
                  </a:extLst>
                </a:gridCol>
              </a:tblGrid>
              <a:tr h="396240">
                <a:tc>
                  <a:txBody>
                    <a:bodyPr/>
                    <a:lstStyle/>
                    <a:p>
                      <a:r>
                        <a:rPr lang="en-US" sz="1800" dirty="0" smtClean="0"/>
                        <a:t>R1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t>R2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t>R3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smtClean="0"/>
                        <a:t>Memory</a:t>
                      </a:r>
                      <a:r>
                        <a:rPr lang="en-US" sz="1800" baseline="0" dirty="0" smtClean="0"/>
                        <a:t> Access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pSp>
        <p:nvGrpSpPr>
          <p:cNvPr id="103" name="Group 102"/>
          <p:cNvGrpSpPr/>
          <p:nvPr/>
        </p:nvGrpSpPr>
        <p:grpSpPr>
          <a:xfrm>
            <a:off x="145088" y="1787858"/>
            <a:ext cx="3400955" cy="4471964"/>
            <a:chOff x="145088" y="1787858"/>
            <a:chExt cx="3400955" cy="4471964"/>
          </a:xfrm>
        </p:grpSpPr>
        <p:sp>
          <p:nvSpPr>
            <p:cNvPr id="104" name="Curved Right Arrow 103"/>
            <p:cNvSpPr/>
            <p:nvPr/>
          </p:nvSpPr>
          <p:spPr bwMode="auto">
            <a:xfrm>
              <a:off x="145088" y="2373564"/>
              <a:ext cx="251777" cy="1064969"/>
            </a:xfrm>
            <a:prstGeom prst="curv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5" name="Curved Left Arrow 104"/>
            <p:cNvSpPr/>
            <p:nvPr/>
          </p:nvSpPr>
          <p:spPr bwMode="auto">
            <a:xfrm>
              <a:off x="3029800" y="1787858"/>
              <a:ext cx="516243" cy="4471964"/>
            </a:xfrm>
            <a:prstGeom prst="curvedLeftArrow">
              <a:avLst/>
            </a:prstGeom>
            <a:solidFill>
              <a:schemeClr val="accent3"/>
            </a:solidFill>
            <a:ln w="9525" cap="flat" cmpd="sng" algn="ctr">
              <a:solidFill>
                <a:schemeClr val="tx1"/>
              </a:solidFill>
              <a:prstDash val="solid"/>
              <a:round/>
              <a:headEnd type="none" w="med" len="med"/>
              <a:tailEnd type="none" w="med" len="med"/>
            </a:ln>
            <a:effectLst/>
            <a:scene3d>
              <a:camera prst="orthographicFront">
                <a:rot lat="21599968" lon="10799999" rev="10799999"/>
              </a:camera>
              <a:lightRig rig="threePt" dir="t"/>
            </a:scene3d>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sp>
        <p:nvSpPr>
          <p:cNvPr id="2" name="Title 1"/>
          <p:cNvSpPr>
            <a:spLocks noGrp="1"/>
          </p:cNvSpPr>
          <p:nvPr>
            <p:ph type="title"/>
          </p:nvPr>
        </p:nvSpPr>
        <p:spPr/>
        <p:txBody>
          <a:bodyPr/>
          <a:lstStyle/>
          <a:p>
            <a:r>
              <a:rPr lang="en-US" dirty="0" smtClean="0">
                <a:latin typeface="Calibri" charset="0"/>
                <a:ea typeface="Calibri" charset="0"/>
                <a:cs typeface="Calibri" charset="0"/>
              </a:rPr>
              <a:t>Offline Backward Replay</a:t>
            </a:r>
            <a:endParaRPr lang="en-US" dirty="0"/>
          </a:p>
        </p:txBody>
      </p:sp>
      <p:sp>
        <p:nvSpPr>
          <p:cNvPr id="3" name="Up Arrow 2"/>
          <p:cNvSpPr/>
          <p:nvPr/>
        </p:nvSpPr>
        <p:spPr bwMode="auto">
          <a:xfrm>
            <a:off x="8168693" y="3395563"/>
            <a:ext cx="331147" cy="840240"/>
          </a:xfrm>
          <a:prstGeom prst="up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91" name="Group 90"/>
          <p:cNvGrpSpPr/>
          <p:nvPr/>
        </p:nvGrpSpPr>
        <p:grpSpPr>
          <a:xfrm>
            <a:off x="3926528" y="3714874"/>
            <a:ext cx="4242165" cy="318040"/>
            <a:chOff x="3448641" y="2877348"/>
            <a:chExt cx="4242165" cy="318040"/>
          </a:xfrm>
        </p:grpSpPr>
        <p:sp>
          <p:nvSpPr>
            <p:cNvPr id="92" name="Rectangle 91"/>
            <p:cNvSpPr/>
            <p:nvPr/>
          </p:nvSpPr>
          <p:spPr>
            <a:xfrm>
              <a:off x="3448641" y="2881456"/>
              <a:ext cx="559877" cy="313932"/>
            </a:xfrm>
            <a:prstGeom prst="rect">
              <a:avLst/>
            </a:prstGeom>
          </p:spPr>
          <p:txBody>
            <a:bodyPr wrap="square">
              <a:spAutoFit/>
            </a:bodyPr>
            <a:lstStyle/>
            <a:p>
              <a:r>
                <a:rPr lang="en-US" sz="1800" dirty="0"/>
                <a:t>A</a:t>
              </a:r>
            </a:p>
          </p:txBody>
        </p:sp>
        <p:sp>
          <p:nvSpPr>
            <p:cNvPr id="93" name="Rectangle 92"/>
            <p:cNvSpPr/>
            <p:nvPr/>
          </p:nvSpPr>
          <p:spPr>
            <a:xfrm>
              <a:off x="4283777" y="2881456"/>
              <a:ext cx="559877" cy="313932"/>
            </a:xfrm>
            <a:prstGeom prst="rect">
              <a:avLst/>
            </a:prstGeom>
          </p:spPr>
          <p:txBody>
            <a:bodyPr wrap="square">
              <a:spAutoFit/>
            </a:bodyPr>
            <a:lstStyle/>
            <a:p>
              <a:r>
                <a:rPr lang="en-US" sz="1800" dirty="0"/>
                <a:t>B</a:t>
              </a:r>
            </a:p>
          </p:txBody>
        </p:sp>
        <p:sp>
          <p:nvSpPr>
            <p:cNvPr id="94" name="Rectangle 93"/>
            <p:cNvSpPr/>
            <p:nvPr/>
          </p:nvSpPr>
          <p:spPr>
            <a:xfrm>
              <a:off x="5118913" y="2881456"/>
              <a:ext cx="559877" cy="313932"/>
            </a:xfrm>
            <a:prstGeom prst="rect">
              <a:avLst/>
            </a:prstGeom>
          </p:spPr>
          <p:txBody>
            <a:bodyPr wrap="square">
              <a:spAutoFit/>
            </a:bodyPr>
            <a:lstStyle/>
            <a:p>
              <a:r>
                <a:rPr lang="en-US" sz="1800" dirty="0" smtClean="0"/>
                <a:t>-</a:t>
              </a:r>
              <a:endParaRPr lang="en-US" sz="1800" dirty="0"/>
            </a:p>
          </p:txBody>
        </p:sp>
        <p:sp>
          <p:nvSpPr>
            <p:cNvPr id="95" name="TextBox 94"/>
            <p:cNvSpPr txBox="1"/>
            <p:nvPr/>
          </p:nvSpPr>
          <p:spPr>
            <a:xfrm>
              <a:off x="6146794" y="2877348"/>
              <a:ext cx="1544012" cy="313932"/>
            </a:xfrm>
            <a:prstGeom prst="rect">
              <a:avLst/>
            </a:prstGeom>
            <a:noFill/>
          </p:spPr>
          <p:txBody>
            <a:bodyPr wrap="none" rtlCol="0">
              <a:spAutoFit/>
            </a:bodyPr>
            <a:lstStyle/>
            <a:p>
              <a:r>
                <a:rPr lang="en-US" sz="1800" dirty="0"/>
                <a:t>Read </a:t>
              </a:r>
              <a:r>
                <a:rPr lang="en-US" sz="1800" dirty="0" smtClean="0"/>
                <a:t>[B2-16]</a:t>
              </a:r>
              <a:endParaRPr lang="en-US" sz="1800" dirty="0"/>
            </a:p>
          </p:txBody>
        </p:sp>
      </p:grpSp>
      <p:grpSp>
        <p:nvGrpSpPr>
          <p:cNvPr id="96" name="Group 95"/>
          <p:cNvGrpSpPr/>
          <p:nvPr/>
        </p:nvGrpSpPr>
        <p:grpSpPr>
          <a:xfrm>
            <a:off x="3926633" y="3313205"/>
            <a:ext cx="4242165" cy="318040"/>
            <a:chOff x="3448641" y="2877348"/>
            <a:chExt cx="4242165" cy="318040"/>
          </a:xfrm>
        </p:grpSpPr>
        <p:sp>
          <p:nvSpPr>
            <p:cNvPr id="97" name="Rectangle 96"/>
            <p:cNvSpPr/>
            <p:nvPr/>
          </p:nvSpPr>
          <p:spPr>
            <a:xfrm>
              <a:off x="3448641" y="2881456"/>
              <a:ext cx="559877" cy="313932"/>
            </a:xfrm>
            <a:prstGeom prst="rect">
              <a:avLst/>
            </a:prstGeom>
          </p:spPr>
          <p:txBody>
            <a:bodyPr wrap="square">
              <a:spAutoFit/>
            </a:bodyPr>
            <a:lstStyle/>
            <a:p>
              <a:r>
                <a:rPr lang="en-US" sz="1800" dirty="0"/>
                <a:t>-</a:t>
              </a:r>
            </a:p>
          </p:txBody>
        </p:sp>
        <p:sp>
          <p:nvSpPr>
            <p:cNvPr id="98" name="Rectangle 97"/>
            <p:cNvSpPr/>
            <p:nvPr/>
          </p:nvSpPr>
          <p:spPr>
            <a:xfrm>
              <a:off x="4283777" y="2881456"/>
              <a:ext cx="559877" cy="313932"/>
            </a:xfrm>
            <a:prstGeom prst="rect">
              <a:avLst/>
            </a:prstGeom>
          </p:spPr>
          <p:txBody>
            <a:bodyPr wrap="square">
              <a:spAutoFit/>
            </a:bodyPr>
            <a:lstStyle/>
            <a:p>
              <a:r>
                <a:rPr lang="en-US" sz="1800" dirty="0"/>
                <a:t>B</a:t>
              </a:r>
            </a:p>
          </p:txBody>
        </p:sp>
        <p:sp>
          <p:nvSpPr>
            <p:cNvPr id="99" name="Rectangle 98"/>
            <p:cNvSpPr/>
            <p:nvPr/>
          </p:nvSpPr>
          <p:spPr>
            <a:xfrm>
              <a:off x="5118913" y="2881456"/>
              <a:ext cx="559877" cy="313932"/>
            </a:xfrm>
            <a:prstGeom prst="rect">
              <a:avLst/>
            </a:prstGeom>
          </p:spPr>
          <p:txBody>
            <a:bodyPr wrap="square">
              <a:spAutoFit/>
            </a:bodyPr>
            <a:lstStyle/>
            <a:p>
              <a:r>
                <a:rPr lang="en-US" sz="1800" dirty="0" smtClean="0"/>
                <a:t>-</a:t>
              </a:r>
              <a:endParaRPr lang="en-US" sz="1800" dirty="0"/>
            </a:p>
          </p:txBody>
        </p:sp>
        <p:sp>
          <p:nvSpPr>
            <p:cNvPr id="100" name="TextBox 99"/>
            <p:cNvSpPr txBox="1"/>
            <p:nvPr/>
          </p:nvSpPr>
          <p:spPr>
            <a:xfrm>
              <a:off x="6146794" y="2877348"/>
              <a:ext cx="1544012" cy="313932"/>
            </a:xfrm>
            <a:prstGeom prst="rect">
              <a:avLst/>
            </a:prstGeom>
            <a:noFill/>
          </p:spPr>
          <p:txBody>
            <a:bodyPr wrap="none" rtlCol="0">
              <a:spAutoFit/>
            </a:bodyPr>
            <a:lstStyle/>
            <a:p>
              <a:r>
                <a:rPr lang="en-US" sz="1800" dirty="0"/>
                <a:t>Read </a:t>
              </a:r>
              <a:r>
                <a:rPr lang="en-US" sz="1800" dirty="0" smtClean="0"/>
                <a:t>[B2-20]</a:t>
              </a:r>
              <a:endParaRPr lang="en-US" sz="1800" dirty="0"/>
            </a:p>
          </p:txBody>
        </p:sp>
      </p:grpSp>
      <p:graphicFrame>
        <p:nvGraphicFramePr>
          <p:cNvPr id="101" name="Table 100"/>
          <p:cNvGraphicFramePr>
            <a:graphicFrameLocks noGrp="1"/>
          </p:cNvGraphicFramePr>
          <p:nvPr>
            <p:extLst/>
          </p:nvPr>
        </p:nvGraphicFramePr>
        <p:xfrm>
          <a:off x="424159" y="1215301"/>
          <a:ext cx="2578347" cy="15849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38627">
                <a:tc>
                  <a:txBody>
                    <a:bodyPr/>
                    <a:lstStyle/>
                    <a:p>
                      <a:r>
                        <a:rPr lang="en-US" sz="2000" dirty="0" smtClean="0">
                          <a:solidFill>
                            <a:schemeClr val="tx1"/>
                          </a:solidFill>
                        </a:rPr>
                        <a:t>BB1</a:t>
                      </a:r>
                      <a:endParaRPr lang="en-US" sz="2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cmp</a:t>
                      </a:r>
                      <a:r>
                        <a:rPr lang="mr-IN" sz="2000" dirty="0" smtClean="0"/>
                        <a:t> M[</a:t>
                      </a:r>
                      <a:r>
                        <a:rPr lang="en-US" sz="2000" dirty="0" smtClean="0"/>
                        <a:t>R2</a:t>
                      </a:r>
                      <a:r>
                        <a:rPr lang="mr-IN" sz="2000" dirty="0" smtClean="0"/>
                        <a:t>-4], </a:t>
                      </a:r>
                      <a:r>
                        <a:rPr lang="en-US" sz="2000" dirty="0" smtClean="0"/>
                        <a:t>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nl-NL" sz="2000" dirty="0" err="1" smtClean="0"/>
                        <a:t>jge</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graphicFrame>
        <p:nvGraphicFramePr>
          <p:cNvPr id="102" name="Table 101"/>
          <p:cNvGraphicFramePr>
            <a:graphicFrameLocks noGrp="1"/>
          </p:cNvGraphicFramePr>
          <p:nvPr>
            <p:extLst/>
          </p:nvPr>
        </p:nvGraphicFramePr>
        <p:xfrm>
          <a:off x="424160" y="2864191"/>
          <a:ext cx="2578347" cy="35661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82656">
                <a:tc>
                  <a:txBody>
                    <a:bodyPr/>
                    <a:lstStyle/>
                    <a:p>
                      <a:r>
                        <a:rPr lang="en-US" sz="2000" dirty="0" smtClean="0">
                          <a:solidFill>
                            <a:schemeClr val="tx1"/>
                          </a:solidFill>
                        </a:rPr>
                        <a:t>BB2</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R1 ← M[R2-20]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R3 ← </a:t>
                      </a:r>
                      <a:r>
                        <a:rPr lang="mr-IN" sz="2000" dirty="0" smtClean="0"/>
                        <a:t>M[</a:t>
                      </a:r>
                      <a:r>
                        <a:rPr lang="en-US" sz="2000" dirty="0" smtClean="0"/>
                        <a:t>R2</a:t>
                      </a:r>
                      <a:r>
                        <a:rPr lang="mr-IN" sz="2000" dirty="0" smtClean="0"/>
                        <a:t>-16]</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R1 ← M[R3]+R1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82656">
                <a:tc>
                  <a:txBody>
                    <a:bodyPr/>
                    <a:lstStyle/>
                    <a:p>
                      <a:r>
                        <a:rPr lang="is-IS" sz="2000" dirty="0" smtClean="0"/>
                        <a:t>mov M[R3]</a:t>
                      </a:r>
                      <a:r>
                        <a:rPr lang="en-US" sz="2000" dirty="0" smtClean="0"/>
                        <a:t> ← 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82656">
                <a:tc>
                  <a:txBody>
                    <a:bodyPr/>
                    <a:lstStyle/>
                    <a:p>
                      <a:r>
                        <a:rPr lang="en-US" sz="2000" dirty="0" smtClean="0"/>
                        <a:t>add R1 ← 1</a:t>
                      </a:r>
                      <a:r>
                        <a:rPr lang="en-US" sz="2000" baseline="0" dirty="0" smtClean="0"/>
                        <a:t> + </a:t>
                      </a:r>
                      <a:r>
                        <a:rPr lang="en-US" sz="2000" dirty="0" smtClean="0"/>
                        <a:t>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a:t>
                      </a:r>
                      <a:r>
                        <a:rPr lang="en-US" sz="2000" dirty="0" smtClean="0"/>
                        <a:t>R2</a:t>
                      </a:r>
                      <a:r>
                        <a:rPr lang="mr-IN" sz="2000" dirty="0" smtClean="0"/>
                        <a:t>-20]</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t>jmp</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bl>
          </a:graphicData>
        </a:graphic>
      </p:graphicFrame>
      <p:sp>
        <p:nvSpPr>
          <p:cNvPr id="47" name="Rounded Rectangle 46"/>
          <p:cNvSpPr/>
          <p:nvPr/>
        </p:nvSpPr>
        <p:spPr bwMode="auto">
          <a:xfrm>
            <a:off x="235477" y="4028806"/>
            <a:ext cx="2993261" cy="398290"/>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8" name="Rounded Rectangle 47"/>
          <p:cNvSpPr/>
          <p:nvPr/>
        </p:nvSpPr>
        <p:spPr bwMode="auto">
          <a:xfrm>
            <a:off x="235477" y="3626023"/>
            <a:ext cx="2993261" cy="402783"/>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6" name="Rounded Rectangle 55"/>
          <p:cNvSpPr/>
          <p:nvPr/>
        </p:nvSpPr>
        <p:spPr bwMode="auto">
          <a:xfrm>
            <a:off x="241258" y="3248799"/>
            <a:ext cx="2993261" cy="377224"/>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107" name="Group 106"/>
          <p:cNvGrpSpPr/>
          <p:nvPr/>
        </p:nvGrpSpPr>
        <p:grpSpPr>
          <a:xfrm>
            <a:off x="3926528" y="5304412"/>
            <a:ext cx="2247073" cy="313932"/>
            <a:chOff x="3448526" y="4223867"/>
            <a:chExt cx="2230149" cy="351681"/>
          </a:xfrm>
        </p:grpSpPr>
        <p:sp>
          <p:nvSpPr>
            <p:cNvPr id="108" name="Rectangle 107"/>
            <p:cNvSpPr/>
            <p:nvPr/>
          </p:nvSpPr>
          <p:spPr>
            <a:xfrm>
              <a:off x="3448526" y="4223867"/>
              <a:ext cx="559877" cy="351681"/>
            </a:xfrm>
            <a:prstGeom prst="rect">
              <a:avLst/>
            </a:prstGeom>
          </p:spPr>
          <p:txBody>
            <a:bodyPr wrap="square">
              <a:spAutoFit/>
            </a:bodyPr>
            <a:lstStyle/>
            <a:p>
              <a:r>
                <a:rPr lang="en-US" sz="1800" dirty="0">
                  <a:solidFill>
                    <a:schemeClr val="bg1">
                      <a:lumMod val="75000"/>
                    </a:schemeClr>
                  </a:solidFill>
                </a:rPr>
                <a:t>-</a:t>
              </a:r>
            </a:p>
          </p:txBody>
        </p:sp>
        <p:sp>
          <p:nvSpPr>
            <p:cNvPr id="109" name="Rectangle 108"/>
            <p:cNvSpPr/>
            <p:nvPr/>
          </p:nvSpPr>
          <p:spPr>
            <a:xfrm>
              <a:off x="4283662" y="4223867"/>
              <a:ext cx="559877" cy="351681"/>
            </a:xfrm>
            <a:prstGeom prst="rect">
              <a:avLst/>
            </a:prstGeom>
          </p:spPr>
          <p:txBody>
            <a:bodyPr wrap="square">
              <a:spAutoFit/>
            </a:bodyPr>
            <a:lstStyle/>
            <a:p>
              <a:r>
                <a:rPr lang="en-US" sz="1800" dirty="0">
                  <a:solidFill>
                    <a:schemeClr val="bg1">
                      <a:lumMod val="75000"/>
                    </a:schemeClr>
                  </a:solidFill>
                </a:rPr>
                <a:t>B</a:t>
              </a:r>
            </a:p>
          </p:txBody>
        </p:sp>
        <p:sp>
          <p:nvSpPr>
            <p:cNvPr id="110" name="Rectangle 109"/>
            <p:cNvSpPr/>
            <p:nvPr/>
          </p:nvSpPr>
          <p:spPr>
            <a:xfrm>
              <a:off x="5118798" y="4223867"/>
              <a:ext cx="559877" cy="351681"/>
            </a:xfrm>
            <a:prstGeom prst="rect">
              <a:avLst/>
            </a:prstGeom>
          </p:spPr>
          <p:txBody>
            <a:bodyPr wrap="square">
              <a:spAutoFit/>
            </a:bodyPr>
            <a:lstStyle/>
            <a:p>
              <a:r>
                <a:rPr lang="en-US" sz="1800" dirty="0">
                  <a:solidFill>
                    <a:schemeClr val="bg1">
                      <a:lumMod val="75000"/>
                    </a:schemeClr>
                  </a:solidFill>
                </a:rPr>
                <a:t>C</a:t>
              </a:r>
            </a:p>
          </p:txBody>
        </p:sp>
      </p:grpSp>
      <p:grpSp>
        <p:nvGrpSpPr>
          <p:cNvPr id="111" name="Group 110"/>
          <p:cNvGrpSpPr/>
          <p:nvPr/>
        </p:nvGrpSpPr>
        <p:grpSpPr>
          <a:xfrm>
            <a:off x="3926528" y="4121651"/>
            <a:ext cx="3822110" cy="283902"/>
            <a:chOff x="3448641" y="2877348"/>
            <a:chExt cx="3793325" cy="318040"/>
          </a:xfrm>
        </p:grpSpPr>
        <p:sp>
          <p:nvSpPr>
            <p:cNvPr id="112" name="Rectangle 111"/>
            <p:cNvSpPr/>
            <p:nvPr/>
          </p:nvSpPr>
          <p:spPr>
            <a:xfrm>
              <a:off x="3448641" y="2881456"/>
              <a:ext cx="559877" cy="313932"/>
            </a:xfrm>
            <a:prstGeom prst="rect">
              <a:avLst/>
            </a:prstGeom>
          </p:spPr>
          <p:txBody>
            <a:bodyPr wrap="square">
              <a:spAutoFit/>
            </a:bodyPr>
            <a:lstStyle/>
            <a:p>
              <a:r>
                <a:rPr lang="en-US" sz="1800" dirty="0">
                  <a:solidFill>
                    <a:srgbClr val="FF0000"/>
                  </a:solidFill>
                </a:rPr>
                <a:t>A</a:t>
              </a:r>
            </a:p>
          </p:txBody>
        </p:sp>
        <p:sp>
          <p:nvSpPr>
            <p:cNvPr id="113" name="Rectangle 112"/>
            <p:cNvSpPr/>
            <p:nvPr/>
          </p:nvSpPr>
          <p:spPr>
            <a:xfrm>
              <a:off x="4283777" y="2881456"/>
              <a:ext cx="559877" cy="313932"/>
            </a:xfrm>
            <a:prstGeom prst="rect">
              <a:avLst/>
            </a:prstGeom>
          </p:spPr>
          <p:txBody>
            <a:bodyPr wrap="square">
              <a:spAutoFit/>
            </a:bodyPr>
            <a:lstStyle/>
            <a:p>
              <a:r>
                <a:rPr lang="en-US" sz="1800" dirty="0">
                  <a:solidFill>
                    <a:srgbClr val="FF0000"/>
                  </a:solidFill>
                </a:rPr>
                <a:t>B</a:t>
              </a:r>
            </a:p>
          </p:txBody>
        </p:sp>
        <p:sp>
          <p:nvSpPr>
            <p:cNvPr id="114" name="Rectangle 113"/>
            <p:cNvSpPr/>
            <p:nvPr/>
          </p:nvSpPr>
          <p:spPr>
            <a:xfrm>
              <a:off x="5118913" y="2881456"/>
              <a:ext cx="559877" cy="313932"/>
            </a:xfrm>
            <a:prstGeom prst="rect">
              <a:avLst/>
            </a:prstGeom>
          </p:spPr>
          <p:txBody>
            <a:bodyPr wrap="square">
              <a:spAutoFit/>
            </a:bodyPr>
            <a:lstStyle/>
            <a:p>
              <a:r>
                <a:rPr lang="en-US" sz="1800" dirty="0">
                  <a:solidFill>
                    <a:srgbClr val="FF0000"/>
                  </a:solidFill>
                </a:rPr>
                <a:t>C</a:t>
              </a:r>
            </a:p>
          </p:txBody>
        </p:sp>
        <p:sp>
          <p:nvSpPr>
            <p:cNvPr id="115" name="TextBox 114"/>
            <p:cNvSpPr txBox="1"/>
            <p:nvPr/>
          </p:nvSpPr>
          <p:spPr>
            <a:xfrm>
              <a:off x="6146794" y="2877348"/>
              <a:ext cx="1095172" cy="313932"/>
            </a:xfrm>
            <a:prstGeom prst="rect">
              <a:avLst/>
            </a:prstGeom>
            <a:noFill/>
          </p:spPr>
          <p:txBody>
            <a:bodyPr wrap="none" rtlCol="0">
              <a:spAutoFit/>
            </a:bodyPr>
            <a:lstStyle/>
            <a:p>
              <a:r>
                <a:rPr lang="en-US" sz="1800" dirty="0">
                  <a:solidFill>
                    <a:srgbClr val="FF0000"/>
                  </a:solidFill>
                </a:rPr>
                <a:t>Read </a:t>
              </a:r>
              <a:r>
                <a:rPr lang="en-US" sz="1800" dirty="0" smtClean="0">
                  <a:solidFill>
                    <a:srgbClr val="FF0000"/>
                  </a:solidFill>
                </a:rPr>
                <a:t>[C]</a:t>
              </a:r>
              <a:endParaRPr lang="en-US" sz="1800" dirty="0">
                <a:solidFill>
                  <a:srgbClr val="FF0000"/>
                </a:solidFill>
              </a:endParaRPr>
            </a:p>
          </p:txBody>
        </p:sp>
      </p:grpSp>
      <p:grpSp>
        <p:nvGrpSpPr>
          <p:cNvPr id="116" name="Group 115"/>
          <p:cNvGrpSpPr/>
          <p:nvPr/>
        </p:nvGrpSpPr>
        <p:grpSpPr>
          <a:xfrm>
            <a:off x="3926528" y="4525270"/>
            <a:ext cx="3795621" cy="326451"/>
            <a:chOff x="3448526" y="3334764"/>
            <a:chExt cx="3767036" cy="365706"/>
          </a:xfrm>
        </p:grpSpPr>
        <p:sp>
          <p:nvSpPr>
            <p:cNvPr id="117" name="Rectangle 116"/>
            <p:cNvSpPr/>
            <p:nvPr/>
          </p:nvSpPr>
          <p:spPr>
            <a:xfrm>
              <a:off x="3448526" y="3334764"/>
              <a:ext cx="559877" cy="351682"/>
            </a:xfrm>
            <a:prstGeom prst="rect">
              <a:avLst/>
            </a:prstGeom>
          </p:spPr>
          <p:txBody>
            <a:bodyPr wrap="square">
              <a:spAutoFit/>
            </a:bodyPr>
            <a:lstStyle/>
            <a:p>
              <a:r>
                <a:rPr lang="en-US" sz="1800" dirty="0">
                  <a:solidFill>
                    <a:schemeClr val="bg1">
                      <a:lumMod val="75000"/>
                    </a:schemeClr>
                  </a:solidFill>
                </a:rPr>
                <a:t>-</a:t>
              </a:r>
            </a:p>
          </p:txBody>
        </p:sp>
        <p:sp>
          <p:nvSpPr>
            <p:cNvPr id="118" name="Rectangle 117"/>
            <p:cNvSpPr/>
            <p:nvPr/>
          </p:nvSpPr>
          <p:spPr>
            <a:xfrm>
              <a:off x="4283662" y="3334764"/>
              <a:ext cx="559877" cy="351682"/>
            </a:xfrm>
            <a:prstGeom prst="rect">
              <a:avLst/>
            </a:prstGeom>
          </p:spPr>
          <p:txBody>
            <a:bodyPr wrap="square">
              <a:spAutoFit/>
            </a:bodyPr>
            <a:lstStyle/>
            <a:p>
              <a:r>
                <a:rPr lang="en-US" sz="1800" dirty="0">
                  <a:solidFill>
                    <a:schemeClr val="bg1">
                      <a:lumMod val="75000"/>
                    </a:schemeClr>
                  </a:solidFill>
                </a:rPr>
                <a:t>B</a:t>
              </a:r>
            </a:p>
          </p:txBody>
        </p:sp>
        <p:sp>
          <p:nvSpPr>
            <p:cNvPr id="119" name="Rectangle 118"/>
            <p:cNvSpPr/>
            <p:nvPr/>
          </p:nvSpPr>
          <p:spPr>
            <a:xfrm>
              <a:off x="5118798" y="3334764"/>
              <a:ext cx="559877" cy="351682"/>
            </a:xfrm>
            <a:prstGeom prst="rect">
              <a:avLst/>
            </a:prstGeom>
          </p:spPr>
          <p:txBody>
            <a:bodyPr wrap="square">
              <a:spAutoFit/>
            </a:bodyPr>
            <a:lstStyle/>
            <a:p>
              <a:r>
                <a:rPr lang="en-US" sz="1800" dirty="0">
                  <a:solidFill>
                    <a:schemeClr val="bg1">
                      <a:lumMod val="75000"/>
                    </a:schemeClr>
                  </a:solidFill>
                </a:rPr>
                <a:t>C</a:t>
              </a:r>
            </a:p>
          </p:txBody>
        </p:sp>
        <p:sp>
          <p:nvSpPr>
            <p:cNvPr id="120" name="TextBox 119"/>
            <p:cNvSpPr txBox="1"/>
            <p:nvPr/>
          </p:nvSpPr>
          <p:spPr>
            <a:xfrm>
              <a:off x="6145502" y="3348788"/>
              <a:ext cx="1070060" cy="351682"/>
            </a:xfrm>
            <a:prstGeom prst="rect">
              <a:avLst/>
            </a:prstGeom>
            <a:noFill/>
          </p:spPr>
          <p:txBody>
            <a:bodyPr wrap="none" rtlCol="0">
              <a:spAutoFit/>
            </a:bodyPr>
            <a:lstStyle/>
            <a:p>
              <a:r>
                <a:rPr lang="en-US" sz="1800" dirty="0">
                  <a:solidFill>
                    <a:schemeClr val="bg1">
                      <a:lumMod val="75000"/>
                    </a:schemeClr>
                  </a:solidFill>
                </a:rPr>
                <a:t>Write </a:t>
              </a:r>
              <a:r>
                <a:rPr lang="en-US" sz="1800" dirty="0" smtClean="0">
                  <a:solidFill>
                    <a:schemeClr val="bg1">
                      <a:lumMod val="75000"/>
                    </a:schemeClr>
                  </a:solidFill>
                </a:rPr>
                <a:t>[C]</a:t>
              </a:r>
              <a:endParaRPr lang="en-US" sz="1800" dirty="0">
                <a:solidFill>
                  <a:schemeClr val="bg1">
                    <a:lumMod val="75000"/>
                  </a:schemeClr>
                </a:solidFill>
              </a:endParaRPr>
            </a:p>
          </p:txBody>
        </p:sp>
      </p:grpSp>
      <p:grpSp>
        <p:nvGrpSpPr>
          <p:cNvPr id="121" name="Group 120"/>
          <p:cNvGrpSpPr/>
          <p:nvPr/>
        </p:nvGrpSpPr>
        <p:grpSpPr>
          <a:xfrm>
            <a:off x="3926528" y="4910295"/>
            <a:ext cx="4135666" cy="338059"/>
            <a:chOff x="3448526" y="3799042"/>
            <a:chExt cx="4104520" cy="378710"/>
          </a:xfrm>
        </p:grpSpPr>
        <p:sp>
          <p:nvSpPr>
            <p:cNvPr id="122" name="Rectangle 121"/>
            <p:cNvSpPr/>
            <p:nvPr/>
          </p:nvSpPr>
          <p:spPr>
            <a:xfrm>
              <a:off x="3448526" y="3799042"/>
              <a:ext cx="559877" cy="351682"/>
            </a:xfrm>
            <a:prstGeom prst="rect">
              <a:avLst/>
            </a:prstGeom>
          </p:spPr>
          <p:txBody>
            <a:bodyPr wrap="square">
              <a:spAutoFit/>
            </a:bodyPr>
            <a:lstStyle/>
            <a:p>
              <a:r>
                <a:rPr lang="en-US" sz="1800" dirty="0">
                  <a:solidFill>
                    <a:schemeClr val="bg1">
                      <a:lumMod val="75000"/>
                    </a:schemeClr>
                  </a:solidFill>
                </a:rPr>
                <a:t>-</a:t>
              </a:r>
            </a:p>
          </p:txBody>
        </p:sp>
        <p:sp>
          <p:nvSpPr>
            <p:cNvPr id="123" name="Rectangle 122"/>
            <p:cNvSpPr/>
            <p:nvPr/>
          </p:nvSpPr>
          <p:spPr>
            <a:xfrm>
              <a:off x="4283662" y="3799042"/>
              <a:ext cx="559877" cy="351682"/>
            </a:xfrm>
            <a:prstGeom prst="rect">
              <a:avLst/>
            </a:prstGeom>
          </p:spPr>
          <p:txBody>
            <a:bodyPr wrap="square">
              <a:spAutoFit/>
            </a:bodyPr>
            <a:lstStyle/>
            <a:p>
              <a:r>
                <a:rPr lang="en-US" sz="1800" dirty="0">
                  <a:solidFill>
                    <a:schemeClr val="bg1">
                      <a:lumMod val="75000"/>
                    </a:schemeClr>
                  </a:solidFill>
                </a:rPr>
                <a:t>B</a:t>
              </a:r>
            </a:p>
          </p:txBody>
        </p:sp>
        <p:sp>
          <p:nvSpPr>
            <p:cNvPr id="124" name="Rectangle 123"/>
            <p:cNvSpPr/>
            <p:nvPr/>
          </p:nvSpPr>
          <p:spPr>
            <a:xfrm>
              <a:off x="5118798" y="3799042"/>
              <a:ext cx="559877" cy="351682"/>
            </a:xfrm>
            <a:prstGeom prst="rect">
              <a:avLst/>
            </a:prstGeom>
          </p:spPr>
          <p:txBody>
            <a:bodyPr wrap="square">
              <a:spAutoFit/>
            </a:bodyPr>
            <a:lstStyle/>
            <a:p>
              <a:r>
                <a:rPr lang="en-US" sz="1800" dirty="0">
                  <a:solidFill>
                    <a:schemeClr val="bg1">
                      <a:lumMod val="75000"/>
                    </a:schemeClr>
                  </a:solidFill>
                </a:rPr>
                <a:t>C</a:t>
              </a:r>
            </a:p>
          </p:txBody>
        </p:sp>
        <p:sp>
          <p:nvSpPr>
            <p:cNvPr id="125" name="Rectangle 124"/>
            <p:cNvSpPr/>
            <p:nvPr/>
          </p:nvSpPr>
          <p:spPr>
            <a:xfrm>
              <a:off x="6147936" y="3826070"/>
              <a:ext cx="1405110" cy="351682"/>
            </a:xfrm>
            <a:prstGeom prst="rect">
              <a:avLst/>
            </a:prstGeom>
          </p:spPr>
          <p:txBody>
            <a:bodyPr wrap="none">
              <a:spAutoFit/>
            </a:bodyPr>
            <a:lstStyle/>
            <a:p>
              <a:r>
                <a:rPr lang="en-US" sz="1800" dirty="0">
                  <a:solidFill>
                    <a:schemeClr val="bg1">
                      <a:lumMod val="75000"/>
                    </a:schemeClr>
                  </a:solidFill>
                </a:rPr>
                <a:t>Read </a:t>
              </a:r>
              <a:r>
                <a:rPr lang="en-US" sz="1800" dirty="0" smtClean="0">
                  <a:solidFill>
                    <a:schemeClr val="bg1">
                      <a:lumMod val="75000"/>
                    </a:schemeClr>
                  </a:solidFill>
                </a:rPr>
                <a:t>[B-20]</a:t>
              </a:r>
              <a:endParaRPr lang="en-US" sz="1800" dirty="0">
                <a:solidFill>
                  <a:schemeClr val="bg1">
                    <a:lumMod val="75000"/>
                  </a:schemeClr>
                </a:solidFill>
              </a:endParaRPr>
            </a:p>
          </p:txBody>
        </p:sp>
      </p:grpSp>
      <p:grpSp>
        <p:nvGrpSpPr>
          <p:cNvPr id="126" name="Group 125"/>
          <p:cNvGrpSpPr/>
          <p:nvPr/>
        </p:nvGrpSpPr>
        <p:grpSpPr>
          <a:xfrm>
            <a:off x="3926528" y="5695490"/>
            <a:ext cx="4116223" cy="350886"/>
            <a:chOff x="3448526" y="4680157"/>
            <a:chExt cx="4085223" cy="393079"/>
          </a:xfrm>
        </p:grpSpPr>
        <p:sp>
          <p:nvSpPr>
            <p:cNvPr id="127" name="Rectangle 126"/>
            <p:cNvSpPr/>
            <p:nvPr/>
          </p:nvSpPr>
          <p:spPr>
            <a:xfrm>
              <a:off x="3448526" y="4680157"/>
              <a:ext cx="559877" cy="351681"/>
            </a:xfrm>
            <a:prstGeom prst="rect">
              <a:avLst/>
            </a:prstGeom>
          </p:spPr>
          <p:txBody>
            <a:bodyPr wrap="square">
              <a:spAutoFit/>
            </a:bodyPr>
            <a:lstStyle/>
            <a:p>
              <a:r>
                <a:rPr lang="en-US" sz="1800" dirty="0">
                  <a:solidFill>
                    <a:schemeClr val="bg1">
                      <a:lumMod val="75000"/>
                    </a:schemeClr>
                  </a:solidFill>
                </a:rPr>
                <a:t>-</a:t>
              </a:r>
            </a:p>
          </p:txBody>
        </p:sp>
        <p:sp>
          <p:nvSpPr>
            <p:cNvPr id="128" name="Rectangle 127"/>
            <p:cNvSpPr/>
            <p:nvPr/>
          </p:nvSpPr>
          <p:spPr>
            <a:xfrm>
              <a:off x="4283662" y="4680157"/>
              <a:ext cx="559877" cy="351681"/>
            </a:xfrm>
            <a:prstGeom prst="rect">
              <a:avLst/>
            </a:prstGeom>
          </p:spPr>
          <p:txBody>
            <a:bodyPr wrap="square">
              <a:spAutoFit/>
            </a:bodyPr>
            <a:lstStyle/>
            <a:p>
              <a:r>
                <a:rPr lang="en-US" sz="1800" dirty="0">
                  <a:solidFill>
                    <a:schemeClr val="bg1">
                      <a:lumMod val="75000"/>
                    </a:schemeClr>
                  </a:solidFill>
                </a:rPr>
                <a:t>B</a:t>
              </a:r>
            </a:p>
          </p:txBody>
        </p:sp>
        <p:sp>
          <p:nvSpPr>
            <p:cNvPr id="129" name="Rectangle 128"/>
            <p:cNvSpPr/>
            <p:nvPr/>
          </p:nvSpPr>
          <p:spPr>
            <a:xfrm>
              <a:off x="5118798" y="4680157"/>
              <a:ext cx="559877" cy="351681"/>
            </a:xfrm>
            <a:prstGeom prst="rect">
              <a:avLst/>
            </a:prstGeom>
          </p:spPr>
          <p:txBody>
            <a:bodyPr wrap="square">
              <a:spAutoFit/>
            </a:bodyPr>
            <a:lstStyle/>
            <a:p>
              <a:r>
                <a:rPr lang="en-US" sz="1800" dirty="0">
                  <a:solidFill>
                    <a:schemeClr val="bg1">
                      <a:lumMod val="75000"/>
                    </a:schemeClr>
                  </a:solidFill>
                </a:rPr>
                <a:t>C</a:t>
              </a:r>
            </a:p>
          </p:txBody>
        </p:sp>
        <p:sp>
          <p:nvSpPr>
            <p:cNvPr id="130" name="Rectangle 129"/>
            <p:cNvSpPr/>
            <p:nvPr/>
          </p:nvSpPr>
          <p:spPr>
            <a:xfrm>
              <a:off x="6145502" y="4721555"/>
              <a:ext cx="1388247" cy="351681"/>
            </a:xfrm>
            <a:prstGeom prst="rect">
              <a:avLst/>
            </a:prstGeom>
          </p:spPr>
          <p:txBody>
            <a:bodyPr wrap="none">
              <a:spAutoFit/>
            </a:bodyPr>
            <a:lstStyle/>
            <a:p>
              <a:r>
                <a:rPr lang="en-US" sz="1800" dirty="0">
                  <a:solidFill>
                    <a:schemeClr val="bg1">
                      <a:lumMod val="75000"/>
                    </a:schemeClr>
                  </a:solidFill>
                </a:rPr>
                <a:t>Write </a:t>
              </a:r>
              <a:r>
                <a:rPr lang="en-US" sz="1800" dirty="0" smtClean="0">
                  <a:solidFill>
                    <a:schemeClr val="bg1">
                      <a:lumMod val="75000"/>
                    </a:schemeClr>
                  </a:solidFill>
                </a:rPr>
                <a:t>[B-20]</a:t>
              </a:r>
              <a:endParaRPr lang="en-US" sz="1800" dirty="0">
                <a:solidFill>
                  <a:schemeClr val="bg1">
                    <a:lumMod val="75000"/>
                  </a:schemeClr>
                </a:solidFill>
              </a:endParaRPr>
            </a:p>
          </p:txBody>
        </p:sp>
      </p:grpSp>
      <p:grpSp>
        <p:nvGrpSpPr>
          <p:cNvPr id="131" name="Group 130"/>
          <p:cNvGrpSpPr/>
          <p:nvPr/>
        </p:nvGrpSpPr>
        <p:grpSpPr>
          <a:xfrm>
            <a:off x="3926528" y="6100247"/>
            <a:ext cx="2247073" cy="313932"/>
            <a:chOff x="3448526" y="4680157"/>
            <a:chExt cx="2230149" cy="351681"/>
          </a:xfrm>
        </p:grpSpPr>
        <p:sp>
          <p:nvSpPr>
            <p:cNvPr id="132" name="Rectangle 131"/>
            <p:cNvSpPr/>
            <p:nvPr/>
          </p:nvSpPr>
          <p:spPr>
            <a:xfrm>
              <a:off x="3448526" y="4680157"/>
              <a:ext cx="559877" cy="351681"/>
            </a:xfrm>
            <a:prstGeom prst="rect">
              <a:avLst/>
            </a:prstGeom>
          </p:spPr>
          <p:txBody>
            <a:bodyPr wrap="square">
              <a:spAutoFit/>
            </a:bodyPr>
            <a:lstStyle/>
            <a:p>
              <a:r>
                <a:rPr lang="en-US" sz="1800" dirty="0">
                  <a:solidFill>
                    <a:schemeClr val="bg1">
                      <a:lumMod val="75000"/>
                    </a:schemeClr>
                  </a:solidFill>
                </a:rPr>
                <a:t>-</a:t>
              </a:r>
            </a:p>
          </p:txBody>
        </p:sp>
        <p:sp>
          <p:nvSpPr>
            <p:cNvPr id="133" name="Rectangle 132"/>
            <p:cNvSpPr/>
            <p:nvPr/>
          </p:nvSpPr>
          <p:spPr>
            <a:xfrm>
              <a:off x="4283662" y="4680157"/>
              <a:ext cx="559877" cy="351681"/>
            </a:xfrm>
            <a:prstGeom prst="rect">
              <a:avLst/>
            </a:prstGeom>
          </p:spPr>
          <p:txBody>
            <a:bodyPr wrap="square">
              <a:spAutoFit/>
            </a:bodyPr>
            <a:lstStyle/>
            <a:p>
              <a:r>
                <a:rPr lang="en-US" sz="1800" dirty="0">
                  <a:solidFill>
                    <a:schemeClr val="bg1">
                      <a:lumMod val="75000"/>
                    </a:schemeClr>
                  </a:solidFill>
                </a:rPr>
                <a:t>B</a:t>
              </a:r>
            </a:p>
          </p:txBody>
        </p:sp>
        <p:sp>
          <p:nvSpPr>
            <p:cNvPr id="134" name="Rectangle 133"/>
            <p:cNvSpPr/>
            <p:nvPr/>
          </p:nvSpPr>
          <p:spPr>
            <a:xfrm>
              <a:off x="5118798" y="4680157"/>
              <a:ext cx="559877" cy="351681"/>
            </a:xfrm>
            <a:prstGeom prst="rect">
              <a:avLst/>
            </a:prstGeom>
          </p:spPr>
          <p:txBody>
            <a:bodyPr wrap="square">
              <a:spAutoFit/>
            </a:bodyPr>
            <a:lstStyle/>
            <a:p>
              <a:r>
                <a:rPr lang="en-US" sz="1800" dirty="0">
                  <a:solidFill>
                    <a:schemeClr val="bg1">
                      <a:lumMod val="75000"/>
                    </a:schemeClr>
                  </a:solidFill>
                </a:rPr>
                <a:t>C</a:t>
              </a:r>
            </a:p>
          </p:txBody>
        </p:sp>
      </p:grpSp>
      <p:grpSp>
        <p:nvGrpSpPr>
          <p:cNvPr id="135" name="Group 134"/>
          <p:cNvGrpSpPr/>
          <p:nvPr/>
        </p:nvGrpSpPr>
        <p:grpSpPr>
          <a:xfrm>
            <a:off x="3747339" y="6511589"/>
            <a:ext cx="1617055" cy="319446"/>
            <a:chOff x="424159" y="6477237"/>
            <a:chExt cx="1617055" cy="319446"/>
          </a:xfrm>
        </p:grpSpPr>
        <p:sp>
          <p:nvSpPr>
            <p:cNvPr id="136" name="Extract 135"/>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7" name="TextBox 136"/>
            <p:cNvSpPr txBox="1"/>
            <p:nvPr/>
          </p:nvSpPr>
          <p:spPr>
            <a:xfrm>
              <a:off x="651090" y="6477237"/>
              <a:ext cx="1390124" cy="319446"/>
            </a:xfrm>
            <a:prstGeom prst="rect">
              <a:avLst/>
            </a:prstGeom>
            <a:noFill/>
          </p:spPr>
          <p:txBody>
            <a:bodyPr wrap="none" rtlCol="0">
              <a:spAutoFit/>
            </a:bodyPr>
            <a:lstStyle/>
            <a:p>
              <a:r>
                <a:rPr lang="en-US" sz="1800" smtClean="0">
                  <a:latin typeface="Calibri" panose="020F0502020204030204" pitchFamily="34" charset="0"/>
                </a:rPr>
                <a:t>PEBS Sample</a:t>
              </a:r>
              <a:endParaRPr lang="en-US" sz="1800" dirty="0" smtClean="0">
                <a:latin typeface="Calibri" panose="020F0502020204030204" pitchFamily="34" charset="0"/>
              </a:endParaRPr>
            </a:p>
          </p:txBody>
        </p:sp>
      </p:grpSp>
      <p:sp>
        <p:nvSpPr>
          <p:cNvPr id="138" name="Extract 137"/>
          <p:cNvSpPr/>
          <p:nvPr/>
        </p:nvSpPr>
        <p:spPr bwMode="auto">
          <a:xfrm>
            <a:off x="3557596" y="4166339"/>
            <a:ext cx="183168" cy="156229"/>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119773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22" presetClass="entr" presetSubtype="4" repeatCount="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wipe(down)">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0" presetClass="path" presetSubtype="0" accel="50000" decel="50000" fill="hold" grpId="0" nodeType="clickEffect">
                                  <p:stCondLst>
                                    <p:cond delay="0"/>
                                  </p:stCondLst>
                                  <p:childTnLst>
                                    <p:animMotion origin="layout" path="M 2.77778E-7 4.81481E-6 L 3.05556E-6 -0.05833 " pathEditMode="relative" rAng="0" ptsTypes="AA">
                                      <p:cBhvr>
                                        <p:cTn id="13" dur="1000" fill="hold"/>
                                        <p:tgtEl>
                                          <p:spTgt spid="47"/>
                                        </p:tgtEl>
                                        <p:attrNameLst>
                                          <p:attrName>ppt_x</p:attrName>
                                          <p:attrName>ppt_y</p:attrName>
                                        </p:attrNameLst>
                                      </p:cBhvr>
                                      <p:rCtr x="17" y="-3032"/>
                                    </p:animMotion>
                                  </p:childTnLst>
                                  <p:subTnLst>
                                    <p:set>
                                      <p:cBhvr override="childStyle">
                                        <p:cTn dur="1" fill="hold" display="0" masterRel="sameClick" afterEffect="1">
                                          <p:stCondLst>
                                            <p:cond evt="end" delay="0">
                                              <p:tn val="12"/>
                                            </p:cond>
                                          </p:stCondLst>
                                        </p:cTn>
                                        <p:tgtEl>
                                          <p:spTgt spid="47"/>
                                        </p:tgtEl>
                                        <p:attrNameLst>
                                          <p:attrName>style.visibility</p:attrName>
                                        </p:attrNameLst>
                                      </p:cBhvr>
                                      <p:to>
                                        <p:strVal val="hidden"/>
                                      </p:to>
                                    </p:set>
                                  </p:subTnLst>
                                </p:cTn>
                              </p:par>
                              <p:par>
                                <p:cTn id="14" presetID="1" presetClass="entr" presetSubtype="0" fill="hold" grpId="1" nodeType="withEffect">
                                  <p:stCondLst>
                                    <p:cond delay="1000"/>
                                  </p:stCondLst>
                                  <p:childTnLst>
                                    <p:set>
                                      <p:cBhvr>
                                        <p:cTn id="15" dur="1" fill="hold">
                                          <p:stCondLst>
                                            <p:cond delay="0"/>
                                          </p:stCondLst>
                                        </p:cTn>
                                        <p:tgtEl>
                                          <p:spTgt spid="48"/>
                                        </p:tgtEl>
                                        <p:attrNameLst>
                                          <p:attrName>style.visibility</p:attrName>
                                        </p:attrNameLst>
                                      </p:cBhvr>
                                      <p:to>
                                        <p:strVal val="visible"/>
                                      </p:to>
                                    </p:set>
                                  </p:childTnLst>
                                </p:cTn>
                              </p:par>
                            </p:childTnLst>
                          </p:cTn>
                        </p:par>
                        <p:par>
                          <p:cTn id="16" fill="hold">
                            <p:stCondLst>
                              <p:cond delay="1000"/>
                            </p:stCondLst>
                            <p:childTnLst>
                              <p:par>
                                <p:cTn id="17" presetID="22" presetClass="entr" presetSubtype="4" fill="hold" nodeType="afterEffect">
                                  <p:stCondLst>
                                    <p:cond delay="0"/>
                                  </p:stCondLst>
                                  <p:childTnLst>
                                    <p:set>
                                      <p:cBhvr>
                                        <p:cTn id="18" dur="1" fill="hold">
                                          <p:stCondLst>
                                            <p:cond delay="0"/>
                                          </p:stCondLst>
                                        </p:cTn>
                                        <p:tgtEl>
                                          <p:spTgt spid="91"/>
                                        </p:tgtEl>
                                        <p:attrNameLst>
                                          <p:attrName>style.visibility</p:attrName>
                                        </p:attrNameLst>
                                      </p:cBhvr>
                                      <p:to>
                                        <p:strVal val="visible"/>
                                      </p:to>
                                    </p:set>
                                    <p:animEffect transition="in" filter="wipe(down)">
                                      <p:cBhvr>
                                        <p:cTn id="19" dur="500"/>
                                        <p:tgtEl>
                                          <p:spTgt spid="91"/>
                                        </p:tgtEl>
                                      </p:cBhvr>
                                    </p:animEffect>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grpId="0" nodeType="clickEffect">
                                  <p:stCondLst>
                                    <p:cond delay="0"/>
                                  </p:stCondLst>
                                  <p:childTnLst>
                                    <p:animMotion origin="layout" path="M 2.77778E-7 -1.85185E-6 L 0.00035 -0.05671 " pathEditMode="relative" rAng="0" ptsTypes="AA">
                                      <p:cBhvr>
                                        <p:cTn id="23" dur="1000" fill="hold"/>
                                        <p:tgtEl>
                                          <p:spTgt spid="48"/>
                                        </p:tgtEl>
                                        <p:attrNameLst>
                                          <p:attrName>ppt_x</p:attrName>
                                          <p:attrName>ppt_y</p:attrName>
                                        </p:attrNameLst>
                                      </p:cBhvr>
                                      <p:rCtr x="17" y="-2847"/>
                                    </p:animMotion>
                                  </p:childTnLst>
                                  <p:subTnLst>
                                    <p:set>
                                      <p:cBhvr override="childStyle">
                                        <p:cTn dur="1" fill="hold" display="0" masterRel="sameClick" afterEffect="1">
                                          <p:stCondLst>
                                            <p:cond evt="end" delay="0">
                                              <p:tn val="22"/>
                                            </p:cond>
                                          </p:stCondLst>
                                        </p:cTn>
                                        <p:tgtEl>
                                          <p:spTgt spid="48"/>
                                        </p:tgtEl>
                                        <p:attrNameLst>
                                          <p:attrName>style.visibility</p:attrName>
                                        </p:attrNameLst>
                                      </p:cBhvr>
                                      <p:to>
                                        <p:strVal val="hidden"/>
                                      </p:to>
                                    </p:set>
                                  </p:subTnLst>
                                </p:cTn>
                              </p:par>
                              <p:par>
                                <p:cTn id="24" presetID="1" presetClass="entr" presetSubtype="0" fill="hold" grpId="0" nodeType="withEffect">
                                  <p:stCondLst>
                                    <p:cond delay="1000"/>
                                  </p:stCondLst>
                                  <p:childTnLst>
                                    <p:set>
                                      <p:cBhvr>
                                        <p:cTn id="25" dur="1" fill="hold">
                                          <p:stCondLst>
                                            <p:cond delay="0"/>
                                          </p:stCondLst>
                                        </p:cTn>
                                        <p:tgtEl>
                                          <p:spTgt spid="56"/>
                                        </p:tgtEl>
                                        <p:attrNameLst>
                                          <p:attrName>style.visibility</p:attrName>
                                        </p:attrNameLst>
                                      </p:cBhvr>
                                      <p:to>
                                        <p:strVal val="visible"/>
                                      </p:to>
                                    </p:set>
                                  </p:childTnLst>
                                </p:cTn>
                              </p:par>
                            </p:childTnLst>
                          </p:cTn>
                        </p:par>
                        <p:par>
                          <p:cTn id="26" fill="hold">
                            <p:stCondLst>
                              <p:cond delay="1000"/>
                            </p:stCondLst>
                            <p:childTnLst>
                              <p:par>
                                <p:cTn id="27" presetID="22" presetClass="entr" presetSubtype="4" fill="hold" nodeType="after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wipe(down)">
                                      <p:cBhvr>
                                        <p:cTn id="29"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7" grpId="0" animBg="1"/>
      <p:bldP spid="47" grpId="1" animBg="1"/>
      <p:bldP spid="48" grpId="0" animBg="1"/>
      <p:bldP spid="48" grpId="1" animBg="1"/>
      <p:bldP spid="5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Group 126"/>
          <p:cNvGrpSpPr/>
          <p:nvPr/>
        </p:nvGrpSpPr>
        <p:grpSpPr>
          <a:xfrm>
            <a:off x="145088" y="1787858"/>
            <a:ext cx="3400955" cy="4471964"/>
            <a:chOff x="145088" y="1787858"/>
            <a:chExt cx="3400955" cy="4471964"/>
          </a:xfrm>
        </p:grpSpPr>
        <p:sp>
          <p:nvSpPr>
            <p:cNvPr id="128" name="Curved Right Arrow 127"/>
            <p:cNvSpPr/>
            <p:nvPr/>
          </p:nvSpPr>
          <p:spPr bwMode="auto">
            <a:xfrm>
              <a:off x="145088" y="2373564"/>
              <a:ext cx="251777" cy="1064969"/>
            </a:xfrm>
            <a:prstGeom prst="curv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29" name="Curved Left Arrow 128"/>
            <p:cNvSpPr/>
            <p:nvPr/>
          </p:nvSpPr>
          <p:spPr bwMode="auto">
            <a:xfrm>
              <a:off x="3029800" y="1787858"/>
              <a:ext cx="516243" cy="4471964"/>
            </a:xfrm>
            <a:prstGeom prst="curvedLeftArrow">
              <a:avLst/>
            </a:prstGeom>
            <a:solidFill>
              <a:schemeClr val="accent3"/>
            </a:solidFill>
            <a:ln w="9525" cap="flat" cmpd="sng" algn="ctr">
              <a:solidFill>
                <a:schemeClr val="tx1"/>
              </a:solidFill>
              <a:prstDash val="solid"/>
              <a:round/>
              <a:headEnd type="none" w="med" len="med"/>
              <a:tailEnd type="none" w="med" len="med"/>
            </a:ln>
            <a:effectLst/>
            <a:scene3d>
              <a:camera prst="orthographicFront">
                <a:rot lat="21599968" lon="10799999" rev="10799999"/>
              </a:camera>
              <a:lightRig rig="threePt" dir="t"/>
            </a:scene3d>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graphicFrame>
        <p:nvGraphicFramePr>
          <p:cNvPr id="130" name="Table 129"/>
          <p:cNvGraphicFramePr>
            <a:graphicFrameLocks noGrp="1"/>
          </p:cNvGraphicFramePr>
          <p:nvPr>
            <p:extLst/>
          </p:nvPr>
        </p:nvGraphicFramePr>
        <p:xfrm>
          <a:off x="424159" y="1215301"/>
          <a:ext cx="2578347" cy="15849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38627">
                <a:tc>
                  <a:txBody>
                    <a:bodyPr/>
                    <a:lstStyle/>
                    <a:p>
                      <a:r>
                        <a:rPr lang="en-US" sz="2000" dirty="0" smtClean="0">
                          <a:solidFill>
                            <a:schemeClr val="tx1"/>
                          </a:solidFill>
                        </a:rPr>
                        <a:t>BB1</a:t>
                      </a:r>
                      <a:endParaRPr lang="en-US" sz="2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cmp</a:t>
                      </a:r>
                      <a:r>
                        <a:rPr lang="mr-IN" sz="2000" dirty="0" smtClean="0"/>
                        <a:t> M[</a:t>
                      </a:r>
                      <a:r>
                        <a:rPr lang="en-US" sz="2000" dirty="0" smtClean="0"/>
                        <a:t>R2</a:t>
                      </a:r>
                      <a:r>
                        <a:rPr lang="mr-IN" sz="2000" dirty="0" smtClean="0"/>
                        <a:t>-4], </a:t>
                      </a:r>
                      <a:r>
                        <a:rPr lang="en-US" sz="2000" dirty="0" smtClean="0"/>
                        <a:t>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3862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nl-NL" sz="2000" dirty="0" err="1" smtClean="0"/>
                        <a:t>jge</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graphicFrame>
        <p:nvGraphicFramePr>
          <p:cNvPr id="131" name="Table 130"/>
          <p:cNvGraphicFramePr>
            <a:graphicFrameLocks noGrp="1"/>
          </p:cNvGraphicFramePr>
          <p:nvPr>
            <p:extLst/>
          </p:nvPr>
        </p:nvGraphicFramePr>
        <p:xfrm>
          <a:off x="424160" y="2864191"/>
          <a:ext cx="2578347" cy="35661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382656">
                <a:tc>
                  <a:txBody>
                    <a:bodyPr/>
                    <a:lstStyle/>
                    <a:p>
                      <a:r>
                        <a:rPr lang="en-US" sz="2000" dirty="0" smtClean="0">
                          <a:solidFill>
                            <a:schemeClr val="tx1"/>
                          </a:solidFill>
                        </a:rPr>
                        <a:t>BB2</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R1 ← M[R2-20]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R3 ← </a:t>
                      </a:r>
                      <a:r>
                        <a:rPr lang="mr-IN" sz="2000" dirty="0" smtClean="0"/>
                        <a:t>M[</a:t>
                      </a:r>
                      <a:r>
                        <a:rPr lang="en-US" sz="2000" dirty="0" smtClean="0"/>
                        <a:t>R2</a:t>
                      </a:r>
                      <a:r>
                        <a:rPr lang="mr-IN" sz="2000" dirty="0" smtClean="0"/>
                        <a:t>-16]</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R1 ← M[R3]+R1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82656">
                <a:tc>
                  <a:txBody>
                    <a:bodyPr/>
                    <a:lstStyle/>
                    <a:p>
                      <a:r>
                        <a:rPr lang="is-IS" sz="2000" dirty="0" smtClean="0"/>
                        <a:t>mov M[R3]</a:t>
                      </a:r>
                      <a:r>
                        <a:rPr lang="en-US" sz="2000" dirty="0" smtClean="0"/>
                        <a:t> ← 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R1 ← </a:t>
                      </a:r>
                      <a:r>
                        <a:rPr lang="mr-IN" sz="2000" dirty="0" smtClean="0"/>
                        <a:t>M[</a:t>
                      </a:r>
                      <a:r>
                        <a:rPr lang="en-US" sz="2000" dirty="0" smtClean="0"/>
                        <a:t>R2</a:t>
                      </a:r>
                      <a:r>
                        <a:rPr lang="mr-IN" sz="2000" dirty="0" smtClean="0"/>
                        <a:t>-20]</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82656">
                <a:tc>
                  <a:txBody>
                    <a:bodyPr/>
                    <a:lstStyle/>
                    <a:p>
                      <a:r>
                        <a:rPr lang="en-US" sz="2000" dirty="0" smtClean="0"/>
                        <a:t>add R1 ← 1</a:t>
                      </a:r>
                      <a:r>
                        <a:rPr lang="en-US" sz="2000" baseline="0" dirty="0" smtClean="0"/>
                        <a:t> + </a:t>
                      </a:r>
                      <a:r>
                        <a:rPr lang="en-US" sz="2000" dirty="0" smtClean="0"/>
                        <a:t>R1</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M[</a:t>
                      </a:r>
                      <a:r>
                        <a:rPr lang="en-US" sz="2000" dirty="0" smtClean="0"/>
                        <a:t>R2</a:t>
                      </a:r>
                      <a:r>
                        <a:rPr lang="mr-IN" sz="2000" dirty="0" smtClean="0"/>
                        <a:t>-20]</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8265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t>jmp</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bl>
          </a:graphicData>
        </a:graphic>
      </p:graphicFrame>
      <p:sp>
        <p:nvSpPr>
          <p:cNvPr id="2" name="Title 1"/>
          <p:cNvSpPr>
            <a:spLocks noGrp="1"/>
          </p:cNvSpPr>
          <p:nvPr>
            <p:ph type="title"/>
          </p:nvPr>
        </p:nvSpPr>
        <p:spPr/>
        <p:txBody>
          <a:bodyPr/>
          <a:lstStyle/>
          <a:p>
            <a:r>
              <a:rPr lang="en-US" dirty="0" smtClean="0">
                <a:latin typeface="Calibri" charset="0"/>
                <a:ea typeface="Calibri" charset="0"/>
                <a:cs typeface="Calibri" charset="0"/>
              </a:rPr>
              <a:t>Replay Across Basic Blocks [Using PT Info]</a:t>
            </a:r>
            <a:endParaRPr lang="en-US" dirty="0"/>
          </a:p>
        </p:txBody>
      </p:sp>
      <p:graphicFrame>
        <p:nvGraphicFramePr>
          <p:cNvPr id="5" name="Table 4"/>
          <p:cNvGraphicFramePr>
            <a:graphicFrameLocks noGrp="1"/>
          </p:cNvGraphicFramePr>
          <p:nvPr>
            <p:extLst/>
          </p:nvPr>
        </p:nvGraphicFramePr>
        <p:xfrm>
          <a:off x="3747339" y="1055754"/>
          <a:ext cx="4898525" cy="1775548"/>
        </p:xfrm>
        <a:graphic>
          <a:graphicData uri="http://schemas.openxmlformats.org/drawingml/2006/table">
            <a:tbl>
              <a:tblPr firstRow="1" bandRow="1">
                <a:tableStyleId>{B301B821-A1FF-4177-AEE7-76D212191A09}</a:tableStyleId>
              </a:tblPr>
              <a:tblGrid>
                <a:gridCol w="855980">
                  <a:extLst>
                    <a:ext uri="{9D8B030D-6E8A-4147-A177-3AD203B41FA5}">
                      <a16:colId xmlns:a16="http://schemas.microsoft.com/office/drawing/2014/main" xmlns="" val="20000"/>
                    </a:ext>
                  </a:extLst>
                </a:gridCol>
                <a:gridCol w="855980">
                  <a:extLst>
                    <a:ext uri="{9D8B030D-6E8A-4147-A177-3AD203B41FA5}">
                      <a16:colId xmlns:a16="http://schemas.microsoft.com/office/drawing/2014/main" xmlns="" val="20001"/>
                    </a:ext>
                  </a:extLst>
                </a:gridCol>
                <a:gridCol w="855980">
                  <a:extLst>
                    <a:ext uri="{9D8B030D-6E8A-4147-A177-3AD203B41FA5}">
                      <a16:colId xmlns:a16="http://schemas.microsoft.com/office/drawing/2014/main" xmlns="" val="20002"/>
                    </a:ext>
                  </a:extLst>
                </a:gridCol>
                <a:gridCol w="2330585">
                  <a:extLst>
                    <a:ext uri="{9D8B030D-6E8A-4147-A177-3AD203B41FA5}">
                      <a16:colId xmlns:a16="http://schemas.microsoft.com/office/drawing/2014/main" xmlns="" val="20003"/>
                    </a:ext>
                  </a:extLst>
                </a:gridCol>
              </a:tblGrid>
              <a:tr h="443887">
                <a:tc>
                  <a:txBody>
                    <a:bodyPr/>
                    <a:lstStyle/>
                    <a:p>
                      <a:r>
                        <a:rPr lang="en-US" sz="1800" b="1" dirty="0" smtClean="0"/>
                        <a:t>R1</a:t>
                      </a:r>
                      <a:r>
                        <a:rPr lang="en-US" sz="1800" b="1" baseline="0" dirty="0" smtClean="0"/>
                        <a:t>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t>R2</a:t>
                      </a:r>
                      <a:r>
                        <a:rPr lang="en-US" sz="1800" b="1" baseline="0" dirty="0" smtClean="0"/>
                        <a:t>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t>R3</a:t>
                      </a:r>
                      <a:r>
                        <a:rPr lang="en-US" sz="1800" b="1" baseline="0" dirty="0" smtClean="0"/>
                        <a:t>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smtClean="0"/>
                        <a:t>Memory</a:t>
                      </a:r>
                      <a:r>
                        <a:rPr lang="en-US" sz="1800" baseline="0" dirty="0" smtClean="0"/>
                        <a:t> Access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43887">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43887">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443887">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74" name="Rounded Rectangle 73"/>
          <p:cNvSpPr/>
          <p:nvPr/>
        </p:nvSpPr>
        <p:spPr bwMode="auto">
          <a:xfrm>
            <a:off x="270976" y="2423961"/>
            <a:ext cx="2967659" cy="387798"/>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75" name="Rounded Rectangle 74"/>
          <p:cNvSpPr/>
          <p:nvPr/>
        </p:nvSpPr>
        <p:spPr bwMode="auto">
          <a:xfrm>
            <a:off x="270976" y="3237978"/>
            <a:ext cx="2967659" cy="401109"/>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76" name="Rounded Rectangle 75"/>
          <p:cNvSpPr/>
          <p:nvPr/>
        </p:nvSpPr>
        <p:spPr bwMode="auto">
          <a:xfrm>
            <a:off x="270976" y="2009947"/>
            <a:ext cx="2967659" cy="414014"/>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78" name="Rounded Rectangle 77"/>
          <p:cNvSpPr/>
          <p:nvPr/>
        </p:nvSpPr>
        <p:spPr bwMode="auto">
          <a:xfrm>
            <a:off x="270976" y="1576483"/>
            <a:ext cx="2967659" cy="434014"/>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2" name="Table 131"/>
          <p:cNvGraphicFramePr>
            <a:graphicFrameLocks noGrp="1"/>
          </p:cNvGraphicFramePr>
          <p:nvPr>
            <p:extLst/>
          </p:nvPr>
        </p:nvGraphicFramePr>
        <p:xfrm>
          <a:off x="3747339" y="3260431"/>
          <a:ext cx="4900181" cy="3169920"/>
        </p:xfrm>
        <a:graphic>
          <a:graphicData uri="http://schemas.openxmlformats.org/drawingml/2006/table">
            <a:tbl>
              <a:tblPr bandRow="1">
                <a:tableStyleId>{B301B821-A1FF-4177-AEE7-76D212191A09}</a:tableStyleId>
              </a:tblPr>
              <a:tblGrid>
                <a:gridCol w="862476">
                  <a:extLst>
                    <a:ext uri="{9D8B030D-6E8A-4147-A177-3AD203B41FA5}">
                      <a16:colId xmlns:a16="http://schemas.microsoft.com/office/drawing/2014/main" xmlns="" val="20001"/>
                    </a:ext>
                  </a:extLst>
                </a:gridCol>
                <a:gridCol w="862476">
                  <a:extLst>
                    <a:ext uri="{9D8B030D-6E8A-4147-A177-3AD203B41FA5}">
                      <a16:colId xmlns:a16="http://schemas.microsoft.com/office/drawing/2014/main" xmlns="" val="20002"/>
                    </a:ext>
                  </a:extLst>
                </a:gridCol>
                <a:gridCol w="862476">
                  <a:extLst>
                    <a:ext uri="{9D8B030D-6E8A-4147-A177-3AD203B41FA5}">
                      <a16:colId xmlns:a16="http://schemas.microsoft.com/office/drawing/2014/main" xmlns="" val="20003"/>
                    </a:ext>
                  </a:extLst>
                </a:gridCol>
                <a:gridCol w="2312753">
                  <a:extLst>
                    <a:ext uri="{9D8B030D-6E8A-4147-A177-3AD203B41FA5}">
                      <a16:colId xmlns:a16="http://schemas.microsoft.com/office/drawing/2014/main" xmlns="" val="20004"/>
                    </a:ext>
                  </a:extLst>
                </a:gridCol>
              </a:tblGrid>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pSp>
        <p:nvGrpSpPr>
          <p:cNvPr id="133" name="Group 132"/>
          <p:cNvGrpSpPr/>
          <p:nvPr/>
        </p:nvGrpSpPr>
        <p:grpSpPr>
          <a:xfrm>
            <a:off x="3926528" y="3714874"/>
            <a:ext cx="4242165" cy="318040"/>
            <a:chOff x="3448641" y="2877348"/>
            <a:chExt cx="4242165" cy="318040"/>
          </a:xfrm>
        </p:grpSpPr>
        <p:sp>
          <p:nvSpPr>
            <p:cNvPr id="134" name="Rectangle 133"/>
            <p:cNvSpPr/>
            <p:nvPr/>
          </p:nvSpPr>
          <p:spPr>
            <a:xfrm>
              <a:off x="3448641" y="2881456"/>
              <a:ext cx="559877" cy="313932"/>
            </a:xfrm>
            <a:prstGeom prst="rect">
              <a:avLst/>
            </a:prstGeom>
          </p:spPr>
          <p:txBody>
            <a:bodyPr wrap="square">
              <a:spAutoFit/>
            </a:bodyPr>
            <a:lstStyle/>
            <a:p>
              <a:r>
                <a:rPr lang="en-US" sz="1800" dirty="0">
                  <a:solidFill>
                    <a:schemeClr val="bg1">
                      <a:lumMod val="75000"/>
                    </a:schemeClr>
                  </a:solidFill>
                </a:rPr>
                <a:t>A</a:t>
              </a:r>
            </a:p>
          </p:txBody>
        </p:sp>
        <p:sp>
          <p:nvSpPr>
            <p:cNvPr id="135" name="Rectangle 134"/>
            <p:cNvSpPr/>
            <p:nvPr/>
          </p:nvSpPr>
          <p:spPr>
            <a:xfrm>
              <a:off x="4283777" y="2881456"/>
              <a:ext cx="559877" cy="313932"/>
            </a:xfrm>
            <a:prstGeom prst="rect">
              <a:avLst/>
            </a:prstGeom>
          </p:spPr>
          <p:txBody>
            <a:bodyPr wrap="square">
              <a:spAutoFit/>
            </a:bodyPr>
            <a:lstStyle/>
            <a:p>
              <a:r>
                <a:rPr lang="en-US" sz="1800" dirty="0">
                  <a:solidFill>
                    <a:schemeClr val="bg1">
                      <a:lumMod val="75000"/>
                    </a:schemeClr>
                  </a:solidFill>
                </a:rPr>
                <a:t>B</a:t>
              </a:r>
            </a:p>
          </p:txBody>
        </p:sp>
        <p:sp>
          <p:nvSpPr>
            <p:cNvPr id="136" name="Rectangle 135"/>
            <p:cNvSpPr/>
            <p:nvPr/>
          </p:nvSpPr>
          <p:spPr>
            <a:xfrm>
              <a:off x="5118913" y="2881456"/>
              <a:ext cx="559877" cy="313932"/>
            </a:xfrm>
            <a:prstGeom prst="rect">
              <a:avLst/>
            </a:prstGeom>
          </p:spPr>
          <p:txBody>
            <a:bodyPr wrap="square">
              <a:spAutoFit/>
            </a:bodyPr>
            <a:lstStyle/>
            <a:p>
              <a:r>
                <a:rPr lang="en-US" sz="1800" dirty="0" smtClean="0">
                  <a:solidFill>
                    <a:schemeClr val="bg1">
                      <a:lumMod val="75000"/>
                    </a:schemeClr>
                  </a:solidFill>
                </a:rPr>
                <a:t>-</a:t>
              </a:r>
              <a:endParaRPr lang="en-US" sz="1800" dirty="0">
                <a:solidFill>
                  <a:schemeClr val="bg1">
                    <a:lumMod val="75000"/>
                  </a:schemeClr>
                </a:solidFill>
              </a:endParaRPr>
            </a:p>
          </p:txBody>
        </p:sp>
        <p:sp>
          <p:nvSpPr>
            <p:cNvPr id="137" name="TextBox 136"/>
            <p:cNvSpPr txBox="1"/>
            <p:nvPr/>
          </p:nvSpPr>
          <p:spPr>
            <a:xfrm>
              <a:off x="6146794" y="2877348"/>
              <a:ext cx="1544012" cy="313932"/>
            </a:xfrm>
            <a:prstGeom prst="rect">
              <a:avLst/>
            </a:prstGeom>
            <a:noFill/>
          </p:spPr>
          <p:txBody>
            <a:bodyPr wrap="none" rtlCol="0">
              <a:spAutoFit/>
            </a:bodyPr>
            <a:lstStyle/>
            <a:p>
              <a:r>
                <a:rPr lang="en-US" sz="1800" dirty="0">
                  <a:solidFill>
                    <a:schemeClr val="bg1">
                      <a:lumMod val="75000"/>
                    </a:schemeClr>
                  </a:solidFill>
                </a:rPr>
                <a:t>Read </a:t>
              </a:r>
              <a:r>
                <a:rPr lang="en-US" sz="1800" dirty="0" smtClean="0">
                  <a:solidFill>
                    <a:schemeClr val="bg1">
                      <a:lumMod val="75000"/>
                    </a:schemeClr>
                  </a:solidFill>
                </a:rPr>
                <a:t>[B2-16]</a:t>
              </a:r>
              <a:endParaRPr lang="en-US" sz="1800" dirty="0">
                <a:solidFill>
                  <a:schemeClr val="bg1">
                    <a:lumMod val="75000"/>
                  </a:schemeClr>
                </a:solidFill>
              </a:endParaRPr>
            </a:p>
          </p:txBody>
        </p:sp>
      </p:grpSp>
      <p:grpSp>
        <p:nvGrpSpPr>
          <p:cNvPr id="138" name="Group 137"/>
          <p:cNvGrpSpPr/>
          <p:nvPr/>
        </p:nvGrpSpPr>
        <p:grpSpPr>
          <a:xfrm>
            <a:off x="3926633" y="3313205"/>
            <a:ext cx="4242165" cy="318040"/>
            <a:chOff x="3448641" y="2877348"/>
            <a:chExt cx="4242165" cy="318040"/>
          </a:xfrm>
        </p:grpSpPr>
        <p:sp>
          <p:nvSpPr>
            <p:cNvPr id="139" name="Rectangle 138"/>
            <p:cNvSpPr/>
            <p:nvPr/>
          </p:nvSpPr>
          <p:spPr>
            <a:xfrm>
              <a:off x="3448641" y="2881456"/>
              <a:ext cx="559877" cy="313932"/>
            </a:xfrm>
            <a:prstGeom prst="rect">
              <a:avLst/>
            </a:prstGeom>
          </p:spPr>
          <p:txBody>
            <a:bodyPr wrap="square">
              <a:spAutoFit/>
            </a:bodyPr>
            <a:lstStyle/>
            <a:p>
              <a:r>
                <a:rPr lang="en-US" sz="1800" dirty="0"/>
                <a:t>-</a:t>
              </a:r>
            </a:p>
          </p:txBody>
        </p:sp>
        <p:sp>
          <p:nvSpPr>
            <p:cNvPr id="140" name="Rectangle 139"/>
            <p:cNvSpPr/>
            <p:nvPr/>
          </p:nvSpPr>
          <p:spPr>
            <a:xfrm>
              <a:off x="4283777" y="2881456"/>
              <a:ext cx="559877" cy="313932"/>
            </a:xfrm>
            <a:prstGeom prst="rect">
              <a:avLst/>
            </a:prstGeom>
          </p:spPr>
          <p:txBody>
            <a:bodyPr wrap="square">
              <a:spAutoFit/>
            </a:bodyPr>
            <a:lstStyle/>
            <a:p>
              <a:r>
                <a:rPr lang="en-US" sz="1800" dirty="0"/>
                <a:t>B</a:t>
              </a:r>
            </a:p>
          </p:txBody>
        </p:sp>
        <p:sp>
          <p:nvSpPr>
            <p:cNvPr id="141" name="Rectangle 140"/>
            <p:cNvSpPr/>
            <p:nvPr/>
          </p:nvSpPr>
          <p:spPr>
            <a:xfrm>
              <a:off x="5118913" y="2881456"/>
              <a:ext cx="559877" cy="313932"/>
            </a:xfrm>
            <a:prstGeom prst="rect">
              <a:avLst/>
            </a:prstGeom>
          </p:spPr>
          <p:txBody>
            <a:bodyPr wrap="square">
              <a:spAutoFit/>
            </a:bodyPr>
            <a:lstStyle/>
            <a:p>
              <a:r>
                <a:rPr lang="en-US" sz="1800" dirty="0" smtClean="0"/>
                <a:t>-</a:t>
              </a:r>
              <a:endParaRPr lang="en-US" sz="1800" dirty="0"/>
            </a:p>
          </p:txBody>
        </p:sp>
        <p:sp>
          <p:nvSpPr>
            <p:cNvPr id="142" name="TextBox 141"/>
            <p:cNvSpPr txBox="1"/>
            <p:nvPr/>
          </p:nvSpPr>
          <p:spPr>
            <a:xfrm>
              <a:off x="6146794" y="2877348"/>
              <a:ext cx="1544012" cy="313932"/>
            </a:xfrm>
            <a:prstGeom prst="rect">
              <a:avLst/>
            </a:prstGeom>
            <a:noFill/>
          </p:spPr>
          <p:txBody>
            <a:bodyPr wrap="none" rtlCol="0">
              <a:spAutoFit/>
            </a:bodyPr>
            <a:lstStyle/>
            <a:p>
              <a:r>
                <a:rPr lang="en-US" sz="1800" dirty="0"/>
                <a:t>Read </a:t>
              </a:r>
              <a:r>
                <a:rPr lang="en-US" sz="1800" dirty="0" smtClean="0"/>
                <a:t>[B2-20]</a:t>
              </a:r>
              <a:endParaRPr lang="en-US" sz="1800" dirty="0"/>
            </a:p>
          </p:txBody>
        </p:sp>
      </p:grpSp>
      <p:grpSp>
        <p:nvGrpSpPr>
          <p:cNvPr id="143" name="Group 142"/>
          <p:cNvGrpSpPr/>
          <p:nvPr/>
        </p:nvGrpSpPr>
        <p:grpSpPr>
          <a:xfrm>
            <a:off x="3926528" y="5304412"/>
            <a:ext cx="2247073" cy="313932"/>
            <a:chOff x="3448526" y="4223867"/>
            <a:chExt cx="2230149" cy="351681"/>
          </a:xfrm>
        </p:grpSpPr>
        <p:sp>
          <p:nvSpPr>
            <p:cNvPr id="144" name="Rectangle 143"/>
            <p:cNvSpPr/>
            <p:nvPr/>
          </p:nvSpPr>
          <p:spPr>
            <a:xfrm>
              <a:off x="3448526" y="4223867"/>
              <a:ext cx="559877" cy="351681"/>
            </a:xfrm>
            <a:prstGeom prst="rect">
              <a:avLst/>
            </a:prstGeom>
          </p:spPr>
          <p:txBody>
            <a:bodyPr wrap="square">
              <a:spAutoFit/>
            </a:bodyPr>
            <a:lstStyle/>
            <a:p>
              <a:r>
                <a:rPr lang="en-US" sz="1800" dirty="0">
                  <a:solidFill>
                    <a:schemeClr val="bg1">
                      <a:lumMod val="75000"/>
                    </a:schemeClr>
                  </a:solidFill>
                </a:rPr>
                <a:t>-</a:t>
              </a:r>
            </a:p>
          </p:txBody>
        </p:sp>
        <p:sp>
          <p:nvSpPr>
            <p:cNvPr id="145" name="Rectangle 144"/>
            <p:cNvSpPr/>
            <p:nvPr/>
          </p:nvSpPr>
          <p:spPr>
            <a:xfrm>
              <a:off x="4283662" y="4223867"/>
              <a:ext cx="559877" cy="351681"/>
            </a:xfrm>
            <a:prstGeom prst="rect">
              <a:avLst/>
            </a:prstGeom>
          </p:spPr>
          <p:txBody>
            <a:bodyPr wrap="square">
              <a:spAutoFit/>
            </a:bodyPr>
            <a:lstStyle/>
            <a:p>
              <a:r>
                <a:rPr lang="en-US" sz="1800" dirty="0">
                  <a:solidFill>
                    <a:schemeClr val="bg1">
                      <a:lumMod val="75000"/>
                    </a:schemeClr>
                  </a:solidFill>
                </a:rPr>
                <a:t>B</a:t>
              </a:r>
            </a:p>
          </p:txBody>
        </p:sp>
        <p:sp>
          <p:nvSpPr>
            <p:cNvPr id="146" name="Rectangle 145"/>
            <p:cNvSpPr/>
            <p:nvPr/>
          </p:nvSpPr>
          <p:spPr>
            <a:xfrm>
              <a:off x="5118798" y="4223867"/>
              <a:ext cx="559877" cy="351681"/>
            </a:xfrm>
            <a:prstGeom prst="rect">
              <a:avLst/>
            </a:prstGeom>
          </p:spPr>
          <p:txBody>
            <a:bodyPr wrap="square">
              <a:spAutoFit/>
            </a:bodyPr>
            <a:lstStyle/>
            <a:p>
              <a:r>
                <a:rPr lang="en-US" sz="1800" dirty="0">
                  <a:solidFill>
                    <a:schemeClr val="bg1">
                      <a:lumMod val="75000"/>
                    </a:schemeClr>
                  </a:solidFill>
                </a:rPr>
                <a:t>C</a:t>
              </a:r>
            </a:p>
          </p:txBody>
        </p:sp>
      </p:grpSp>
      <p:grpSp>
        <p:nvGrpSpPr>
          <p:cNvPr id="147" name="Group 146"/>
          <p:cNvGrpSpPr/>
          <p:nvPr/>
        </p:nvGrpSpPr>
        <p:grpSpPr>
          <a:xfrm>
            <a:off x="3926528" y="4121651"/>
            <a:ext cx="3822110" cy="283902"/>
            <a:chOff x="3448641" y="2877348"/>
            <a:chExt cx="3793325" cy="318040"/>
          </a:xfrm>
        </p:grpSpPr>
        <p:sp>
          <p:nvSpPr>
            <p:cNvPr id="148" name="Rectangle 147"/>
            <p:cNvSpPr/>
            <p:nvPr/>
          </p:nvSpPr>
          <p:spPr>
            <a:xfrm>
              <a:off x="3448641" y="2881456"/>
              <a:ext cx="559877" cy="313932"/>
            </a:xfrm>
            <a:prstGeom prst="rect">
              <a:avLst/>
            </a:prstGeom>
          </p:spPr>
          <p:txBody>
            <a:bodyPr wrap="square">
              <a:spAutoFit/>
            </a:bodyPr>
            <a:lstStyle/>
            <a:p>
              <a:r>
                <a:rPr lang="en-US" sz="1800" dirty="0">
                  <a:solidFill>
                    <a:srgbClr val="FF0000"/>
                  </a:solidFill>
                </a:rPr>
                <a:t>A</a:t>
              </a:r>
            </a:p>
          </p:txBody>
        </p:sp>
        <p:sp>
          <p:nvSpPr>
            <p:cNvPr id="149" name="Rectangle 148"/>
            <p:cNvSpPr/>
            <p:nvPr/>
          </p:nvSpPr>
          <p:spPr>
            <a:xfrm>
              <a:off x="4283777" y="2881456"/>
              <a:ext cx="559877" cy="313932"/>
            </a:xfrm>
            <a:prstGeom prst="rect">
              <a:avLst/>
            </a:prstGeom>
          </p:spPr>
          <p:txBody>
            <a:bodyPr wrap="square">
              <a:spAutoFit/>
            </a:bodyPr>
            <a:lstStyle/>
            <a:p>
              <a:r>
                <a:rPr lang="en-US" sz="1800" dirty="0">
                  <a:solidFill>
                    <a:srgbClr val="FF0000"/>
                  </a:solidFill>
                </a:rPr>
                <a:t>B</a:t>
              </a:r>
            </a:p>
          </p:txBody>
        </p:sp>
        <p:sp>
          <p:nvSpPr>
            <p:cNvPr id="150" name="Rectangle 149"/>
            <p:cNvSpPr/>
            <p:nvPr/>
          </p:nvSpPr>
          <p:spPr>
            <a:xfrm>
              <a:off x="5118913" y="2881456"/>
              <a:ext cx="559877" cy="313932"/>
            </a:xfrm>
            <a:prstGeom prst="rect">
              <a:avLst/>
            </a:prstGeom>
          </p:spPr>
          <p:txBody>
            <a:bodyPr wrap="square">
              <a:spAutoFit/>
            </a:bodyPr>
            <a:lstStyle/>
            <a:p>
              <a:r>
                <a:rPr lang="en-US" sz="1800" dirty="0">
                  <a:solidFill>
                    <a:srgbClr val="FF0000"/>
                  </a:solidFill>
                </a:rPr>
                <a:t>C</a:t>
              </a:r>
            </a:p>
          </p:txBody>
        </p:sp>
        <p:sp>
          <p:nvSpPr>
            <p:cNvPr id="151" name="TextBox 150"/>
            <p:cNvSpPr txBox="1"/>
            <p:nvPr/>
          </p:nvSpPr>
          <p:spPr>
            <a:xfrm>
              <a:off x="6146794" y="2877348"/>
              <a:ext cx="1095172" cy="313932"/>
            </a:xfrm>
            <a:prstGeom prst="rect">
              <a:avLst/>
            </a:prstGeom>
            <a:noFill/>
          </p:spPr>
          <p:txBody>
            <a:bodyPr wrap="none" rtlCol="0">
              <a:spAutoFit/>
            </a:bodyPr>
            <a:lstStyle/>
            <a:p>
              <a:r>
                <a:rPr lang="en-US" sz="1800" dirty="0">
                  <a:solidFill>
                    <a:srgbClr val="FF0000"/>
                  </a:solidFill>
                </a:rPr>
                <a:t>Read </a:t>
              </a:r>
              <a:r>
                <a:rPr lang="en-US" sz="1800" dirty="0" smtClean="0">
                  <a:solidFill>
                    <a:srgbClr val="FF0000"/>
                  </a:solidFill>
                </a:rPr>
                <a:t>[C]</a:t>
              </a:r>
              <a:endParaRPr lang="en-US" sz="1800" dirty="0">
                <a:solidFill>
                  <a:srgbClr val="FF0000"/>
                </a:solidFill>
              </a:endParaRPr>
            </a:p>
          </p:txBody>
        </p:sp>
      </p:grpSp>
      <p:grpSp>
        <p:nvGrpSpPr>
          <p:cNvPr id="152" name="Group 151"/>
          <p:cNvGrpSpPr/>
          <p:nvPr/>
        </p:nvGrpSpPr>
        <p:grpSpPr>
          <a:xfrm>
            <a:off x="3926528" y="4525270"/>
            <a:ext cx="3795621" cy="326451"/>
            <a:chOff x="3448526" y="3334764"/>
            <a:chExt cx="3767036" cy="365706"/>
          </a:xfrm>
        </p:grpSpPr>
        <p:sp>
          <p:nvSpPr>
            <p:cNvPr id="153" name="Rectangle 152"/>
            <p:cNvSpPr/>
            <p:nvPr/>
          </p:nvSpPr>
          <p:spPr>
            <a:xfrm>
              <a:off x="3448526" y="3334764"/>
              <a:ext cx="559877" cy="351682"/>
            </a:xfrm>
            <a:prstGeom prst="rect">
              <a:avLst/>
            </a:prstGeom>
          </p:spPr>
          <p:txBody>
            <a:bodyPr wrap="square">
              <a:spAutoFit/>
            </a:bodyPr>
            <a:lstStyle/>
            <a:p>
              <a:r>
                <a:rPr lang="en-US" sz="1800" dirty="0">
                  <a:solidFill>
                    <a:schemeClr val="bg1">
                      <a:lumMod val="75000"/>
                    </a:schemeClr>
                  </a:solidFill>
                </a:rPr>
                <a:t>-</a:t>
              </a:r>
            </a:p>
          </p:txBody>
        </p:sp>
        <p:sp>
          <p:nvSpPr>
            <p:cNvPr id="154" name="Rectangle 153"/>
            <p:cNvSpPr/>
            <p:nvPr/>
          </p:nvSpPr>
          <p:spPr>
            <a:xfrm>
              <a:off x="4283662" y="3334764"/>
              <a:ext cx="559877" cy="351682"/>
            </a:xfrm>
            <a:prstGeom prst="rect">
              <a:avLst/>
            </a:prstGeom>
          </p:spPr>
          <p:txBody>
            <a:bodyPr wrap="square">
              <a:spAutoFit/>
            </a:bodyPr>
            <a:lstStyle/>
            <a:p>
              <a:r>
                <a:rPr lang="en-US" sz="1800" dirty="0">
                  <a:solidFill>
                    <a:schemeClr val="bg1">
                      <a:lumMod val="75000"/>
                    </a:schemeClr>
                  </a:solidFill>
                </a:rPr>
                <a:t>B</a:t>
              </a:r>
            </a:p>
          </p:txBody>
        </p:sp>
        <p:sp>
          <p:nvSpPr>
            <p:cNvPr id="155" name="Rectangle 154"/>
            <p:cNvSpPr/>
            <p:nvPr/>
          </p:nvSpPr>
          <p:spPr>
            <a:xfrm>
              <a:off x="5118798" y="3334764"/>
              <a:ext cx="559877" cy="351682"/>
            </a:xfrm>
            <a:prstGeom prst="rect">
              <a:avLst/>
            </a:prstGeom>
          </p:spPr>
          <p:txBody>
            <a:bodyPr wrap="square">
              <a:spAutoFit/>
            </a:bodyPr>
            <a:lstStyle/>
            <a:p>
              <a:r>
                <a:rPr lang="en-US" sz="1800" dirty="0">
                  <a:solidFill>
                    <a:schemeClr val="bg1">
                      <a:lumMod val="75000"/>
                    </a:schemeClr>
                  </a:solidFill>
                </a:rPr>
                <a:t>C</a:t>
              </a:r>
            </a:p>
          </p:txBody>
        </p:sp>
        <p:sp>
          <p:nvSpPr>
            <p:cNvPr id="156" name="TextBox 155"/>
            <p:cNvSpPr txBox="1"/>
            <p:nvPr/>
          </p:nvSpPr>
          <p:spPr>
            <a:xfrm>
              <a:off x="6145502" y="3348788"/>
              <a:ext cx="1070060" cy="351682"/>
            </a:xfrm>
            <a:prstGeom prst="rect">
              <a:avLst/>
            </a:prstGeom>
            <a:noFill/>
          </p:spPr>
          <p:txBody>
            <a:bodyPr wrap="none" rtlCol="0">
              <a:spAutoFit/>
            </a:bodyPr>
            <a:lstStyle/>
            <a:p>
              <a:r>
                <a:rPr lang="en-US" sz="1800" dirty="0">
                  <a:solidFill>
                    <a:schemeClr val="bg1">
                      <a:lumMod val="75000"/>
                    </a:schemeClr>
                  </a:solidFill>
                </a:rPr>
                <a:t>Write </a:t>
              </a:r>
              <a:r>
                <a:rPr lang="en-US" sz="1800" dirty="0" smtClean="0">
                  <a:solidFill>
                    <a:schemeClr val="bg1">
                      <a:lumMod val="75000"/>
                    </a:schemeClr>
                  </a:solidFill>
                </a:rPr>
                <a:t>[C]</a:t>
              </a:r>
              <a:endParaRPr lang="en-US" sz="1800" dirty="0">
                <a:solidFill>
                  <a:schemeClr val="bg1">
                    <a:lumMod val="75000"/>
                  </a:schemeClr>
                </a:solidFill>
              </a:endParaRPr>
            </a:p>
          </p:txBody>
        </p:sp>
      </p:grpSp>
      <p:grpSp>
        <p:nvGrpSpPr>
          <p:cNvPr id="157" name="Group 156"/>
          <p:cNvGrpSpPr/>
          <p:nvPr/>
        </p:nvGrpSpPr>
        <p:grpSpPr>
          <a:xfrm>
            <a:off x="3926528" y="4910295"/>
            <a:ext cx="4135666" cy="338059"/>
            <a:chOff x="3448526" y="3799042"/>
            <a:chExt cx="4104520" cy="378710"/>
          </a:xfrm>
        </p:grpSpPr>
        <p:sp>
          <p:nvSpPr>
            <p:cNvPr id="158" name="Rectangle 157"/>
            <p:cNvSpPr/>
            <p:nvPr/>
          </p:nvSpPr>
          <p:spPr>
            <a:xfrm>
              <a:off x="3448526" y="3799042"/>
              <a:ext cx="559877" cy="351682"/>
            </a:xfrm>
            <a:prstGeom prst="rect">
              <a:avLst/>
            </a:prstGeom>
          </p:spPr>
          <p:txBody>
            <a:bodyPr wrap="square">
              <a:spAutoFit/>
            </a:bodyPr>
            <a:lstStyle/>
            <a:p>
              <a:r>
                <a:rPr lang="en-US" sz="1800" dirty="0">
                  <a:solidFill>
                    <a:schemeClr val="bg1">
                      <a:lumMod val="75000"/>
                    </a:schemeClr>
                  </a:solidFill>
                </a:rPr>
                <a:t>-</a:t>
              </a:r>
            </a:p>
          </p:txBody>
        </p:sp>
        <p:sp>
          <p:nvSpPr>
            <p:cNvPr id="159" name="Rectangle 158"/>
            <p:cNvSpPr/>
            <p:nvPr/>
          </p:nvSpPr>
          <p:spPr>
            <a:xfrm>
              <a:off x="4283662" y="3799042"/>
              <a:ext cx="559877" cy="351682"/>
            </a:xfrm>
            <a:prstGeom prst="rect">
              <a:avLst/>
            </a:prstGeom>
          </p:spPr>
          <p:txBody>
            <a:bodyPr wrap="square">
              <a:spAutoFit/>
            </a:bodyPr>
            <a:lstStyle/>
            <a:p>
              <a:r>
                <a:rPr lang="en-US" sz="1800" dirty="0">
                  <a:solidFill>
                    <a:schemeClr val="bg1">
                      <a:lumMod val="75000"/>
                    </a:schemeClr>
                  </a:solidFill>
                </a:rPr>
                <a:t>B</a:t>
              </a:r>
            </a:p>
          </p:txBody>
        </p:sp>
        <p:sp>
          <p:nvSpPr>
            <p:cNvPr id="160" name="Rectangle 159"/>
            <p:cNvSpPr/>
            <p:nvPr/>
          </p:nvSpPr>
          <p:spPr>
            <a:xfrm>
              <a:off x="5118798" y="3799042"/>
              <a:ext cx="559877" cy="351682"/>
            </a:xfrm>
            <a:prstGeom prst="rect">
              <a:avLst/>
            </a:prstGeom>
          </p:spPr>
          <p:txBody>
            <a:bodyPr wrap="square">
              <a:spAutoFit/>
            </a:bodyPr>
            <a:lstStyle/>
            <a:p>
              <a:r>
                <a:rPr lang="en-US" sz="1800" dirty="0">
                  <a:solidFill>
                    <a:schemeClr val="bg1">
                      <a:lumMod val="75000"/>
                    </a:schemeClr>
                  </a:solidFill>
                </a:rPr>
                <a:t>C</a:t>
              </a:r>
            </a:p>
          </p:txBody>
        </p:sp>
        <p:sp>
          <p:nvSpPr>
            <p:cNvPr id="161" name="Rectangle 160"/>
            <p:cNvSpPr/>
            <p:nvPr/>
          </p:nvSpPr>
          <p:spPr>
            <a:xfrm>
              <a:off x="6147936" y="3826070"/>
              <a:ext cx="1405110" cy="351682"/>
            </a:xfrm>
            <a:prstGeom prst="rect">
              <a:avLst/>
            </a:prstGeom>
          </p:spPr>
          <p:txBody>
            <a:bodyPr wrap="none">
              <a:spAutoFit/>
            </a:bodyPr>
            <a:lstStyle/>
            <a:p>
              <a:r>
                <a:rPr lang="en-US" sz="1800" dirty="0">
                  <a:solidFill>
                    <a:schemeClr val="bg1">
                      <a:lumMod val="75000"/>
                    </a:schemeClr>
                  </a:solidFill>
                </a:rPr>
                <a:t>Read </a:t>
              </a:r>
              <a:r>
                <a:rPr lang="en-US" sz="1800" dirty="0" smtClean="0">
                  <a:solidFill>
                    <a:schemeClr val="bg1">
                      <a:lumMod val="75000"/>
                    </a:schemeClr>
                  </a:solidFill>
                </a:rPr>
                <a:t>[B-20]</a:t>
              </a:r>
              <a:endParaRPr lang="en-US" sz="1800" dirty="0">
                <a:solidFill>
                  <a:schemeClr val="bg1">
                    <a:lumMod val="75000"/>
                  </a:schemeClr>
                </a:solidFill>
              </a:endParaRPr>
            </a:p>
          </p:txBody>
        </p:sp>
      </p:grpSp>
      <p:grpSp>
        <p:nvGrpSpPr>
          <p:cNvPr id="162" name="Group 161"/>
          <p:cNvGrpSpPr/>
          <p:nvPr/>
        </p:nvGrpSpPr>
        <p:grpSpPr>
          <a:xfrm>
            <a:off x="3926528" y="5695490"/>
            <a:ext cx="4116223" cy="350886"/>
            <a:chOff x="3448526" y="4680157"/>
            <a:chExt cx="4085223" cy="393079"/>
          </a:xfrm>
        </p:grpSpPr>
        <p:sp>
          <p:nvSpPr>
            <p:cNvPr id="163" name="Rectangle 162"/>
            <p:cNvSpPr/>
            <p:nvPr/>
          </p:nvSpPr>
          <p:spPr>
            <a:xfrm>
              <a:off x="3448526" y="4680157"/>
              <a:ext cx="559877" cy="351681"/>
            </a:xfrm>
            <a:prstGeom prst="rect">
              <a:avLst/>
            </a:prstGeom>
          </p:spPr>
          <p:txBody>
            <a:bodyPr wrap="square">
              <a:spAutoFit/>
            </a:bodyPr>
            <a:lstStyle/>
            <a:p>
              <a:r>
                <a:rPr lang="en-US" sz="1800" dirty="0">
                  <a:solidFill>
                    <a:schemeClr val="bg1">
                      <a:lumMod val="75000"/>
                    </a:schemeClr>
                  </a:solidFill>
                </a:rPr>
                <a:t>-</a:t>
              </a:r>
            </a:p>
          </p:txBody>
        </p:sp>
        <p:sp>
          <p:nvSpPr>
            <p:cNvPr id="164" name="Rectangle 163"/>
            <p:cNvSpPr/>
            <p:nvPr/>
          </p:nvSpPr>
          <p:spPr>
            <a:xfrm>
              <a:off x="4283662" y="4680157"/>
              <a:ext cx="559877" cy="351681"/>
            </a:xfrm>
            <a:prstGeom prst="rect">
              <a:avLst/>
            </a:prstGeom>
          </p:spPr>
          <p:txBody>
            <a:bodyPr wrap="square">
              <a:spAutoFit/>
            </a:bodyPr>
            <a:lstStyle/>
            <a:p>
              <a:r>
                <a:rPr lang="en-US" sz="1800" dirty="0">
                  <a:solidFill>
                    <a:schemeClr val="bg1">
                      <a:lumMod val="75000"/>
                    </a:schemeClr>
                  </a:solidFill>
                </a:rPr>
                <a:t>B</a:t>
              </a:r>
            </a:p>
          </p:txBody>
        </p:sp>
        <p:sp>
          <p:nvSpPr>
            <p:cNvPr id="165" name="Rectangle 164"/>
            <p:cNvSpPr/>
            <p:nvPr/>
          </p:nvSpPr>
          <p:spPr>
            <a:xfrm>
              <a:off x="5118798" y="4680157"/>
              <a:ext cx="559877" cy="351681"/>
            </a:xfrm>
            <a:prstGeom prst="rect">
              <a:avLst/>
            </a:prstGeom>
          </p:spPr>
          <p:txBody>
            <a:bodyPr wrap="square">
              <a:spAutoFit/>
            </a:bodyPr>
            <a:lstStyle/>
            <a:p>
              <a:r>
                <a:rPr lang="en-US" sz="1800" dirty="0">
                  <a:solidFill>
                    <a:schemeClr val="bg1">
                      <a:lumMod val="75000"/>
                    </a:schemeClr>
                  </a:solidFill>
                </a:rPr>
                <a:t>C</a:t>
              </a:r>
            </a:p>
          </p:txBody>
        </p:sp>
        <p:sp>
          <p:nvSpPr>
            <p:cNvPr id="166" name="Rectangle 165"/>
            <p:cNvSpPr/>
            <p:nvPr/>
          </p:nvSpPr>
          <p:spPr>
            <a:xfrm>
              <a:off x="6145502" y="4721555"/>
              <a:ext cx="1388247" cy="351681"/>
            </a:xfrm>
            <a:prstGeom prst="rect">
              <a:avLst/>
            </a:prstGeom>
          </p:spPr>
          <p:txBody>
            <a:bodyPr wrap="none">
              <a:spAutoFit/>
            </a:bodyPr>
            <a:lstStyle/>
            <a:p>
              <a:r>
                <a:rPr lang="en-US" sz="1800" dirty="0">
                  <a:solidFill>
                    <a:schemeClr val="bg1">
                      <a:lumMod val="75000"/>
                    </a:schemeClr>
                  </a:solidFill>
                </a:rPr>
                <a:t>Write </a:t>
              </a:r>
              <a:r>
                <a:rPr lang="en-US" sz="1800" dirty="0" smtClean="0">
                  <a:solidFill>
                    <a:schemeClr val="bg1">
                      <a:lumMod val="75000"/>
                    </a:schemeClr>
                  </a:solidFill>
                </a:rPr>
                <a:t>[B-20]</a:t>
              </a:r>
              <a:endParaRPr lang="en-US" sz="1800" dirty="0">
                <a:solidFill>
                  <a:schemeClr val="bg1">
                    <a:lumMod val="75000"/>
                  </a:schemeClr>
                </a:solidFill>
              </a:endParaRPr>
            </a:p>
          </p:txBody>
        </p:sp>
      </p:grpSp>
      <p:grpSp>
        <p:nvGrpSpPr>
          <p:cNvPr id="167" name="Group 166"/>
          <p:cNvGrpSpPr/>
          <p:nvPr/>
        </p:nvGrpSpPr>
        <p:grpSpPr>
          <a:xfrm>
            <a:off x="3926528" y="6100247"/>
            <a:ext cx="2247073" cy="313932"/>
            <a:chOff x="3448526" y="4680157"/>
            <a:chExt cx="2230149" cy="351681"/>
          </a:xfrm>
        </p:grpSpPr>
        <p:sp>
          <p:nvSpPr>
            <p:cNvPr id="168" name="Rectangle 167"/>
            <p:cNvSpPr/>
            <p:nvPr/>
          </p:nvSpPr>
          <p:spPr>
            <a:xfrm>
              <a:off x="3448526" y="4680157"/>
              <a:ext cx="559877" cy="351681"/>
            </a:xfrm>
            <a:prstGeom prst="rect">
              <a:avLst/>
            </a:prstGeom>
          </p:spPr>
          <p:txBody>
            <a:bodyPr wrap="square">
              <a:spAutoFit/>
            </a:bodyPr>
            <a:lstStyle/>
            <a:p>
              <a:r>
                <a:rPr lang="en-US" sz="1800" dirty="0">
                  <a:solidFill>
                    <a:schemeClr val="bg1">
                      <a:lumMod val="75000"/>
                    </a:schemeClr>
                  </a:solidFill>
                </a:rPr>
                <a:t>-</a:t>
              </a:r>
            </a:p>
          </p:txBody>
        </p:sp>
        <p:sp>
          <p:nvSpPr>
            <p:cNvPr id="169" name="Rectangle 168"/>
            <p:cNvSpPr/>
            <p:nvPr/>
          </p:nvSpPr>
          <p:spPr>
            <a:xfrm>
              <a:off x="4283662" y="4680157"/>
              <a:ext cx="559877" cy="351681"/>
            </a:xfrm>
            <a:prstGeom prst="rect">
              <a:avLst/>
            </a:prstGeom>
          </p:spPr>
          <p:txBody>
            <a:bodyPr wrap="square">
              <a:spAutoFit/>
            </a:bodyPr>
            <a:lstStyle/>
            <a:p>
              <a:r>
                <a:rPr lang="en-US" sz="1800" dirty="0">
                  <a:solidFill>
                    <a:schemeClr val="bg1">
                      <a:lumMod val="75000"/>
                    </a:schemeClr>
                  </a:solidFill>
                </a:rPr>
                <a:t>B</a:t>
              </a:r>
            </a:p>
          </p:txBody>
        </p:sp>
        <p:sp>
          <p:nvSpPr>
            <p:cNvPr id="170" name="Rectangle 169"/>
            <p:cNvSpPr/>
            <p:nvPr/>
          </p:nvSpPr>
          <p:spPr>
            <a:xfrm>
              <a:off x="5118798" y="4680157"/>
              <a:ext cx="559877" cy="351681"/>
            </a:xfrm>
            <a:prstGeom prst="rect">
              <a:avLst/>
            </a:prstGeom>
          </p:spPr>
          <p:txBody>
            <a:bodyPr wrap="square">
              <a:spAutoFit/>
            </a:bodyPr>
            <a:lstStyle/>
            <a:p>
              <a:r>
                <a:rPr lang="en-US" sz="1800" dirty="0">
                  <a:solidFill>
                    <a:schemeClr val="bg1">
                      <a:lumMod val="75000"/>
                    </a:schemeClr>
                  </a:solidFill>
                </a:rPr>
                <a:t>C</a:t>
              </a:r>
            </a:p>
          </p:txBody>
        </p:sp>
      </p:grpSp>
      <p:sp>
        <p:nvSpPr>
          <p:cNvPr id="171" name="Up Arrow 170"/>
          <p:cNvSpPr/>
          <p:nvPr/>
        </p:nvSpPr>
        <p:spPr bwMode="auto">
          <a:xfrm>
            <a:off x="8187403" y="2598293"/>
            <a:ext cx="331147" cy="840240"/>
          </a:xfrm>
          <a:prstGeom prst="up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172" name="Group 171"/>
          <p:cNvGrpSpPr/>
          <p:nvPr/>
        </p:nvGrpSpPr>
        <p:grpSpPr>
          <a:xfrm>
            <a:off x="3926528" y="2477519"/>
            <a:ext cx="2230149" cy="313932"/>
            <a:chOff x="3448641" y="2881456"/>
            <a:chExt cx="2230149" cy="313932"/>
          </a:xfrm>
        </p:grpSpPr>
        <p:sp>
          <p:nvSpPr>
            <p:cNvPr id="173" name="Rectangle 172"/>
            <p:cNvSpPr/>
            <p:nvPr/>
          </p:nvSpPr>
          <p:spPr>
            <a:xfrm>
              <a:off x="3448641" y="2881456"/>
              <a:ext cx="559877" cy="313932"/>
            </a:xfrm>
            <a:prstGeom prst="rect">
              <a:avLst/>
            </a:prstGeom>
          </p:spPr>
          <p:txBody>
            <a:bodyPr wrap="square">
              <a:spAutoFit/>
            </a:bodyPr>
            <a:lstStyle/>
            <a:p>
              <a:r>
                <a:rPr lang="en-US" sz="1800" dirty="0"/>
                <a:t>-</a:t>
              </a:r>
            </a:p>
          </p:txBody>
        </p:sp>
        <p:sp>
          <p:nvSpPr>
            <p:cNvPr id="174" name="Rectangle 173"/>
            <p:cNvSpPr/>
            <p:nvPr/>
          </p:nvSpPr>
          <p:spPr>
            <a:xfrm>
              <a:off x="4283777" y="2881456"/>
              <a:ext cx="559877" cy="313932"/>
            </a:xfrm>
            <a:prstGeom prst="rect">
              <a:avLst/>
            </a:prstGeom>
          </p:spPr>
          <p:txBody>
            <a:bodyPr wrap="square">
              <a:spAutoFit/>
            </a:bodyPr>
            <a:lstStyle/>
            <a:p>
              <a:r>
                <a:rPr lang="en-US" sz="1800" dirty="0"/>
                <a:t>B</a:t>
              </a:r>
            </a:p>
          </p:txBody>
        </p:sp>
        <p:sp>
          <p:nvSpPr>
            <p:cNvPr id="175" name="Rectangle 174"/>
            <p:cNvSpPr/>
            <p:nvPr/>
          </p:nvSpPr>
          <p:spPr>
            <a:xfrm>
              <a:off x="5118913" y="2881456"/>
              <a:ext cx="559877" cy="313932"/>
            </a:xfrm>
            <a:prstGeom prst="rect">
              <a:avLst/>
            </a:prstGeom>
          </p:spPr>
          <p:txBody>
            <a:bodyPr wrap="square">
              <a:spAutoFit/>
            </a:bodyPr>
            <a:lstStyle/>
            <a:p>
              <a:r>
                <a:rPr lang="en-US" sz="1800" dirty="0" smtClean="0"/>
                <a:t>-</a:t>
              </a:r>
              <a:endParaRPr lang="en-US" sz="1800" dirty="0"/>
            </a:p>
          </p:txBody>
        </p:sp>
      </p:grpSp>
      <p:grpSp>
        <p:nvGrpSpPr>
          <p:cNvPr id="177" name="Group 176"/>
          <p:cNvGrpSpPr/>
          <p:nvPr/>
        </p:nvGrpSpPr>
        <p:grpSpPr>
          <a:xfrm>
            <a:off x="3926528" y="2042892"/>
            <a:ext cx="4242165" cy="318040"/>
            <a:chOff x="3448641" y="2877348"/>
            <a:chExt cx="4242165" cy="318040"/>
          </a:xfrm>
        </p:grpSpPr>
        <p:sp>
          <p:nvSpPr>
            <p:cNvPr id="178" name="Rectangle 177"/>
            <p:cNvSpPr/>
            <p:nvPr/>
          </p:nvSpPr>
          <p:spPr>
            <a:xfrm>
              <a:off x="3448641" y="2881456"/>
              <a:ext cx="559877" cy="313932"/>
            </a:xfrm>
            <a:prstGeom prst="rect">
              <a:avLst/>
            </a:prstGeom>
          </p:spPr>
          <p:txBody>
            <a:bodyPr wrap="square">
              <a:spAutoFit/>
            </a:bodyPr>
            <a:lstStyle/>
            <a:p>
              <a:r>
                <a:rPr lang="en-US" sz="1800" dirty="0"/>
                <a:t>-</a:t>
              </a:r>
            </a:p>
          </p:txBody>
        </p:sp>
        <p:sp>
          <p:nvSpPr>
            <p:cNvPr id="179" name="Rectangle 178"/>
            <p:cNvSpPr/>
            <p:nvPr/>
          </p:nvSpPr>
          <p:spPr>
            <a:xfrm>
              <a:off x="4283777" y="2881456"/>
              <a:ext cx="559877" cy="313932"/>
            </a:xfrm>
            <a:prstGeom prst="rect">
              <a:avLst/>
            </a:prstGeom>
          </p:spPr>
          <p:txBody>
            <a:bodyPr wrap="square">
              <a:spAutoFit/>
            </a:bodyPr>
            <a:lstStyle/>
            <a:p>
              <a:r>
                <a:rPr lang="en-US" sz="1800" dirty="0"/>
                <a:t>B</a:t>
              </a:r>
            </a:p>
          </p:txBody>
        </p:sp>
        <p:sp>
          <p:nvSpPr>
            <p:cNvPr id="180" name="Rectangle 179"/>
            <p:cNvSpPr/>
            <p:nvPr/>
          </p:nvSpPr>
          <p:spPr>
            <a:xfrm>
              <a:off x="5118913" y="2881456"/>
              <a:ext cx="559877" cy="313932"/>
            </a:xfrm>
            <a:prstGeom prst="rect">
              <a:avLst/>
            </a:prstGeom>
          </p:spPr>
          <p:txBody>
            <a:bodyPr wrap="square">
              <a:spAutoFit/>
            </a:bodyPr>
            <a:lstStyle/>
            <a:p>
              <a:r>
                <a:rPr lang="en-US" sz="1800" dirty="0" smtClean="0"/>
                <a:t>-</a:t>
              </a:r>
              <a:endParaRPr lang="en-US" sz="1800" dirty="0"/>
            </a:p>
          </p:txBody>
        </p:sp>
        <p:sp>
          <p:nvSpPr>
            <p:cNvPr id="181" name="TextBox 180"/>
            <p:cNvSpPr txBox="1"/>
            <p:nvPr/>
          </p:nvSpPr>
          <p:spPr>
            <a:xfrm>
              <a:off x="6146794" y="2877348"/>
              <a:ext cx="1544012" cy="313932"/>
            </a:xfrm>
            <a:prstGeom prst="rect">
              <a:avLst/>
            </a:prstGeom>
            <a:noFill/>
          </p:spPr>
          <p:txBody>
            <a:bodyPr wrap="none" rtlCol="0">
              <a:spAutoFit/>
            </a:bodyPr>
            <a:lstStyle/>
            <a:p>
              <a:r>
                <a:rPr lang="en-US" sz="1800" dirty="0"/>
                <a:t>Read </a:t>
              </a:r>
              <a:r>
                <a:rPr lang="en-US" sz="1800" dirty="0" smtClean="0"/>
                <a:t>[B2-14]</a:t>
              </a:r>
              <a:endParaRPr lang="en-US" sz="1800" dirty="0"/>
            </a:p>
          </p:txBody>
        </p:sp>
      </p:grpSp>
      <p:grpSp>
        <p:nvGrpSpPr>
          <p:cNvPr id="182" name="Group 181"/>
          <p:cNvGrpSpPr/>
          <p:nvPr/>
        </p:nvGrpSpPr>
        <p:grpSpPr>
          <a:xfrm>
            <a:off x="3926528" y="1608629"/>
            <a:ext cx="4242165" cy="318040"/>
            <a:chOff x="3448641" y="2877348"/>
            <a:chExt cx="4242165" cy="318040"/>
          </a:xfrm>
        </p:grpSpPr>
        <p:sp>
          <p:nvSpPr>
            <p:cNvPr id="183" name="Rectangle 182"/>
            <p:cNvSpPr/>
            <p:nvPr/>
          </p:nvSpPr>
          <p:spPr>
            <a:xfrm>
              <a:off x="3448641" y="2881456"/>
              <a:ext cx="559877" cy="313932"/>
            </a:xfrm>
            <a:prstGeom prst="rect">
              <a:avLst/>
            </a:prstGeom>
          </p:spPr>
          <p:txBody>
            <a:bodyPr wrap="square">
              <a:spAutoFit/>
            </a:bodyPr>
            <a:lstStyle/>
            <a:p>
              <a:r>
                <a:rPr lang="en-US" sz="1800" dirty="0"/>
                <a:t>-</a:t>
              </a:r>
            </a:p>
          </p:txBody>
        </p:sp>
        <p:sp>
          <p:nvSpPr>
            <p:cNvPr id="184" name="Rectangle 183"/>
            <p:cNvSpPr/>
            <p:nvPr/>
          </p:nvSpPr>
          <p:spPr>
            <a:xfrm>
              <a:off x="4283777" y="2881456"/>
              <a:ext cx="559877" cy="313932"/>
            </a:xfrm>
            <a:prstGeom prst="rect">
              <a:avLst/>
            </a:prstGeom>
          </p:spPr>
          <p:txBody>
            <a:bodyPr wrap="square">
              <a:spAutoFit/>
            </a:bodyPr>
            <a:lstStyle/>
            <a:p>
              <a:r>
                <a:rPr lang="en-US" sz="1800" dirty="0"/>
                <a:t>B</a:t>
              </a:r>
            </a:p>
          </p:txBody>
        </p:sp>
        <p:sp>
          <p:nvSpPr>
            <p:cNvPr id="185" name="Rectangle 184"/>
            <p:cNvSpPr/>
            <p:nvPr/>
          </p:nvSpPr>
          <p:spPr>
            <a:xfrm>
              <a:off x="5118913" y="2881456"/>
              <a:ext cx="559877" cy="313932"/>
            </a:xfrm>
            <a:prstGeom prst="rect">
              <a:avLst/>
            </a:prstGeom>
          </p:spPr>
          <p:txBody>
            <a:bodyPr wrap="square">
              <a:spAutoFit/>
            </a:bodyPr>
            <a:lstStyle/>
            <a:p>
              <a:r>
                <a:rPr lang="en-US" sz="1800" dirty="0" smtClean="0"/>
                <a:t>-</a:t>
              </a:r>
              <a:endParaRPr lang="en-US" sz="1800" dirty="0"/>
            </a:p>
          </p:txBody>
        </p:sp>
        <p:sp>
          <p:nvSpPr>
            <p:cNvPr id="186" name="TextBox 185"/>
            <p:cNvSpPr txBox="1"/>
            <p:nvPr/>
          </p:nvSpPr>
          <p:spPr>
            <a:xfrm>
              <a:off x="6146794" y="2877348"/>
              <a:ext cx="1544012" cy="313932"/>
            </a:xfrm>
            <a:prstGeom prst="rect">
              <a:avLst/>
            </a:prstGeom>
            <a:noFill/>
          </p:spPr>
          <p:txBody>
            <a:bodyPr wrap="none" rtlCol="0">
              <a:spAutoFit/>
            </a:bodyPr>
            <a:lstStyle/>
            <a:p>
              <a:r>
                <a:rPr lang="en-US" sz="1800" dirty="0"/>
                <a:t>Read </a:t>
              </a:r>
              <a:r>
                <a:rPr lang="en-US" sz="1800" dirty="0" smtClean="0"/>
                <a:t>[B2-20]</a:t>
              </a:r>
              <a:endParaRPr lang="en-US" sz="1800" dirty="0"/>
            </a:p>
          </p:txBody>
        </p:sp>
      </p:grpSp>
      <p:grpSp>
        <p:nvGrpSpPr>
          <p:cNvPr id="187" name="Group 186"/>
          <p:cNvGrpSpPr/>
          <p:nvPr/>
        </p:nvGrpSpPr>
        <p:grpSpPr>
          <a:xfrm>
            <a:off x="3747339" y="6511589"/>
            <a:ext cx="1617055" cy="319446"/>
            <a:chOff x="424159" y="6477237"/>
            <a:chExt cx="1617055" cy="319446"/>
          </a:xfrm>
        </p:grpSpPr>
        <p:sp>
          <p:nvSpPr>
            <p:cNvPr id="188" name="Extract 187"/>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89" name="TextBox 188"/>
            <p:cNvSpPr txBox="1"/>
            <p:nvPr/>
          </p:nvSpPr>
          <p:spPr>
            <a:xfrm>
              <a:off x="651090" y="6477237"/>
              <a:ext cx="1390124" cy="319446"/>
            </a:xfrm>
            <a:prstGeom prst="rect">
              <a:avLst/>
            </a:prstGeom>
            <a:noFill/>
          </p:spPr>
          <p:txBody>
            <a:bodyPr wrap="none" rtlCol="0">
              <a:spAutoFit/>
            </a:bodyPr>
            <a:lstStyle/>
            <a:p>
              <a:r>
                <a:rPr lang="en-US" sz="1800" smtClean="0">
                  <a:latin typeface="Calibri" panose="020F0502020204030204" pitchFamily="34" charset="0"/>
                </a:rPr>
                <a:t>PEBS Sample</a:t>
              </a:r>
              <a:endParaRPr lang="en-US" sz="1800" dirty="0" smtClean="0">
                <a:latin typeface="Calibri" panose="020F0502020204030204" pitchFamily="34" charset="0"/>
              </a:endParaRPr>
            </a:p>
          </p:txBody>
        </p:sp>
      </p:grpSp>
      <p:sp>
        <p:nvSpPr>
          <p:cNvPr id="190" name="Extract 189"/>
          <p:cNvSpPr/>
          <p:nvPr/>
        </p:nvSpPr>
        <p:spPr bwMode="auto">
          <a:xfrm>
            <a:off x="3557596" y="4166339"/>
            <a:ext cx="183168" cy="156229"/>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 name="TextBox 2"/>
          <p:cNvSpPr txBox="1"/>
          <p:nvPr/>
        </p:nvSpPr>
        <p:spPr>
          <a:xfrm>
            <a:off x="5576664" y="2908038"/>
            <a:ext cx="2751459" cy="313932"/>
          </a:xfrm>
          <a:prstGeom prst="rect">
            <a:avLst/>
          </a:prstGeom>
          <a:noFill/>
        </p:spPr>
        <p:txBody>
          <a:bodyPr wrap="none" rtlCol="0">
            <a:spAutoFit/>
          </a:bodyPr>
          <a:lstStyle/>
          <a:p>
            <a:r>
              <a:rPr lang="en-US" sz="1800" smtClean="0">
                <a:latin typeface="Calibri" panose="020F0502020204030204" pitchFamily="34" charset="0"/>
              </a:rPr>
              <a:t>Enable PT to Play Across BB</a:t>
            </a:r>
            <a:endParaRPr lang="en-US" sz="1800" dirty="0" smtClean="0">
              <a:latin typeface="Calibri" panose="020F0502020204030204" pitchFamily="34" charset="0"/>
            </a:endParaRPr>
          </a:p>
        </p:txBody>
      </p:sp>
    </p:spTree>
    <p:extLst>
      <p:ext uri="{BB962C8B-B14F-4D97-AF65-F5344CB8AC3E}">
        <p14:creationId xmlns:p14="http://schemas.microsoft.com/office/powerpoint/2010/main" val="15145779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77778E-7 1.11111E-6 L -0.00069 -0.1257 " pathEditMode="relative" rAng="0" ptsTypes="AA">
                                      <p:cBhvr>
                                        <p:cTn id="6" dur="1000" fill="hold"/>
                                        <p:tgtEl>
                                          <p:spTgt spid="75"/>
                                        </p:tgtEl>
                                        <p:attrNameLst>
                                          <p:attrName>ppt_x</p:attrName>
                                          <p:attrName>ppt_y</p:attrName>
                                        </p:attrNameLst>
                                      </p:cBhvr>
                                      <p:rCtr x="-35" y="-6296"/>
                                    </p:animMotion>
                                  </p:childTnLst>
                                  <p:subTnLst>
                                    <p:set>
                                      <p:cBhvr override="childStyle">
                                        <p:cTn dur="1" fill="hold" display="0" masterRel="sameClick" afterEffect="1">
                                          <p:stCondLst>
                                            <p:cond evt="end" delay="0">
                                              <p:tn val="5"/>
                                            </p:cond>
                                          </p:stCondLst>
                                        </p:cTn>
                                        <p:tgtEl>
                                          <p:spTgt spid="75"/>
                                        </p:tgtEl>
                                        <p:attrNameLst>
                                          <p:attrName>style.visibility</p:attrName>
                                        </p:attrNameLst>
                                      </p:cBhvr>
                                      <p:to>
                                        <p:strVal val="hidden"/>
                                      </p:to>
                                    </p:set>
                                  </p:subTnLst>
                                </p:cTn>
                              </p:par>
                              <p:par>
                                <p:cTn id="7" presetID="1" presetClass="entr" presetSubtype="0" fill="hold" grpId="1" nodeType="withEffect">
                                  <p:stCondLst>
                                    <p:cond delay="1000"/>
                                  </p:stCondLst>
                                  <p:childTnLst>
                                    <p:set>
                                      <p:cBhvr>
                                        <p:cTn id="8" dur="1" fill="hold">
                                          <p:stCondLst>
                                            <p:cond delay="0"/>
                                          </p:stCondLst>
                                        </p:cTn>
                                        <p:tgtEl>
                                          <p:spTgt spid="74"/>
                                        </p:tgtEl>
                                        <p:attrNameLst>
                                          <p:attrName>style.visibility</p:attrName>
                                        </p:attrNameLst>
                                      </p:cBhvr>
                                      <p:to>
                                        <p:strVal val="visible"/>
                                      </p:to>
                                    </p:set>
                                  </p:childTnLst>
                                </p:cTn>
                              </p:par>
                            </p:childTnLst>
                          </p:cTn>
                        </p:par>
                        <p:par>
                          <p:cTn id="9" fill="hold">
                            <p:stCondLst>
                              <p:cond delay="1000"/>
                            </p:stCondLst>
                            <p:childTnLst>
                              <p:par>
                                <p:cTn id="10" presetID="1" presetClass="entr" presetSubtype="0" fill="hold" nodeType="afterEffect">
                                  <p:stCondLst>
                                    <p:cond delay="0"/>
                                  </p:stCondLst>
                                  <p:childTnLst>
                                    <p:set>
                                      <p:cBhvr>
                                        <p:cTn id="11" dur="1" fill="hold">
                                          <p:stCondLst>
                                            <p:cond delay="0"/>
                                          </p:stCondLst>
                                        </p:cTn>
                                        <p:tgtEl>
                                          <p:spTgt spid="17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0" nodeType="clickEffect">
                                  <p:stCondLst>
                                    <p:cond delay="0"/>
                                  </p:stCondLst>
                                  <p:childTnLst>
                                    <p:animMotion origin="layout" path="M -2.77778E-7 -2.96296E-6 L 0.00035 -0.0625 " pathEditMode="relative" rAng="0" ptsTypes="AA">
                                      <p:cBhvr>
                                        <p:cTn id="15" dur="1000" fill="hold"/>
                                        <p:tgtEl>
                                          <p:spTgt spid="74"/>
                                        </p:tgtEl>
                                        <p:attrNameLst>
                                          <p:attrName>ppt_x</p:attrName>
                                          <p:attrName>ppt_y</p:attrName>
                                        </p:attrNameLst>
                                      </p:cBhvr>
                                      <p:rCtr x="17" y="-3125"/>
                                    </p:animMotion>
                                  </p:childTnLst>
                                  <p:subTnLst>
                                    <p:set>
                                      <p:cBhvr override="childStyle">
                                        <p:cTn dur="1" fill="hold" display="0" masterRel="sameClick" afterEffect="1">
                                          <p:stCondLst>
                                            <p:cond evt="end" delay="0">
                                              <p:tn val="14"/>
                                            </p:cond>
                                          </p:stCondLst>
                                        </p:cTn>
                                        <p:tgtEl>
                                          <p:spTgt spid="74"/>
                                        </p:tgtEl>
                                        <p:attrNameLst>
                                          <p:attrName>style.visibility</p:attrName>
                                        </p:attrNameLst>
                                      </p:cBhvr>
                                      <p:to>
                                        <p:strVal val="hidden"/>
                                      </p:to>
                                    </p:set>
                                  </p:subTnLst>
                                </p:cTn>
                              </p:par>
                              <p:par>
                                <p:cTn id="16" presetID="1" presetClass="entr" presetSubtype="0" fill="hold" grpId="1" nodeType="withEffect">
                                  <p:stCondLst>
                                    <p:cond delay="1000"/>
                                  </p:stCondLst>
                                  <p:childTnLst>
                                    <p:set>
                                      <p:cBhvr>
                                        <p:cTn id="17" dur="1" fill="hold">
                                          <p:stCondLst>
                                            <p:cond delay="0"/>
                                          </p:stCondLst>
                                        </p:cTn>
                                        <p:tgtEl>
                                          <p:spTgt spid="76"/>
                                        </p:tgtEl>
                                        <p:attrNameLst>
                                          <p:attrName>style.visibility</p:attrName>
                                        </p:attrNameLst>
                                      </p:cBhvr>
                                      <p:to>
                                        <p:strVal val="visible"/>
                                      </p:to>
                                    </p:set>
                                  </p:childTnLst>
                                </p:cTn>
                              </p:par>
                            </p:childTnLst>
                          </p:cTn>
                        </p:par>
                        <p:par>
                          <p:cTn id="18" fill="hold">
                            <p:stCondLst>
                              <p:cond delay="1000"/>
                            </p:stCondLst>
                            <p:childTnLst>
                              <p:par>
                                <p:cTn id="19" presetID="1" presetClass="entr" presetSubtype="0" fill="hold" nodeType="afterEffect">
                                  <p:stCondLst>
                                    <p:cond delay="0"/>
                                  </p:stCondLst>
                                  <p:childTnLst>
                                    <p:set>
                                      <p:cBhvr>
                                        <p:cTn id="20" dur="1" fill="hold">
                                          <p:stCondLst>
                                            <p:cond delay="0"/>
                                          </p:stCondLst>
                                        </p:cTn>
                                        <p:tgtEl>
                                          <p:spTgt spid="17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2.77778E-7 1.85185E-6 L 0.00035 -0.0625 " pathEditMode="relative" rAng="0" ptsTypes="AA">
                                      <p:cBhvr>
                                        <p:cTn id="24" dur="1000" fill="hold"/>
                                        <p:tgtEl>
                                          <p:spTgt spid="76"/>
                                        </p:tgtEl>
                                        <p:attrNameLst>
                                          <p:attrName>ppt_x</p:attrName>
                                          <p:attrName>ppt_y</p:attrName>
                                        </p:attrNameLst>
                                      </p:cBhvr>
                                      <p:rCtr x="17" y="-3125"/>
                                    </p:animMotion>
                                  </p:childTnLst>
                                  <p:subTnLst>
                                    <p:set>
                                      <p:cBhvr override="childStyle">
                                        <p:cTn dur="1" fill="hold" display="0" masterRel="sameClick" afterEffect="1">
                                          <p:stCondLst>
                                            <p:cond evt="end" delay="0">
                                              <p:tn val="23"/>
                                            </p:cond>
                                          </p:stCondLst>
                                        </p:cTn>
                                        <p:tgtEl>
                                          <p:spTgt spid="76"/>
                                        </p:tgtEl>
                                        <p:attrNameLst>
                                          <p:attrName>style.visibility</p:attrName>
                                        </p:attrNameLst>
                                      </p:cBhvr>
                                      <p:to>
                                        <p:strVal val="hidden"/>
                                      </p:to>
                                    </p:set>
                                  </p:subTnLst>
                                </p:cTn>
                              </p:par>
                              <p:par>
                                <p:cTn id="25" presetID="1" presetClass="entr" presetSubtype="0" fill="hold" grpId="0" nodeType="withEffect">
                                  <p:stCondLst>
                                    <p:cond delay="1000"/>
                                  </p:stCondLst>
                                  <p:childTnLst>
                                    <p:set>
                                      <p:cBhvr>
                                        <p:cTn id="26" dur="1" fill="hold">
                                          <p:stCondLst>
                                            <p:cond delay="0"/>
                                          </p:stCondLst>
                                        </p:cTn>
                                        <p:tgtEl>
                                          <p:spTgt spid="78"/>
                                        </p:tgtEl>
                                        <p:attrNameLst>
                                          <p:attrName>style.visibility</p:attrName>
                                        </p:attrNameLst>
                                      </p:cBhvr>
                                      <p:to>
                                        <p:strVal val="visible"/>
                                      </p:to>
                                    </p:set>
                                  </p:childTnLst>
                                </p:cTn>
                              </p:par>
                            </p:childTnLst>
                          </p:cTn>
                        </p:par>
                        <p:par>
                          <p:cTn id="27" fill="hold">
                            <p:stCondLst>
                              <p:cond delay="1000"/>
                            </p:stCondLst>
                            <p:childTnLst>
                              <p:par>
                                <p:cTn id="28" presetID="1" presetClass="entr" presetSubtype="0" fill="hold" nodeType="afterEffect">
                                  <p:stCondLst>
                                    <p:cond delay="0"/>
                                  </p:stCondLst>
                                  <p:childTnLst>
                                    <p:set>
                                      <p:cBhvr>
                                        <p:cTn id="29" dur="1" fill="hold">
                                          <p:stCondLst>
                                            <p:cond delay="0"/>
                                          </p:stCondLst>
                                        </p:cTn>
                                        <p:tgtEl>
                                          <p:spTgt spid="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4" grpId="1" animBg="1"/>
      <p:bldP spid="75" grpId="0" animBg="1"/>
      <p:bldP spid="76" grpId="0" animBg="1"/>
      <p:bldP spid="76" grpId="1" animBg="1"/>
      <p:bldP spid="7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77" y="128588"/>
            <a:ext cx="8088923" cy="638175"/>
          </a:xfrm>
        </p:spPr>
        <p:txBody>
          <a:bodyPr/>
          <a:lstStyle/>
          <a:p>
            <a:r>
              <a:rPr lang="en-US" dirty="0" smtClean="0"/>
              <a:t>Intel Processor’s Supports for Program Tracing</a:t>
            </a:r>
            <a:endParaRPr lang="en-US" dirty="0"/>
          </a:p>
        </p:txBody>
      </p:sp>
      <p:sp>
        <p:nvSpPr>
          <p:cNvPr id="3" name="Content Placeholder 2"/>
          <p:cNvSpPr>
            <a:spLocks noGrp="1"/>
          </p:cNvSpPr>
          <p:nvPr>
            <p:ph idx="1"/>
          </p:nvPr>
        </p:nvSpPr>
        <p:spPr>
          <a:xfrm>
            <a:off x="0" y="957531"/>
            <a:ext cx="4893733" cy="1325724"/>
          </a:xfrm>
        </p:spPr>
        <p:txBody>
          <a:bodyPr/>
          <a:lstStyle/>
          <a:p>
            <a:pPr marL="0" indent="0">
              <a:buNone/>
            </a:pPr>
            <a:r>
              <a:rPr lang="en-US" b="1" dirty="0" smtClean="0"/>
              <a:t>PEBS(Precise </a:t>
            </a:r>
            <a:r>
              <a:rPr lang="en-US" b="1" dirty="0"/>
              <a:t>Event Based </a:t>
            </a:r>
            <a:r>
              <a:rPr lang="en-US" b="1" dirty="0" smtClean="0"/>
              <a:t>Sampling)</a:t>
            </a:r>
          </a:p>
          <a:p>
            <a:pPr marL="0" indent="0">
              <a:buNone/>
            </a:pPr>
            <a:r>
              <a:rPr lang="en-US" sz="2000" dirty="0" smtClean="0">
                <a:sym typeface="Symbol" panose="05050102010706020507" pitchFamily="18" charset="2"/>
              </a:rPr>
              <a:t>    Architecture State</a:t>
            </a:r>
          </a:p>
          <a:p>
            <a:pPr marL="0" indent="0">
              <a:buNone/>
            </a:pPr>
            <a:r>
              <a:rPr lang="en-US" altLang="zh-CN" sz="2000" dirty="0" smtClean="0">
                <a:latin typeface="Calibri" charset="0"/>
                <a:ea typeface="Calibri" charset="0"/>
                <a:cs typeface="Calibri" charset="0"/>
                <a:sym typeface="Symbol" panose="05050102010706020507" pitchFamily="18" charset="2"/>
              </a:rPr>
              <a:t>    Configurable</a:t>
            </a:r>
            <a:r>
              <a:rPr lang="zh-CN" altLang="en-US" sz="2000" dirty="0" smtClean="0">
                <a:latin typeface="Calibri" charset="0"/>
                <a:ea typeface="Calibri" charset="0"/>
                <a:cs typeface="Calibri" charset="0"/>
                <a:sym typeface="Symbol" panose="05050102010706020507" pitchFamily="18" charset="2"/>
              </a:rPr>
              <a:t> </a:t>
            </a:r>
            <a:r>
              <a:rPr lang="en-US" altLang="zh-CN" sz="2000" dirty="0" smtClean="0">
                <a:latin typeface="Calibri" charset="0"/>
                <a:ea typeface="Calibri" charset="0"/>
                <a:cs typeface="Calibri" charset="0"/>
                <a:sym typeface="Symbol" panose="05050102010706020507" pitchFamily="18" charset="2"/>
              </a:rPr>
              <a:t>Frequency/Event</a:t>
            </a:r>
            <a:endParaRPr lang="en-US" sz="2000" dirty="0" smtClean="0">
              <a:latin typeface="Calibri" charset="0"/>
              <a:ea typeface="Calibri" charset="0"/>
              <a:cs typeface="Calibri" charset="0"/>
              <a:sym typeface="Symbol" panose="05050102010706020507" pitchFamily="18" charset="2"/>
            </a:endParaRPr>
          </a:p>
        </p:txBody>
      </p:sp>
      <p:sp>
        <p:nvSpPr>
          <p:cNvPr id="4" name="Rectangle 3"/>
          <p:cNvSpPr/>
          <p:nvPr/>
        </p:nvSpPr>
        <p:spPr>
          <a:xfrm>
            <a:off x="5410140" y="1011842"/>
            <a:ext cx="3798249" cy="695575"/>
          </a:xfrm>
          <a:prstGeom prst="rect">
            <a:avLst/>
          </a:prstGeom>
        </p:spPr>
        <p:txBody>
          <a:bodyPr wrap="square">
            <a:spAutoFit/>
          </a:bodyPr>
          <a:lstStyle/>
          <a:p>
            <a:pPr marL="0" indent="0"/>
            <a:r>
              <a:rPr lang="en-US" sz="2400" b="1" dirty="0">
                <a:latin typeface="Calibri" charset="0"/>
                <a:sym typeface="Symbol" panose="05050102010706020507" pitchFamily="18" charset="2"/>
              </a:rPr>
              <a:t>PT (Process Tracing</a:t>
            </a:r>
            <a:r>
              <a:rPr lang="en-US" sz="2400" b="1" dirty="0" smtClean="0">
                <a:latin typeface="Calibri" charset="0"/>
                <a:sym typeface="Symbol" panose="05050102010706020507" pitchFamily="18" charset="2"/>
              </a:rPr>
              <a:t>)</a:t>
            </a:r>
            <a:endParaRPr lang="en-US" sz="2400" b="1" dirty="0">
              <a:latin typeface="Calibri" charset="0"/>
              <a:sym typeface="Symbol" panose="05050102010706020507" pitchFamily="18" charset="2"/>
            </a:endParaRPr>
          </a:p>
          <a:p>
            <a:pPr marL="0" lvl="1"/>
            <a:r>
              <a:rPr lang="en-US" sz="2000" dirty="0" smtClean="0">
                <a:latin typeface="Calibri" charset="0"/>
                <a:ea typeface="Calibri" charset="0"/>
                <a:cs typeface="Calibri" charset="0"/>
                <a:sym typeface="Symbol" panose="05050102010706020507" pitchFamily="18" charset="2"/>
              </a:rPr>
              <a:t>    Complete </a:t>
            </a:r>
            <a:r>
              <a:rPr lang="en-US" sz="2000" dirty="0">
                <a:latin typeface="Calibri" charset="0"/>
                <a:ea typeface="Calibri" charset="0"/>
                <a:cs typeface="Calibri" charset="0"/>
                <a:sym typeface="Symbol" panose="05050102010706020507" pitchFamily="18" charset="2"/>
              </a:rPr>
              <a:t>control-flow </a:t>
            </a:r>
            <a:r>
              <a:rPr lang="en-US" sz="2000" dirty="0" smtClean="0">
                <a:latin typeface="Calibri" charset="0"/>
                <a:ea typeface="Calibri" charset="0"/>
                <a:cs typeface="Calibri" charset="0"/>
                <a:sym typeface="Symbol" panose="05050102010706020507" pitchFamily="18" charset="2"/>
              </a:rPr>
              <a:t>trace</a:t>
            </a:r>
          </a:p>
        </p:txBody>
      </p:sp>
      <p:grpSp>
        <p:nvGrpSpPr>
          <p:cNvPr id="5" name="Group 4"/>
          <p:cNvGrpSpPr/>
          <p:nvPr/>
        </p:nvGrpSpPr>
        <p:grpSpPr>
          <a:xfrm>
            <a:off x="3393734" y="2432304"/>
            <a:ext cx="2637096" cy="3978662"/>
            <a:chOff x="5122069" y="1455503"/>
            <a:chExt cx="2882826" cy="4104117"/>
          </a:xfrm>
        </p:grpSpPr>
        <p:sp>
          <p:nvSpPr>
            <p:cNvPr id="6" name="Rectangle 5"/>
            <p:cNvSpPr/>
            <p:nvPr/>
          </p:nvSpPr>
          <p:spPr bwMode="auto">
            <a:xfrm>
              <a:off x="6178978" y="1455503"/>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BB0</a:t>
              </a:r>
            </a:p>
          </p:txBody>
        </p:sp>
        <p:sp>
          <p:nvSpPr>
            <p:cNvPr id="7" name="Rectangle 6"/>
            <p:cNvSpPr/>
            <p:nvPr/>
          </p:nvSpPr>
          <p:spPr bwMode="auto">
            <a:xfrm>
              <a:off x="6804406" y="5212821"/>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BB3</a:t>
              </a:r>
            </a:p>
          </p:txBody>
        </p:sp>
        <p:sp>
          <p:nvSpPr>
            <p:cNvPr id="8" name="Rectangle 7"/>
            <p:cNvSpPr/>
            <p:nvPr/>
          </p:nvSpPr>
          <p:spPr bwMode="auto">
            <a:xfrm>
              <a:off x="5315133" y="4480913"/>
              <a:ext cx="736600" cy="346799"/>
            </a:xfrm>
            <a:prstGeom prst="rect">
              <a:avLst/>
            </a:prstGeom>
            <a:solidFill>
              <a:schemeClr val="accent6">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BB4</a:t>
              </a:r>
            </a:p>
          </p:txBody>
        </p:sp>
        <p:sp>
          <p:nvSpPr>
            <p:cNvPr id="9" name="Rectangle 8"/>
            <p:cNvSpPr/>
            <p:nvPr/>
          </p:nvSpPr>
          <p:spPr bwMode="auto">
            <a:xfrm>
              <a:off x="7268295" y="3560613"/>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BB5</a:t>
              </a:r>
            </a:p>
          </p:txBody>
        </p:sp>
        <p:cxnSp>
          <p:nvCxnSpPr>
            <p:cNvPr id="10" name="Straight Arrow Connector 9"/>
            <p:cNvCxnSpPr>
              <a:stCxn id="6" idx="2"/>
              <a:endCxn id="14" idx="0"/>
            </p:cNvCxnSpPr>
            <p:nvPr/>
          </p:nvCxnSpPr>
          <p:spPr bwMode="auto">
            <a:xfrm>
              <a:off x="6547278" y="1802302"/>
              <a:ext cx="0" cy="224463"/>
            </a:xfrm>
            <a:prstGeom prst="straightConnector1">
              <a:avLst/>
            </a:prstGeom>
            <a:noFill/>
            <a:ln w="38100" cap="flat" cmpd="sng" algn="ctr">
              <a:solidFill>
                <a:schemeClr val="tx1"/>
              </a:solidFill>
              <a:prstDash val="solid"/>
              <a:round/>
              <a:headEnd type="none" w="med" len="med"/>
              <a:tailEnd type="triangle"/>
            </a:ln>
            <a:effectLst/>
          </p:spPr>
        </p:cxnSp>
        <p:grpSp>
          <p:nvGrpSpPr>
            <p:cNvPr id="11" name="Group 10"/>
            <p:cNvGrpSpPr/>
            <p:nvPr/>
          </p:nvGrpSpPr>
          <p:grpSpPr>
            <a:xfrm>
              <a:off x="5810678" y="2026765"/>
              <a:ext cx="1473200" cy="693598"/>
              <a:chOff x="5810678" y="2026765"/>
              <a:chExt cx="1473200" cy="693598"/>
            </a:xfrm>
          </p:grpSpPr>
          <p:sp>
            <p:nvSpPr>
              <p:cNvPr id="22" name="Rectangle 21"/>
              <p:cNvSpPr/>
              <p:nvPr/>
            </p:nvSpPr>
            <p:spPr bwMode="auto">
              <a:xfrm>
                <a:off x="5810678" y="2026765"/>
                <a:ext cx="14732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BB1</a:t>
                </a:r>
              </a:p>
            </p:txBody>
          </p:sp>
          <p:sp>
            <p:nvSpPr>
              <p:cNvPr id="23" name="Rectangle 22"/>
              <p:cNvSpPr/>
              <p:nvPr/>
            </p:nvSpPr>
            <p:spPr bwMode="auto">
              <a:xfrm>
                <a:off x="5810678" y="2373564"/>
                <a:ext cx="7366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T</a:t>
                </a:r>
              </a:p>
            </p:txBody>
          </p:sp>
          <p:sp>
            <p:nvSpPr>
              <p:cNvPr id="24" name="Rectangle 23"/>
              <p:cNvSpPr/>
              <p:nvPr/>
            </p:nvSpPr>
            <p:spPr bwMode="auto">
              <a:xfrm>
                <a:off x="6547278" y="2373564"/>
                <a:ext cx="7366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1800" dirty="0"/>
                  <a:t>F</a:t>
                </a:r>
                <a:endParaRPr kumimoji="0" lang="en-US" sz="1800" b="0" i="0" u="none" strike="noStrike" cap="none" normalizeH="0" baseline="0" dirty="0" smtClean="0">
                  <a:ln>
                    <a:noFill/>
                  </a:ln>
                  <a:solidFill>
                    <a:schemeClr val="tx1"/>
                  </a:solidFill>
                  <a:effectLst/>
                </a:endParaRPr>
              </a:p>
            </p:txBody>
          </p:sp>
        </p:grpSp>
        <p:grpSp>
          <p:nvGrpSpPr>
            <p:cNvPr id="12" name="Group 11"/>
            <p:cNvGrpSpPr/>
            <p:nvPr/>
          </p:nvGrpSpPr>
          <p:grpSpPr>
            <a:xfrm>
              <a:off x="5122069" y="3220911"/>
              <a:ext cx="1473200" cy="693598"/>
              <a:chOff x="5810678" y="2026765"/>
              <a:chExt cx="1473200" cy="693598"/>
            </a:xfrm>
          </p:grpSpPr>
          <p:sp>
            <p:nvSpPr>
              <p:cNvPr id="19" name="Rectangle 18"/>
              <p:cNvSpPr/>
              <p:nvPr/>
            </p:nvSpPr>
            <p:spPr bwMode="auto">
              <a:xfrm>
                <a:off x="5810678" y="2026765"/>
                <a:ext cx="14732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BB2</a:t>
                </a:r>
              </a:p>
            </p:txBody>
          </p:sp>
          <p:sp>
            <p:nvSpPr>
              <p:cNvPr id="20" name="Rectangle 19"/>
              <p:cNvSpPr/>
              <p:nvPr/>
            </p:nvSpPr>
            <p:spPr bwMode="auto">
              <a:xfrm>
                <a:off x="5810678" y="2373564"/>
                <a:ext cx="7366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T</a:t>
                </a:r>
              </a:p>
            </p:txBody>
          </p:sp>
          <p:sp>
            <p:nvSpPr>
              <p:cNvPr id="21" name="Rectangle 20"/>
              <p:cNvSpPr/>
              <p:nvPr/>
            </p:nvSpPr>
            <p:spPr bwMode="auto">
              <a:xfrm>
                <a:off x="6547278" y="2373564"/>
                <a:ext cx="7366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1800" dirty="0"/>
                  <a:t>F</a:t>
                </a:r>
                <a:endParaRPr kumimoji="0" lang="en-US" sz="1800" b="0" i="0" u="none" strike="noStrike" cap="none" normalizeH="0" baseline="0" dirty="0" smtClean="0">
                  <a:ln>
                    <a:noFill/>
                  </a:ln>
                  <a:solidFill>
                    <a:schemeClr val="tx1"/>
                  </a:solidFill>
                  <a:effectLst/>
                </a:endParaRPr>
              </a:p>
            </p:txBody>
          </p:sp>
        </p:grpSp>
        <p:cxnSp>
          <p:nvCxnSpPr>
            <p:cNvPr id="13" name="Straight Arrow Connector 12"/>
            <p:cNvCxnSpPr/>
            <p:nvPr/>
          </p:nvCxnSpPr>
          <p:spPr bwMode="auto">
            <a:xfrm flipH="1">
              <a:off x="5858669" y="2720363"/>
              <a:ext cx="320309" cy="500548"/>
            </a:xfrm>
            <a:prstGeom prst="straightConnector1">
              <a:avLst/>
            </a:prstGeom>
            <a:noFill/>
            <a:ln w="38100" cap="flat" cmpd="sng" algn="ctr">
              <a:solidFill>
                <a:schemeClr val="tx1"/>
              </a:solidFill>
              <a:prstDash val="solid"/>
              <a:round/>
              <a:headEnd type="none" w="med" len="med"/>
              <a:tailEnd type="triangle"/>
            </a:ln>
            <a:effectLst/>
          </p:spPr>
        </p:cxnSp>
        <p:cxnSp>
          <p:nvCxnSpPr>
            <p:cNvPr id="14" name="Straight Arrow Connector 13"/>
            <p:cNvCxnSpPr>
              <a:endCxn id="18" idx="0"/>
            </p:cNvCxnSpPr>
            <p:nvPr/>
          </p:nvCxnSpPr>
          <p:spPr bwMode="auto">
            <a:xfrm>
              <a:off x="7283878" y="2546964"/>
              <a:ext cx="352717" cy="1013649"/>
            </a:xfrm>
            <a:prstGeom prst="straightConnector1">
              <a:avLst/>
            </a:prstGeom>
            <a:noFill/>
            <a:ln w="38100" cap="flat" cmpd="sng" algn="ctr">
              <a:solidFill>
                <a:schemeClr val="tx1"/>
              </a:solidFill>
              <a:prstDash val="solid"/>
              <a:round/>
              <a:headEnd type="none" w="med" len="med"/>
              <a:tailEnd type="triangle"/>
            </a:ln>
            <a:effectLst/>
          </p:spPr>
        </p:cxnSp>
        <p:cxnSp>
          <p:nvCxnSpPr>
            <p:cNvPr id="15" name="Straight Arrow Connector 14"/>
            <p:cNvCxnSpPr>
              <a:endCxn id="17" idx="0"/>
            </p:cNvCxnSpPr>
            <p:nvPr/>
          </p:nvCxnSpPr>
          <p:spPr bwMode="auto">
            <a:xfrm>
              <a:off x="5490369" y="3914509"/>
              <a:ext cx="193064" cy="566404"/>
            </a:xfrm>
            <a:prstGeom prst="straightConnector1">
              <a:avLst/>
            </a:prstGeom>
            <a:noFill/>
            <a:ln w="38100" cap="flat" cmpd="sng" algn="ctr">
              <a:solidFill>
                <a:schemeClr val="tx1"/>
              </a:solidFill>
              <a:prstDash val="solid"/>
              <a:round/>
              <a:headEnd type="none" w="med" len="med"/>
              <a:tailEnd type="triangle"/>
            </a:ln>
            <a:effectLst/>
          </p:spPr>
        </p:cxnSp>
        <p:cxnSp>
          <p:nvCxnSpPr>
            <p:cNvPr id="16" name="Straight Arrow Connector 15"/>
            <p:cNvCxnSpPr/>
            <p:nvPr/>
          </p:nvCxnSpPr>
          <p:spPr bwMode="auto">
            <a:xfrm>
              <a:off x="6226969" y="3914509"/>
              <a:ext cx="715846" cy="1298312"/>
            </a:xfrm>
            <a:prstGeom prst="straightConnector1">
              <a:avLst/>
            </a:prstGeom>
            <a:noFill/>
            <a:ln w="38100" cap="flat" cmpd="sng" algn="ctr">
              <a:solidFill>
                <a:schemeClr val="tx1"/>
              </a:solidFill>
              <a:prstDash val="solid"/>
              <a:round/>
              <a:headEnd type="none" w="med" len="med"/>
              <a:tailEnd type="triangle"/>
            </a:ln>
            <a:effectLst/>
          </p:spPr>
        </p:cxnSp>
        <p:cxnSp>
          <p:nvCxnSpPr>
            <p:cNvPr id="17" name="Straight Arrow Connector 16"/>
            <p:cNvCxnSpPr>
              <a:stCxn id="17" idx="2"/>
              <a:endCxn id="16" idx="1"/>
            </p:cNvCxnSpPr>
            <p:nvPr/>
          </p:nvCxnSpPr>
          <p:spPr bwMode="auto">
            <a:xfrm>
              <a:off x="5683433" y="4827712"/>
              <a:ext cx="1120973" cy="558509"/>
            </a:xfrm>
            <a:prstGeom prst="straightConnector1">
              <a:avLst/>
            </a:prstGeom>
            <a:noFill/>
            <a:ln w="38100" cap="flat" cmpd="sng" algn="ctr">
              <a:solidFill>
                <a:schemeClr val="tx1"/>
              </a:solidFill>
              <a:prstDash val="solid"/>
              <a:round/>
              <a:headEnd type="none" w="med" len="med"/>
              <a:tailEnd type="triangle"/>
            </a:ln>
            <a:effectLst/>
          </p:spPr>
        </p:cxnSp>
        <p:cxnSp>
          <p:nvCxnSpPr>
            <p:cNvPr id="18" name="Straight Arrow Connector 17"/>
            <p:cNvCxnSpPr>
              <a:stCxn id="16" idx="0"/>
            </p:cNvCxnSpPr>
            <p:nvPr/>
          </p:nvCxnSpPr>
          <p:spPr bwMode="auto">
            <a:xfrm flipH="1" flipV="1">
              <a:off x="6555069" y="2728895"/>
              <a:ext cx="617637" cy="2483926"/>
            </a:xfrm>
            <a:prstGeom prst="straightConnector1">
              <a:avLst/>
            </a:prstGeom>
            <a:noFill/>
            <a:ln w="38100" cap="flat" cmpd="sng" algn="ctr">
              <a:solidFill>
                <a:schemeClr val="tx1"/>
              </a:solidFill>
              <a:prstDash val="solid"/>
              <a:round/>
              <a:headEnd type="none" w="med" len="med"/>
              <a:tailEnd type="triangle"/>
            </a:ln>
            <a:effectLst/>
          </p:spPr>
        </p:cxnSp>
      </p:grpSp>
      <p:graphicFrame>
        <p:nvGraphicFramePr>
          <p:cNvPr id="25" name="Table 24"/>
          <p:cNvGraphicFramePr>
            <a:graphicFrameLocks noGrp="1"/>
          </p:cNvGraphicFramePr>
          <p:nvPr>
            <p:extLst/>
          </p:nvPr>
        </p:nvGraphicFramePr>
        <p:xfrm>
          <a:off x="279954" y="3596843"/>
          <a:ext cx="2375799" cy="1188720"/>
        </p:xfrm>
        <a:graphic>
          <a:graphicData uri="http://schemas.openxmlformats.org/drawingml/2006/table">
            <a:tbl>
              <a:tblPr firstRow="1" bandRow="1">
                <a:tableStyleId>{2D5ABB26-0587-4C30-8999-92F81FD0307C}</a:tableStyleId>
              </a:tblPr>
              <a:tblGrid>
                <a:gridCol w="2375799"/>
              </a:tblGrid>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BB2</a:t>
                      </a:r>
                    </a:p>
                  </a:txBody>
                  <a:tcPr>
                    <a:solidFill>
                      <a:schemeClr val="accent3">
                        <a:lumMod val="60000"/>
                        <a:lumOff val="40000"/>
                      </a:schemeClr>
                    </a:solidFill>
                  </a:tcPr>
                </a:tc>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R4 ← </a:t>
                      </a:r>
                      <a:r>
                        <a:rPr lang="mr-IN" sz="2000" dirty="0" smtClean="0"/>
                        <a:t>M[</a:t>
                      </a:r>
                      <a:r>
                        <a:rPr lang="en-US" sz="2000" dirty="0" smtClean="0"/>
                        <a:t>R2-1</a:t>
                      </a:r>
                      <a:r>
                        <a:rPr lang="mr-IN" sz="2000" dirty="0" smtClean="0"/>
                        <a:t>]</a:t>
                      </a:r>
                      <a:endParaRPr lang="is-IS" sz="2000" dirty="0" smtClean="0">
                        <a:latin typeface="Helvetica" charset="0"/>
                      </a:endParaRPr>
                    </a:p>
                  </a:txBody>
                  <a:tcPr>
                    <a:solidFill>
                      <a:schemeClr val="accent3">
                        <a:lumMod val="60000"/>
                        <a:lumOff val="40000"/>
                      </a:schemeClr>
                    </a:solidFill>
                  </a:tcPr>
                </a:tc>
              </a:tr>
              <a:tr h="2494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mr-IN" sz="2000" dirty="0" smtClean="0"/>
                        <a:t>…</a:t>
                      </a:r>
                      <a:endParaRPr lang="is-IS" sz="2000" dirty="0" smtClean="0">
                        <a:latin typeface="Helvetica" charset="0"/>
                      </a:endParaRPr>
                    </a:p>
                  </a:txBody>
                  <a:tcPr>
                    <a:solidFill>
                      <a:schemeClr val="accent3">
                        <a:lumMod val="60000"/>
                        <a:lumOff val="40000"/>
                      </a:schemeClr>
                    </a:solidFill>
                  </a:tcPr>
                </a:tc>
              </a:tr>
            </a:tbl>
          </a:graphicData>
        </a:graphic>
      </p:graphicFrame>
      <p:grpSp>
        <p:nvGrpSpPr>
          <p:cNvPr id="33" name="Group 32"/>
          <p:cNvGrpSpPr/>
          <p:nvPr/>
        </p:nvGrpSpPr>
        <p:grpSpPr>
          <a:xfrm>
            <a:off x="6286358" y="2401724"/>
            <a:ext cx="2469009" cy="3727972"/>
            <a:chOff x="6286358" y="2401724"/>
            <a:chExt cx="2469009" cy="3727972"/>
          </a:xfrm>
        </p:grpSpPr>
        <p:sp>
          <p:nvSpPr>
            <p:cNvPr id="26" name="TextBox 25"/>
            <p:cNvSpPr txBox="1"/>
            <p:nvPr/>
          </p:nvSpPr>
          <p:spPr>
            <a:xfrm>
              <a:off x="6286358" y="2401724"/>
              <a:ext cx="2469009" cy="757130"/>
            </a:xfrm>
            <a:prstGeom prst="rect">
              <a:avLst/>
            </a:prstGeom>
            <a:noFill/>
          </p:spPr>
          <p:txBody>
            <a:bodyPr wrap="none" rtlCol="0">
              <a:spAutoFit/>
            </a:bodyPr>
            <a:lstStyle/>
            <a:p>
              <a:pPr algn="ctr"/>
              <a:r>
                <a:rPr lang="en-US" sz="2400" b="1" dirty="0" smtClean="0">
                  <a:latin typeface="Calibri" panose="020F0502020204030204" pitchFamily="34" charset="0"/>
                </a:rPr>
                <a:t>Process Trace (PT)</a:t>
              </a:r>
              <a:endParaRPr lang="en-US" sz="2400" dirty="0" smtClean="0">
                <a:latin typeface="Calibri" panose="020F0502020204030204" pitchFamily="34" charset="0"/>
              </a:endParaRPr>
            </a:p>
            <a:p>
              <a:pPr algn="ctr"/>
              <a:r>
                <a:rPr lang="en-US" sz="2400" dirty="0" smtClean="0">
                  <a:latin typeface="Calibri" panose="020F0502020204030204" pitchFamily="34" charset="0"/>
                </a:rPr>
                <a:t>…</a:t>
              </a:r>
            </a:p>
          </p:txBody>
        </p:sp>
        <p:sp>
          <p:nvSpPr>
            <p:cNvPr id="27" name="Rectangle 26"/>
            <p:cNvSpPr/>
            <p:nvPr/>
          </p:nvSpPr>
          <p:spPr>
            <a:xfrm>
              <a:off x="6506312" y="3158854"/>
              <a:ext cx="2049151" cy="387798"/>
            </a:xfrm>
            <a:prstGeom prst="rect">
              <a:avLst/>
            </a:prstGeom>
          </p:spPr>
          <p:txBody>
            <a:bodyPr wrap="none">
              <a:spAutoFit/>
            </a:bodyPr>
            <a:lstStyle/>
            <a:p>
              <a:pPr algn="ctr"/>
              <a:r>
                <a:rPr lang="en-US" sz="2400" dirty="0">
                  <a:latin typeface="Calibri" panose="020F0502020204030204" pitchFamily="34" charset="0"/>
                </a:rPr>
                <a:t>BB1: </a:t>
              </a:r>
              <a:r>
                <a:rPr lang="en-US" sz="2400" dirty="0" smtClean="0">
                  <a:latin typeface="Calibri" panose="020F0502020204030204" pitchFamily="34" charset="0"/>
                </a:rPr>
                <a:t>T (</a:t>
              </a:r>
              <a:r>
                <a:rPr lang="en-US" sz="2400" dirty="0">
                  <a:latin typeface="Calibri" panose="020F0502020204030204" pitchFamily="34" charset="0"/>
                </a:rPr>
                <a:t>to BB2)</a:t>
              </a:r>
            </a:p>
          </p:txBody>
        </p:sp>
        <p:sp>
          <p:nvSpPr>
            <p:cNvPr id="28" name="Rectangle 27"/>
            <p:cNvSpPr/>
            <p:nvPr/>
          </p:nvSpPr>
          <p:spPr>
            <a:xfrm>
              <a:off x="6511124" y="3597171"/>
              <a:ext cx="2039534" cy="387798"/>
            </a:xfrm>
            <a:prstGeom prst="rect">
              <a:avLst/>
            </a:prstGeom>
          </p:spPr>
          <p:txBody>
            <a:bodyPr wrap="none">
              <a:spAutoFit/>
            </a:bodyPr>
            <a:lstStyle/>
            <a:p>
              <a:pPr algn="ctr"/>
              <a:r>
                <a:rPr lang="en-US" sz="2400" dirty="0" smtClean="0">
                  <a:latin typeface="Calibri" panose="020F0502020204030204" pitchFamily="34" charset="0"/>
                </a:rPr>
                <a:t>BB2: F (to BB3)</a:t>
              </a:r>
              <a:endParaRPr lang="en-US" sz="2400" dirty="0">
                <a:latin typeface="Calibri" panose="020F0502020204030204" pitchFamily="34" charset="0"/>
              </a:endParaRPr>
            </a:p>
          </p:txBody>
        </p:sp>
        <p:sp>
          <p:nvSpPr>
            <p:cNvPr id="29" name="Rectangle 28"/>
            <p:cNvSpPr/>
            <p:nvPr/>
          </p:nvSpPr>
          <p:spPr>
            <a:xfrm>
              <a:off x="6506311" y="4035488"/>
              <a:ext cx="2049152" cy="387798"/>
            </a:xfrm>
            <a:prstGeom prst="rect">
              <a:avLst/>
            </a:prstGeom>
          </p:spPr>
          <p:txBody>
            <a:bodyPr wrap="none">
              <a:spAutoFit/>
            </a:bodyPr>
            <a:lstStyle/>
            <a:p>
              <a:pPr algn="ctr"/>
              <a:r>
                <a:rPr lang="en-US" sz="2400" dirty="0" smtClean="0">
                  <a:latin typeface="Calibri" panose="020F0502020204030204" pitchFamily="34" charset="0"/>
                </a:rPr>
                <a:t>BB3: </a:t>
              </a:r>
              <a:r>
                <a:rPr lang="en-US" sz="2400" dirty="0">
                  <a:latin typeface="Calibri" panose="020F0502020204030204" pitchFamily="34" charset="0"/>
                </a:rPr>
                <a:t>T</a:t>
              </a:r>
              <a:r>
                <a:rPr lang="en-US" sz="2400" dirty="0" smtClean="0">
                  <a:latin typeface="Calibri" panose="020F0502020204030204" pitchFamily="34" charset="0"/>
                </a:rPr>
                <a:t> (to BB1)</a:t>
              </a:r>
              <a:endParaRPr lang="en-US" sz="2400" dirty="0">
                <a:latin typeface="Calibri" panose="020F0502020204030204" pitchFamily="34" charset="0"/>
              </a:endParaRPr>
            </a:p>
          </p:txBody>
        </p:sp>
        <p:sp>
          <p:nvSpPr>
            <p:cNvPr id="30" name="Rectangle 29"/>
            <p:cNvSpPr/>
            <p:nvPr/>
          </p:nvSpPr>
          <p:spPr>
            <a:xfrm>
              <a:off x="6505448" y="4473805"/>
              <a:ext cx="2049151" cy="395173"/>
            </a:xfrm>
            <a:prstGeom prst="rect">
              <a:avLst/>
            </a:prstGeom>
          </p:spPr>
          <p:txBody>
            <a:bodyPr wrap="none">
              <a:spAutoFit/>
            </a:bodyPr>
            <a:lstStyle/>
            <a:p>
              <a:pPr algn="ctr"/>
              <a:r>
                <a:rPr lang="en-US" sz="2400" dirty="0" smtClean="0">
                  <a:latin typeface="Calibri" panose="020F0502020204030204" pitchFamily="34" charset="0"/>
                </a:rPr>
                <a:t>BB1: </a:t>
              </a:r>
              <a:r>
                <a:rPr lang="en-US" sz="2400" dirty="0">
                  <a:latin typeface="Calibri" panose="020F0502020204030204" pitchFamily="34" charset="0"/>
                </a:rPr>
                <a:t>T</a:t>
              </a:r>
              <a:r>
                <a:rPr lang="en-US" sz="2400" dirty="0" smtClean="0">
                  <a:latin typeface="Calibri" panose="020F0502020204030204" pitchFamily="34" charset="0"/>
                </a:rPr>
                <a:t> (to BB2)</a:t>
              </a:r>
              <a:endParaRPr lang="en-US" sz="2400" dirty="0">
                <a:latin typeface="Calibri" panose="020F0502020204030204" pitchFamily="34" charset="0"/>
              </a:endParaRPr>
            </a:p>
          </p:txBody>
        </p:sp>
        <p:sp>
          <p:nvSpPr>
            <p:cNvPr id="31" name="Rectangle 30"/>
            <p:cNvSpPr/>
            <p:nvPr/>
          </p:nvSpPr>
          <p:spPr>
            <a:xfrm>
              <a:off x="6491614" y="4919497"/>
              <a:ext cx="2049151" cy="395173"/>
            </a:xfrm>
            <a:prstGeom prst="rect">
              <a:avLst/>
            </a:prstGeom>
          </p:spPr>
          <p:txBody>
            <a:bodyPr wrap="none">
              <a:spAutoFit/>
            </a:bodyPr>
            <a:lstStyle/>
            <a:p>
              <a:pPr algn="ctr"/>
              <a:r>
                <a:rPr lang="en-US" sz="2400" dirty="0" smtClean="0">
                  <a:latin typeface="Calibri" panose="020F0502020204030204" pitchFamily="34" charset="0"/>
                </a:rPr>
                <a:t>BB2: </a:t>
              </a:r>
              <a:r>
                <a:rPr lang="en-US" sz="2400" dirty="0">
                  <a:latin typeface="Calibri" panose="020F0502020204030204" pitchFamily="34" charset="0"/>
                </a:rPr>
                <a:t>T</a:t>
              </a:r>
              <a:r>
                <a:rPr lang="en-US" sz="2400" dirty="0" smtClean="0">
                  <a:latin typeface="Calibri" panose="020F0502020204030204" pitchFamily="34" charset="0"/>
                </a:rPr>
                <a:t> (to BB4)</a:t>
              </a:r>
              <a:endParaRPr lang="en-US" sz="2400" dirty="0">
                <a:latin typeface="Calibri" panose="020F0502020204030204" pitchFamily="34" charset="0"/>
              </a:endParaRPr>
            </a:p>
          </p:txBody>
        </p:sp>
        <p:sp>
          <p:nvSpPr>
            <p:cNvPr id="32" name="Rectangle 31"/>
            <p:cNvSpPr/>
            <p:nvPr/>
          </p:nvSpPr>
          <p:spPr>
            <a:xfrm>
              <a:off x="6490469" y="5365191"/>
              <a:ext cx="2049151" cy="764505"/>
            </a:xfrm>
            <a:prstGeom prst="rect">
              <a:avLst/>
            </a:prstGeom>
          </p:spPr>
          <p:txBody>
            <a:bodyPr wrap="none">
              <a:spAutoFit/>
            </a:bodyPr>
            <a:lstStyle/>
            <a:p>
              <a:pPr algn="ctr"/>
              <a:r>
                <a:rPr lang="en-US" sz="2400" dirty="0" smtClean="0">
                  <a:latin typeface="Calibri" panose="020F0502020204030204" pitchFamily="34" charset="0"/>
                </a:rPr>
                <a:t>BB4: </a:t>
              </a:r>
              <a:r>
                <a:rPr lang="en-US" sz="2400" dirty="0">
                  <a:latin typeface="Calibri" panose="020F0502020204030204" pitchFamily="34" charset="0"/>
                </a:rPr>
                <a:t>T</a:t>
              </a:r>
              <a:r>
                <a:rPr lang="en-US" sz="2400" dirty="0" smtClean="0">
                  <a:latin typeface="Calibri" panose="020F0502020204030204" pitchFamily="34" charset="0"/>
                </a:rPr>
                <a:t> (to BB3)</a:t>
              </a:r>
            </a:p>
            <a:p>
              <a:pPr algn="ctr"/>
              <a:r>
                <a:rPr lang="en-US" sz="2400" dirty="0" smtClean="0">
                  <a:latin typeface="Calibri" panose="020F0502020204030204" pitchFamily="34" charset="0"/>
                </a:rPr>
                <a:t>…</a:t>
              </a:r>
              <a:endParaRPr lang="en-US" sz="2400" dirty="0">
                <a:latin typeface="Calibri" panose="020F0502020204030204" pitchFamily="34" charset="0"/>
              </a:endParaRPr>
            </a:p>
          </p:txBody>
        </p:sp>
      </p:grpSp>
      <p:graphicFrame>
        <p:nvGraphicFramePr>
          <p:cNvPr id="34" name="Table 33"/>
          <p:cNvGraphicFramePr>
            <a:graphicFrameLocks noGrp="1"/>
          </p:cNvGraphicFramePr>
          <p:nvPr>
            <p:extLst/>
          </p:nvPr>
        </p:nvGraphicFramePr>
        <p:xfrm>
          <a:off x="191380" y="5222246"/>
          <a:ext cx="2933568" cy="1188720"/>
        </p:xfrm>
        <a:graphic>
          <a:graphicData uri="http://schemas.openxmlformats.org/drawingml/2006/table">
            <a:tbl>
              <a:tblPr firstRow="1" bandRow="1">
                <a:tableStyleId>{B301B821-A1FF-4177-AEE7-76D212191A09}</a:tableStyleId>
              </a:tblPr>
              <a:tblGrid>
                <a:gridCol w="733392"/>
                <a:gridCol w="733392"/>
                <a:gridCol w="733392"/>
                <a:gridCol w="733392"/>
              </a:tblGrid>
              <a:tr h="396240">
                <a:tc gridSpan="4">
                  <a:txBody>
                    <a:bodyPr/>
                    <a:lstStyle/>
                    <a:p>
                      <a:pPr algn="ctr"/>
                      <a:r>
                        <a:rPr lang="en-US" sz="2000" b="0" dirty="0" smtClean="0">
                          <a:solidFill>
                            <a:srgbClr val="E12728"/>
                          </a:solidFill>
                        </a:rPr>
                        <a:t>Architecture State</a:t>
                      </a:r>
                      <a:endParaRPr lang="en-US" sz="2000" b="0" dirty="0">
                        <a:solidFill>
                          <a:srgbClr val="E1272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EF4"/>
                    </a:solidFill>
                  </a:tcPr>
                </a:tc>
                <a:tc hMerge="1">
                  <a:txBody>
                    <a:bodyPr/>
                    <a:lstStyle/>
                    <a:p>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EF4"/>
                    </a:solidFill>
                  </a:tcPr>
                </a:tc>
                <a:tc hMerge="1">
                  <a:txBody>
                    <a:bodyPr/>
                    <a:lstStyle/>
                    <a:p>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EF4"/>
                    </a:solidFill>
                  </a:tcPr>
                </a:tc>
                <a:tc h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EF4"/>
                    </a:solidFill>
                  </a:tcPr>
                </a:tc>
              </a:tr>
              <a:tr h="396240">
                <a:tc>
                  <a:txBody>
                    <a:bodyPr/>
                    <a:lstStyle/>
                    <a:p>
                      <a:r>
                        <a:rPr lang="en-US" sz="2000" b="1" dirty="0" smtClean="0"/>
                        <a:t>R1    </a:t>
                      </a:r>
                      <a:r>
                        <a:rPr lang="en-US" sz="2000" dirty="0" smtClean="0"/>
                        <a:t>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R2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R3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R4    </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r>
                        <a:rPr lang="en-US" sz="1800" dirty="0" smtClean="0"/>
                        <a:t>A</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smtClean="0"/>
                        <a:t>B</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smtClean="0"/>
                        <a:t>C</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smtClean="0"/>
                        <a:t>D</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5" name="Left Brace 34"/>
          <p:cNvSpPr/>
          <p:nvPr/>
        </p:nvSpPr>
        <p:spPr bwMode="auto">
          <a:xfrm>
            <a:off x="5943267" y="2737922"/>
            <a:ext cx="343091" cy="2932929"/>
          </a:xfrm>
          <a:prstGeom prst="leftBrace">
            <a:avLst/>
          </a:prstGeom>
          <a:noFill/>
          <a:ln w="28575"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41" name="Rounded Rectangle 40"/>
          <p:cNvSpPr/>
          <p:nvPr/>
        </p:nvSpPr>
        <p:spPr bwMode="auto">
          <a:xfrm>
            <a:off x="79846" y="4033526"/>
            <a:ext cx="2936350" cy="391722"/>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cxnSp>
        <p:nvCxnSpPr>
          <p:cNvPr id="44" name="Straight Arrow Connector 43"/>
          <p:cNvCxnSpPr/>
          <p:nvPr/>
        </p:nvCxnSpPr>
        <p:spPr bwMode="auto">
          <a:xfrm flipV="1">
            <a:off x="191380" y="4473805"/>
            <a:ext cx="0" cy="643278"/>
          </a:xfrm>
          <a:prstGeom prst="straightConnector1">
            <a:avLst/>
          </a:prstGeom>
          <a:noFill/>
          <a:ln w="28575" cap="flat" cmpd="sng" algn="ctr">
            <a:solidFill>
              <a:srgbClr val="FF0000"/>
            </a:solidFill>
            <a:prstDash val="solid"/>
            <a:round/>
            <a:headEnd type="none" w="med" len="med"/>
            <a:tailEnd type="triangle"/>
          </a:ln>
          <a:effectLst/>
        </p:spPr>
      </p:cxnSp>
      <p:sp>
        <p:nvSpPr>
          <p:cNvPr id="45" name="Left Brace 44"/>
          <p:cNvSpPr/>
          <p:nvPr/>
        </p:nvSpPr>
        <p:spPr bwMode="auto">
          <a:xfrm>
            <a:off x="2928053" y="3597171"/>
            <a:ext cx="390825" cy="1322326"/>
          </a:xfrm>
          <a:prstGeom prst="leftBrace">
            <a:avLst/>
          </a:prstGeom>
          <a:noFill/>
          <a:ln w="28575" cap="flat" cmpd="sng" algn="ctr">
            <a:solidFill>
              <a:schemeClr val="tx1"/>
            </a:solidFill>
            <a:prstDash val="solid"/>
            <a:round/>
            <a:headEnd type="none" w="med" len="med"/>
            <a:tailEnd type="none" w="med" len="med"/>
          </a:ln>
          <a:effectLst/>
          <a:scene3d>
            <a:camera prst="orthographicFront">
              <a:rot lat="0" lon="10800000" rev="0"/>
            </a:camera>
            <a:lightRig rig="threePt" dir="t"/>
          </a:scene3d>
        </p:spPr>
        <p:txBody>
          <a:bodyPr rtlCol="0" anchor="ctr"/>
          <a:lstStyle/>
          <a:p>
            <a:pPr algn="ctr"/>
            <a:endParaRPr lang="en-US"/>
          </a:p>
        </p:txBody>
      </p:sp>
    </p:spTree>
    <p:extLst>
      <p:ext uri="{BB962C8B-B14F-4D97-AF65-F5344CB8AC3E}">
        <p14:creationId xmlns:p14="http://schemas.microsoft.com/office/powerpoint/2010/main" val="5684129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par>
                          <p:cTn id="17" fill="hold">
                            <p:stCondLst>
                              <p:cond delay="0"/>
                            </p:stCondLst>
                            <p:childTnLst>
                              <p:par>
                                <p:cTn id="18" presetID="22" presetClass="entr" presetSubtype="4" fill="hold" grpId="0" nodeType="after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wipe(down)">
                                      <p:cBhvr>
                                        <p:cTn id="20" dur="1000"/>
                                        <p:tgtEl>
                                          <p:spTgt spid="41"/>
                                        </p:tgtEl>
                                      </p:cBhvr>
                                    </p:animEffect>
                                  </p:childTnLst>
                                </p:cTn>
                              </p:par>
                              <p:par>
                                <p:cTn id="21" presetID="22" presetClass="entr" presetSubtype="4" fill="hold"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wipe(down)">
                                      <p:cBhvr>
                                        <p:cTn id="23" dur="1000"/>
                                        <p:tgtEl>
                                          <p:spTgt spid="44"/>
                                        </p:tgtEl>
                                      </p:cBhvr>
                                    </p:animEffect>
                                  </p:childTnLst>
                                </p:cTn>
                              </p:par>
                              <p:par>
                                <p:cTn id="24" presetID="22" presetClass="entr" presetSubtype="4" fill="hold"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down)">
                                      <p:cBhvr>
                                        <p:cTn id="26" dur="10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35" grpId="0" animBg="1"/>
      <p:bldP spid="41" grpId="0" animBg="1"/>
      <p:bldP spid="4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charset="0"/>
                <a:ea typeface="Calibri" charset="0"/>
                <a:cs typeface="Calibri" charset="0"/>
              </a:rPr>
              <a:t>Program Path Recording via Process Trace</a:t>
            </a:r>
            <a:endParaRPr lang="en-US" dirty="0"/>
          </a:p>
        </p:txBody>
      </p:sp>
      <p:graphicFrame>
        <p:nvGraphicFramePr>
          <p:cNvPr id="23" name="Table 22"/>
          <p:cNvGraphicFramePr>
            <a:graphicFrameLocks noGrp="1"/>
          </p:cNvGraphicFramePr>
          <p:nvPr>
            <p:extLst/>
          </p:nvPr>
        </p:nvGraphicFramePr>
        <p:xfrm>
          <a:off x="6414083" y="1013135"/>
          <a:ext cx="2578347" cy="55473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249440">
                <a:tc>
                  <a:txBody>
                    <a:bodyPr/>
                    <a:lstStyle/>
                    <a:p>
                      <a:r>
                        <a:rPr lang="en-US" sz="2000" dirty="0" smtClean="0">
                          <a:solidFill>
                            <a:schemeClr val="tx1"/>
                          </a:solidFill>
                        </a:rPr>
                        <a:t>BB1→BB2→BB4</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R1 ← M[R2-24]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R3 ← </a:t>
                      </a:r>
                      <a:r>
                        <a:rPr lang="mr-IN" sz="2000" dirty="0" smtClean="0"/>
                        <a:t>M[</a:t>
                      </a:r>
                      <a:r>
                        <a:rPr lang="en-US" sz="2000" dirty="0" smtClean="0"/>
                        <a:t>R1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cmp</a:t>
                      </a:r>
                      <a:r>
                        <a:rPr lang="en-US" sz="2000" dirty="0" smtClean="0"/>
                        <a:t> $0,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3"/>
                  </a:ext>
                </a:extLst>
              </a:tr>
              <a:tr h="249440">
                <a:tc>
                  <a:txBody>
                    <a:bodyPr/>
                    <a:lstStyle/>
                    <a:p>
                      <a:r>
                        <a:rPr lang="en-US" sz="2000" dirty="0" smtClean="0"/>
                        <a:t>je BB2</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4"/>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R4 ← </a:t>
                      </a:r>
                      <a:r>
                        <a:rPr lang="mr-IN" sz="2000" dirty="0" smtClean="0"/>
                        <a:t>M[</a:t>
                      </a:r>
                      <a:r>
                        <a:rPr lang="en-US" sz="2000" dirty="0" smtClean="0"/>
                        <a:t>R2-1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5"/>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c</a:t>
                      </a:r>
                      <a:r>
                        <a:rPr lang="is-IS" sz="2000" dirty="0" smtClean="0">
                          <a:latin typeface="Helvetica" charset="0"/>
                        </a:rPr>
                        <a:t>mp R4</a:t>
                      </a:r>
                      <a:r>
                        <a:rPr lang="is-IS" sz="2000" baseline="0" dirty="0" smtClean="0">
                          <a:latin typeface="Helvetica" charset="0"/>
                        </a:rPr>
                        <a:t>,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6"/>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j</a:t>
                      </a:r>
                      <a:r>
                        <a:rPr lang="is-IS" sz="2000" dirty="0" smtClean="0">
                          <a:latin typeface="Helvetica" charset="0"/>
                        </a:rPr>
                        <a:t>e BB4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7"/>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m</a:t>
                      </a:r>
                      <a:r>
                        <a:rPr lang="is-IS" sz="2000" dirty="0" smtClean="0">
                          <a:latin typeface="Helvetica" charset="0"/>
                        </a:rPr>
                        <a:t>ov R1</a:t>
                      </a:r>
                      <a:r>
                        <a:rPr lang="en-US" sz="2000" dirty="0" smtClean="0"/>
                        <a:t> ← </a:t>
                      </a:r>
                      <a:r>
                        <a:rPr lang="mr-IN" sz="2000" dirty="0" smtClean="0"/>
                        <a:t>M[</a:t>
                      </a:r>
                      <a:r>
                        <a:rPr lang="en-US" sz="2000" dirty="0" smtClean="0"/>
                        <a:t>R2</a:t>
                      </a:r>
                      <a:r>
                        <a:rPr lang="mr-IN" sz="2000" dirty="0" smtClean="0"/>
                        <a:t>-2</a:t>
                      </a:r>
                      <a:r>
                        <a:rPr lang="en-US" sz="2000" dirty="0" smtClean="0"/>
                        <a:t>8</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8"/>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a</a:t>
                      </a:r>
                      <a:r>
                        <a:rPr lang="is-IS" sz="2000" dirty="0" smtClean="0">
                          <a:latin typeface="Helvetica" charset="0"/>
                        </a:rPr>
                        <a:t>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9"/>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m</a:t>
                      </a:r>
                      <a:r>
                        <a:rPr lang="is-IS" sz="2000" dirty="0" smtClean="0"/>
                        <a:t>ov</a:t>
                      </a:r>
                      <a:r>
                        <a:rPr lang="is-IS" sz="2000" baseline="0" dirty="0" smtClean="0"/>
                        <a:t> </a:t>
                      </a:r>
                      <a:r>
                        <a:rPr lang="mr-IN" sz="2000" dirty="0" smtClean="0"/>
                        <a:t>M[</a:t>
                      </a:r>
                      <a:r>
                        <a:rPr lang="en-US" sz="2000" dirty="0" smtClean="0"/>
                        <a:t>R2</a:t>
                      </a:r>
                      <a:r>
                        <a:rPr lang="mr-IN" sz="2000" dirty="0" smtClean="0"/>
                        <a:t>-2</a:t>
                      </a:r>
                      <a:r>
                        <a:rPr lang="en-US" sz="2000" dirty="0" smtClean="0"/>
                        <a:t>8</a:t>
                      </a:r>
                      <a:r>
                        <a:rPr lang="mr-IN" sz="2000" dirty="0" smtClean="0"/>
                        <a:t>]</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mov</a:t>
                      </a:r>
                      <a:r>
                        <a:rPr lang="en-US" sz="2000" dirty="0" smtClean="0"/>
                        <a:t> R1 ← M[R2-24]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M[R2-24] ←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3"/>
                  </a:ext>
                </a:extLst>
              </a:tr>
            </a:tbl>
          </a:graphicData>
        </a:graphic>
      </p:graphicFrame>
      <p:sp>
        <p:nvSpPr>
          <p:cNvPr id="8" name="Left Arrow 7"/>
          <p:cNvSpPr/>
          <p:nvPr/>
        </p:nvSpPr>
        <p:spPr bwMode="auto">
          <a:xfrm rot="10800000">
            <a:off x="5640758" y="3990272"/>
            <a:ext cx="640157" cy="320735"/>
          </a:xfrm>
          <a:prstGeom prst="left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79" name="Group 78"/>
          <p:cNvGrpSpPr/>
          <p:nvPr/>
        </p:nvGrpSpPr>
        <p:grpSpPr>
          <a:xfrm>
            <a:off x="292369" y="1465033"/>
            <a:ext cx="2495723" cy="4643563"/>
            <a:chOff x="5122069" y="1455503"/>
            <a:chExt cx="2882826" cy="4104117"/>
          </a:xfrm>
        </p:grpSpPr>
        <p:sp>
          <p:nvSpPr>
            <p:cNvPr id="3" name="Rectangle 2"/>
            <p:cNvSpPr/>
            <p:nvPr/>
          </p:nvSpPr>
          <p:spPr bwMode="auto">
            <a:xfrm>
              <a:off x="6178978" y="1455503"/>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BB0</a:t>
              </a:r>
            </a:p>
          </p:txBody>
        </p:sp>
        <p:sp>
          <p:nvSpPr>
            <p:cNvPr id="13" name="Rectangle 12"/>
            <p:cNvSpPr/>
            <p:nvPr/>
          </p:nvSpPr>
          <p:spPr bwMode="auto">
            <a:xfrm>
              <a:off x="6804406" y="5212821"/>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BB3</a:t>
              </a:r>
            </a:p>
          </p:txBody>
        </p:sp>
        <p:sp>
          <p:nvSpPr>
            <p:cNvPr id="14" name="Rectangle 13"/>
            <p:cNvSpPr/>
            <p:nvPr/>
          </p:nvSpPr>
          <p:spPr bwMode="auto">
            <a:xfrm>
              <a:off x="5315133" y="4480913"/>
              <a:ext cx="736600" cy="346799"/>
            </a:xfrm>
            <a:prstGeom prst="rect">
              <a:avLst/>
            </a:prstGeom>
            <a:solidFill>
              <a:schemeClr val="accent6">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BB4</a:t>
              </a:r>
            </a:p>
          </p:txBody>
        </p:sp>
        <p:sp>
          <p:nvSpPr>
            <p:cNvPr id="15" name="Rectangle 14"/>
            <p:cNvSpPr/>
            <p:nvPr/>
          </p:nvSpPr>
          <p:spPr bwMode="auto">
            <a:xfrm>
              <a:off x="7268295" y="3560613"/>
              <a:ext cx="736600" cy="34679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BB5</a:t>
              </a:r>
            </a:p>
          </p:txBody>
        </p:sp>
        <p:cxnSp>
          <p:nvCxnSpPr>
            <p:cNvPr id="6" name="Straight Arrow Connector 5"/>
            <p:cNvCxnSpPr>
              <a:stCxn id="3" idx="2"/>
              <a:endCxn id="11" idx="0"/>
            </p:cNvCxnSpPr>
            <p:nvPr/>
          </p:nvCxnSpPr>
          <p:spPr bwMode="auto">
            <a:xfrm>
              <a:off x="6547278" y="1802302"/>
              <a:ext cx="0" cy="224463"/>
            </a:xfrm>
            <a:prstGeom prst="straightConnector1">
              <a:avLst/>
            </a:prstGeom>
            <a:noFill/>
            <a:ln w="38100" cap="flat" cmpd="sng" algn="ctr">
              <a:solidFill>
                <a:schemeClr val="tx1"/>
              </a:solidFill>
              <a:prstDash val="solid"/>
              <a:round/>
              <a:headEnd type="none" w="med" len="med"/>
              <a:tailEnd type="triangle"/>
            </a:ln>
            <a:effectLst/>
          </p:spPr>
        </p:cxnSp>
        <p:grpSp>
          <p:nvGrpSpPr>
            <p:cNvPr id="18" name="Group 17"/>
            <p:cNvGrpSpPr/>
            <p:nvPr/>
          </p:nvGrpSpPr>
          <p:grpSpPr>
            <a:xfrm>
              <a:off x="5810678" y="2026765"/>
              <a:ext cx="1473200" cy="693598"/>
              <a:chOff x="5810678" y="2026765"/>
              <a:chExt cx="1473200" cy="693598"/>
            </a:xfrm>
          </p:grpSpPr>
          <p:sp>
            <p:nvSpPr>
              <p:cNvPr id="11" name="Rectangle 10"/>
              <p:cNvSpPr/>
              <p:nvPr/>
            </p:nvSpPr>
            <p:spPr bwMode="auto">
              <a:xfrm>
                <a:off x="5810678" y="2026765"/>
                <a:ext cx="14732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BB1</a:t>
                </a:r>
              </a:p>
            </p:txBody>
          </p:sp>
          <p:sp>
            <p:nvSpPr>
              <p:cNvPr id="25" name="Rectangle 24"/>
              <p:cNvSpPr/>
              <p:nvPr/>
            </p:nvSpPr>
            <p:spPr bwMode="auto">
              <a:xfrm>
                <a:off x="5810678" y="2373564"/>
                <a:ext cx="7366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T</a:t>
                </a:r>
              </a:p>
            </p:txBody>
          </p:sp>
          <p:sp>
            <p:nvSpPr>
              <p:cNvPr id="26" name="Rectangle 25"/>
              <p:cNvSpPr/>
              <p:nvPr/>
            </p:nvSpPr>
            <p:spPr bwMode="auto">
              <a:xfrm>
                <a:off x="6547278" y="2373564"/>
                <a:ext cx="736600" cy="346799"/>
              </a:xfrm>
              <a:prstGeom prst="rect">
                <a:avLst/>
              </a:prstGeom>
              <a:solidFill>
                <a:schemeClr val="accent1">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1800" dirty="0"/>
                  <a:t>F</a:t>
                </a:r>
                <a:endParaRPr kumimoji="0" lang="en-US" sz="1800" b="0" i="0" u="none" strike="noStrike" cap="none" normalizeH="0" baseline="0" dirty="0" smtClean="0">
                  <a:ln>
                    <a:noFill/>
                  </a:ln>
                  <a:solidFill>
                    <a:schemeClr val="tx1"/>
                  </a:solidFill>
                  <a:effectLst/>
                </a:endParaRPr>
              </a:p>
            </p:txBody>
          </p:sp>
        </p:grpSp>
        <p:grpSp>
          <p:nvGrpSpPr>
            <p:cNvPr id="27" name="Group 26"/>
            <p:cNvGrpSpPr/>
            <p:nvPr/>
          </p:nvGrpSpPr>
          <p:grpSpPr>
            <a:xfrm>
              <a:off x="5122069" y="3220911"/>
              <a:ext cx="1473200" cy="693598"/>
              <a:chOff x="5810678" y="2026765"/>
              <a:chExt cx="1473200" cy="693598"/>
            </a:xfrm>
          </p:grpSpPr>
          <p:sp>
            <p:nvSpPr>
              <p:cNvPr id="28" name="Rectangle 27"/>
              <p:cNvSpPr/>
              <p:nvPr/>
            </p:nvSpPr>
            <p:spPr bwMode="auto">
              <a:xfrm>
                <a:off x="5810678" y="2026765"/>
                <a:ext cx="14732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BB2</a:t>
                </a:r>
              </a:p>
            </p:txBody>
          </p:sp>
          <p:sp>
            <p:nvSpPr>
              <p:cNvPr id="29" name="Rectangle 28"/>
              <p:cNvSpPr/>
              <p:nvPr/>
            </p:nvSpPr>
            <p:spPr bwMode="auto">
              <a:xfrm>
                <a:off x="5810678" y="2373564"/>
                <a:ext cx="7366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T</a:t>
                </a:r>
              </a:p>
            </p:txBody>
          </p:sp>
          <p:sp>
            <p:nvSpPr>
              <p:cNvPr id="30" name="Rectangle 29"/>
              <p:cNvSpPr/>
              <p:nvPr/>
            </p:nvSpPr>
            <p:spPr bwMode="auto">
              <a:xfrm>
                <a:off x="6547278" y="2373564"/>
                <a:ext cx="736600" cy="346799"/>
              </a:xfrm>
              <a:prstGeom prst="rect">
                <a:avLst/>
              </a:prstGeom>
              <a:solidFill>
                <a:schemeClr val="accent3">
                  <a:lumMod val="60000"/>
                  <a:lumOff val="40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1800" dirty="0"/>
                  <a:t>F</a:t>
                </a:r>
                <a:endParaRPr kumimoji="0" lang="en-US" sz="1800" b="0" i="0" u="none" strike="noStrike" cap="none" normalizeH="0" baseline="0" dirty="0" smtClean="0">
                  <a:ln>
                    <a:noFill/>
                  </a:ln>
                  <a:solidFill>
                    <a:schemeClr val="tx1"/>
                  </a:solidFill>
                  <a:effectLst/>
                </a:endParaRPr>
              </a:p>
            </p:txBody>
          </p:sp>
        </p:grpSp>
        <p:cxnSp>
          <p:nvCxnSpPr>
            <p:cNvPr id="31" name="Straight Arrow Connector 30"/>
            <p:cNvCxnSpPr>
              <a:stCxn id="25" idx="2"/>
              <a:endCxn id="28" idx="0"/>
            </p:cNvCxnSpPr>
            <p:nvPr/>
          </p:nvCxnSpPr>
          <p:spPr bwMode="auto">
            <a:xfrm flipH="1">
              <a:off x="5858669" y="2720363"/>
              <a:ext cx="320309" cy="500548"/>
            </a:xfrm>
            <a:prstGeom prst="straightConnector1">
              <a:avLst/>
            </a:prstGeom>
            <a:noFill/>
            <a:ln w="38100" cap="flat" cmpd="sng" algn="ctr">
              <a:solidFill>
                <a:schemeClr val="tx1"/>
              </a:solidFill>
              <a:prstDash val="solid"/>
              <a:round/>
              <a:headEnd type="none" w="med" len="med"/>
              <a:tailEnd type="triangle"/>
            </a:ln>
            <a:effectLst/>
          </p:spPr>
        </p:cxnSp>
        <p:cxnSp>
          <p:nvCxnSpPr>
            <p:cNvPr id="34" name="Straight Arrow Connector 33"/>
            <p:cNvCxnSpPr>
              <a:stCxn id="26" idx="3"/>
              <a:endCxn id="15" idx="0"/>
            </p:cNvCxnSpPr>
            <p:nvPr/>
          </p:nvCxnSpPr>
          <p:spPr bwMode="auto">
            <a:xfrm>
              <a:off x="7283878" y="2546964"/>
              <a:ext cx="352717" cy="1013649"/>
            </a:xfrm>
            <a:prstGeom prst="straightConnector1">
              <a:avLst/>
            </a:prstGeom>
            <a:noFill/>
            <a:ln w="38100" cap="flat" cmpd="sng" algn="ctr">
              <a:solidFill>
                <a:schemeClr val="tx1"/>
              </a:solidFill>
              <a:prstDash val="solid"/>
              <a:round/>
              <a:headEnd type="none" w="med" len="med"/>
              <a:tailEnd type="triangle"/>
            </a:ln>
            <a:effectLst/>
          </p:spPr>
        </p:cxnSp>
        <p:cxnSp>
          <p:nvCxnSpPr>
            <p:cNvPr id="37" name="Straight Arrow Connector 36"/>
            <p:cNvCxnSpPr>
              <a:stCxn id="29" idx="2"/>
              <a:endCxn id="14" idx="0"/>
            </p:cNvCxnSpPr>
            <p:nvPr/>
          </p:nvCxnSpPr>
          <p:spPr bwMode="auto">
            <a:xfrm>
              <a:off x="5490369" y="3914509"/>
              <a:ext cx="193064" cy="566404"/>
            </a:xfrm>
            <a:prstGeom prst="straightConnector1">
              <a:avLst/>
            </a:prstGeom>
            <a:noFill/>
            <a:ln w="38100" cap="flat" cmpd="sng" algn="ctr">
              <a:solidFill>
                <a:schemeClr val="tx1"/>
              </a:solidFill>
              <a:prstDash val="solid"/>
              <a:round/>
              <a:headEnd type="none" w="med" len="med"/>
              <a:tailEnd type="triangle"/>
            </a:ln>
            <a:effectLst/>
          </p:spPr>
        </p:cxnSp>
        <p:cxnSp>
          <p:nvCxnSpPr>
            <p:cNvPr id="40" name="Straight Arrow Connector 39"/>
            <p:cNvCxnSpPr>
              <a:stCxn id="30" idx="2"/>
            </p:cNvCxnSpPr>
            <p:nvPr/>
          </p:nvCxnSpPr>
          <p:spPr bwMode="auto">
            <a:xfrm>
              <a:off x="6226969" y="3914509"/>
              <a:ext cx="715846" cy="1298312"/>
            </a:xfrm>
            <a:prstGeom prst="straightConnector1">
              <a:avLst/>
            </a:prstGeom>
            <a:noFill/>
            <a:ln w="38100" cap="flat" cmpd="sng" algn="ctr">
              <a:solidFill>
                <a:schemeClr val="tx1"/>
              </a:solidFill>
              <a:prstDash val="solid"/>
              <a:round/>
              <a:headEnd type="none" w="med" len="med"/>
              <a:tailEnd type="triangle"/>
            </a:ln>
            <a:effectLst/>
          </p:spPr>
        </p:cxnSp>
        <p:cxnSp>
          <p:nvCxnSpPr>
            <p:cNvPr id="44" name="Straight Arrow Connector 43"/>
            <p:cNvCxnSpPr>
              <a:stCxn id="14" idx="2"/>
              <a:endCxn id="13" idx="1"/>
            </p:cNvCxnSpPr>
            <p:nvPr/>
          </p:nvCxnSpPr>
          <p:spPr bwMode="auto">
            <a:xfrm>
              <a:off x="5683433" y="4827712"/>
              <a:ext cx="1120973" cy="558509"/>
            </a:xfrm>
            <a:prstGeom prst="straightConnector1">
              <a:avLst/>
            </a:prstGeom>
            <a:noFill/>
            <a:ln w="38100" cap="flat" cmpd="sng" algn="ctr">
              <a:solidFill>
                <a:schemeClr val="tx1"/>
              </a:solidFill>
              <a:prstDash val="solid"/>
              <a:round/>
              <a:headEnd type="none" w="med" len="med"/>
              <a:tailEnd type="triangle"/>
            </a:ln>
            <a:effectLst/>
          </p:spPr>
        </p:cxnSp>
        <p:cxnSp>
          <p:nvCxnSpPr>
            <p:cNvPr id="72" name="Straight Arrow Connector 71"/>
            <p:cNvCxnSpPr>
              <a:stCxn id="13" idx="0"/>
            </p:cNvCxnSpPr>
            <p:nvPr/>
          </p:nvCxnSpPr>
          <p:spPr bwMode="auto">
            <a:xfrm flipH="1" flipV="1">
              <a:off x="6555069" y="2728895"/>
              <a:ext cx="617637" cy="2483926"/>
            </a:xfrm>
            <a:prstGeom prst="straightConnector1">
              <a:avLst/>
            </a:prstGeom>
            <a:noFill/>
            <a:ln w="38100" cap="flat" cmpd="sng" algn="ctr">
              <a:solidFill>
                <a:schemeClr val="tx1"/>
              </a:solidFill>
              <a:prstDash val="solid"/>
              <a:round/>
              <a:headEnd type="none" w="med" len="med"/>
              <a:tailEnd type="triangle"/>
            </a:ln>
            <a:effectLst/>
          </p:spPr>
        </p:cxnSp>
      </p:grpSp>
      <p:sp>
        <p:nvSpPr>
          <p:cNvPr id="90" name="TextBox 89"/>
          <p:cNvSpPr txBox="1"/>
          <p:nvPr/>
        </p:nvSpPr>
        <p:spPr>
          <a:xfrm>
            <a:off x="3038581" y="1485821"/>
            <a:ext cx="2469009" cy="757130"/>
          </a:xfrm>
          <a:prstGeom prst="rect">
            <a:avLst/>
          </a:prstGeom>
          <a:noFill/>
        </p:spPr>
        <p:txBody>
          <a:bodyPr wrap="none" rtlCol="0">
            <a:spAutoFit/>
          </a:bodyPr>
          <a:lstStyle/>
          <a:p>
            <a:pPr algn="ctr"/>
            <a:r>
              <a:rPr lang="en-US" sz="2400" b="1" dirty="0" smtClean="0">
                <a:latin typeface="Calibri" panose="020F0502020204030204" pitchFamily="34" charset="0"/>
              </a:rPr>
              <a:t>Process Trace (PT)</a:t>
            </a:r>
            <a:endParaRPr lang="en-US" sz="2400" dirty="0" smtClean="0">
              <a:latin typeface="Calibri" panose="020F0502020204030204" pitchFamily="34" charset="0"/>
            </a:endParaRPr>
          </a:p>
          <a:p>
            <a:pPr algn="ctr"/>
            <a:r>
              <a:rPr lang="en-US" sz="2400" dirty="0" smtClean="0">
                <a:latin typeface="Calibri" panose="020F0502020204030204" pitchFamily="34" charset="0"/>
              </a:rPr>
              <a:t>…</a:t>
            </a:r>
          </a:p>
        </p:txBody>
      </p:sp>
      <p:sp>
        <p:nvSpPr>
          <p:cNvPr id="7" name="Freeform 6"/>
          <p:cNvSpPr/>
          <p:nvPr/>
        </p:nvSpPr>
        <p:spPr bwMode="auto">
          <a:xfrm>
            <a:off x="1033305" y="1114812"/>
            <a:ext cx="887951" cy="4767209"/>
          </a:xfrm>
          <a:custGeom>
            <a:avLst/>
            <a:gdLst>
              <a:gd name="connsiteX0" fmla="*/ 435888 w 887951"/>
              <a:gd name="connsiteY0" fmla="*/ 0 h 4767209"/>
              <a:gd name="connsiteX1" fmla="*/ 446162 w 887951"/>
              <a:gd name="connsiteY1" fmla="*/ 1232899 h 4767209"/>
              <a:gd name="connsiteX2" fmla="*/ 148211 w 887951"/>
              <a:gd name="connsiteY2" fmla="*/ 1592494 h 4767209"/>
              <a:gd name="connsiteX3" fmla="*/ 45470 w 887951"/>
              <a:gd name="connsiteY3" fmla="*/ 2589087 h 4767209"/>
              <a:gd name="connsiteX4" fmla="*/ 887951 w 887951"/>
              <a:gd name="connsiteY4" fmla="*/ 4767209 h 4767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7951" h="4767209">
                <a:moveTo>
                  <a:pt x="435888" y="0"/>
                </a:moveTo>
                <a:cubicBezTo>
                  <a:pt x="464998" y="483741"/>
                  <a:pt x="494108" y="967483"/>
                  <a:pt x="446162" y="1232899"/>
                </a:cubicBezTo>
                <a:cubicBezTo>
                  <a:pt x="398216" y="1498315"/>
                  <a:pt x="214993" y="1366463"/>
                  <a:pt x="148211" y="1592494"/>
                </a:cubicBezTo>
                <a:cubicBezTo>
                  <a:pt x="81429" y="1818525"/>
                  <a:pt x="-77820" y="2059968"/>
                  <a:pt x="45470" y="2589087"/>
                </a:cubicBezTo>
                <a:cubicBezTo>
                  <a:pt x="168760" y="3118206"/>
                  <a:pt x="761237" y="4512067"/>
                  <a:pt x="887951" y="4767209"/>
                </a:cubicBezTo>
              </a:path>
            </a:pathLst>
          </a:custGeom>
          <a:noFill/>
          <a:ln w="38100" cap="flat" cmpd="sng" algn="ctr">
            <a:solidFill>
              <a:srgbClr val="FF0000"/>
            </a:solidFill>
            <a:prstDash val="solid"/>
            <a:round/>
            <a:headEnd type="none" w="med" len="med"/>
            <a:tailEnd type="none" w="med" len="med"/>
          </a:ln>
          <a:effectLst/>
        </p:spPr>
        <p:txBody>
          <a:bodyPr rtlCol="0" anchor="ctr"/>
          <a:lstStyle/>
          <a:p>
            <a:pPr algn="ctr"/>
            <a:endParaRPr lang="en-US"/>
          </a:p>
        </p:txBody>
      </p:sp>
      <p:sp>
        <p:nvSpPr>
          <p:cNvPr id="9" name="Freeform 8"/>
          <p:cNvSpPr/>
          <p:nvPr/>
        </p:nvSpPr>
        <p:spPr bwMode="auto">
          <a:xfrm>
            <a:off x="1424450" y="2599036"/>
            <a:ext cx="628867" cy="3479175"/>
          </a:xfrm>
          <a:custGeom>
            <a:avLst/>
            <a:gdLst>
              <a:gd name="connsiteX0" fmla="*/ 441789 w 628867"/>
              <a:gd name="connsiteY0" fmla="*/ 3195263 h 3479175"/>
              <a:gd name="connsiteX1" fmla="*/ 606175 w 628867"/>
              <a:gd name="connsiteY1" fmla="*/ 3164440 h 3479175"/>
              <a:gd name="connsiteX2" fmla="*/ 0 w 628867"/>
              <a:gd name="connsiteY2" fmla="*/ 0 h 3479175"/>
            </a:gdLst>
            <a:ahLst/>
            <a:cxnLst>
              <a:cxn ang="0">
                <a:pos x="connsiteX0" y="connsiteY0"/>
              </a:cxn>
              <a:cxn ang="0">
                <a:pos x="connsiteX1" y="connsiteY1"/>
              </a:cxn>
              <a:cxn ang="0">
                <a:pos x="connsiteX2" y="connsiteY2"/>
              </a:cxn>
            </a:cxnLst>
            <a:rect l="l" t="t" r="r" b="b"/>
            <a:pathLst>
              <a:path w="628867" h="3479175">
                <a:moveTo>
                  <a:pt x="441789" y="3195263"/>
                </a:moveTo>
                <a:cubicBezTo>
                  <a:pt x="560797" y="3446123"/>
                  <a:pt x="679806" y="3696984"/>
                  <a:pt x="606175" y="3164440"/>
                </a:cubicBezTo>
                <a:cubicBezTo>
                  <a:pt x="532544" y="2631896"/>
                  <a:pt x="95892" y="511995"/>
                  <a:pt x="0" y="0"/>
                </a:cubicBezTo>
              </a:path>
            </a:pathLst>
          </a:custGeom>
          <a:noFill/>
          <a:ln w="28575" cap="flat" cmpd="sng" algn="ctr">
            <a:solidFill>
              <a:srgbClr val="FF0000"/>
            </a:solidFill>
            <a:prstDash val="solid"/>
            <a:round/>
            <a:headEnd type="none" w="med" len="med"/>
            <a:tailEnd type="none" w="med" len="med"/>
          </a:ln>
          <a:effectLst/>
        </p:spPr>
        <p:txBody>
          <a:bodyPr rtlCol="0" anchor="ctr"/>
          <a:lstStyle/>
          <a:p>
            <a:pPr algn="ctr"/>
            <a:endParaRPr lang="en-US"/>
          </a:p>
        </p:txBody>
      </p:sp>
      <p:sp>
        <p:nvSpPr>
          <p:cNvPr id="10" name="Freeform 9"/>
          <p:cNvSpPr/>
          <p:nvPr/>
        </p:nvSpPr>
        <p:spPr bwMode="auto">
          <a:xfrm>
            <a:off x="417194" y="2452074"/>
            <a:ext cx="1330409" cy="3429947"/>
          </a:xfrm>
          <a:custGeom>
            <a:avLst/>
            <a:gdLst>
              <a:gd name="connsiteX0" fmla="*/ 1022185 w 1330409"/>
              <a:gd name="connsiteY0" fmla="*/ 183314 h 3429947"/>
              <a:gd name="connsiteX1" fmla="*/ 672863 w 1330409"/>
              <a:gd name="connsiteY1" fmla="*/ 121669 h 3429947"/>
              <a:gd name="connsiteX2" fmla="*/ 15317 w 1330409"/>
              <a:gd name="connsiteY2" fmla="*/ 1580599 h 3429947"/>
              <a:gd name="connsiteX3" fmla="*/ 302994 w 1330409"/>
              <a:gd name="connsiteY3" fmla="*/ 2700482 h 3429947"/>
              <a:gd name="connsiteX4" fmla="*/ 1330409 w 1330409"/>
              <a:gd name="connsiteY4" fmla="*/ 3429947 h 34299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409" h="3429947">
                <a:moveTo>
                  <a:pt x="1022185" y="183314"/>
                </a:moveTo>
                <a:cubicBezTo>
                  <a:pt x="931429" y="36051"/>
                  <a:pt x="840674" y="-111212"/>
                  <a:pt x="672863" y="121669"/>
                </a:cubicBezTo>
                <a:cubicBezTo>
                  <a:pt x="505052" y="354550"/>
                  <a:pt x="76962" y="1150797"/>
                  <a:pt x="15317" y="1580599"/>
                </a:cubicBezTo>
                <a:cubicBezTo>
                  <a:pt x="-46328" y="2010401"/>
                  <a:pt x="83812" y="2392257"/>
                  <a:pt x="302994" y="2700482"/>
                </a:cubicBezTo>
                <a:cubicBezTo>
                  <a:pt x="522176" y="3008707"/>
                  <a:pt x="1150611" y="3306657"/>
                  <a:pt x="1330409" y="3429947"/>
                </a:cubicBezTo>
              </a:path>
            </a:pathLst>
          </a:custGeom>
          <a:noFill/>
          <a:ln w="28575" cap="flat" cmpd="sng" algn="ctr">
            <a:solidFill>
              <a:srgbClr val="FF0000"/>
            </a:solidFill>
            <a:prstDash val="solid"/>
            <a:round/>
            <a:headEnd type="none" w="med" len="med"/>
            <a:tailEnd type="triangle" w="med" len="med"/>
          </a:ln>
          <a:effectLst/>
        </p:spPr>
        <p:txBody>
          <a:bodyPr rtlCol="0" anchor="ctr"/>
          <a:lstStyle/>
          <a:p>
            <a:pPr algn="ctr"/>
            <a:endParaRPr lang="en-US"/>
          </a:p>
        </p:txBody>
      </p:sp>
      <p:sp>
        <p:nvSpPr>
          <p:cNvPr id="12" name="Rectangle 11"/>
          <p:cNvSpPr/>
          <p:nvPr/>
        </p:nvSpPr>
        <p:spPr>
          <a:xfrm>
            <a:off x="3258535" y="2242951"/>
            <a:ext cx="2049151" cy="387798"/>
          </a:xfrm>
          <a:prstGeom prst="rect">
            <a:avLst/>
          </a:prstGeom>
        </p:spPr>
        <p:txBody>
          <a:bodyPr wrap="none">
            <a:spAutoFit/>
          </a:bodyPr>
          <a:lstStyle/>
          <a:p>
            <a:pPr algn="ctr"/>
            <a:r>
              <a:rPr lang="en-US" sz="2400" dirty="0">
                <a:latin typeface="Calibri" panose="020F0502020204030204" pitchFamily="34" charset="0"/>
              </a:rPr>
              <a:t>BB1: </a:t>
            </a:r>
            <a:r>
              <a:rPr lang="en-US" sz="2400" dirty="0" smtClean="0">
                <a:latin typeface="Calibri" panose="020F0502020204030204" pitchFamily="34" charset="0"/>
              </a:rPr>
              <a:t>T (</a:t>
            </a:r>
            <a:r>
              <a:rPr lang="en-US" sz="2400" dirty="0">
                <a:latin typeface="Calibri" panose="020F0502020204030204" pitchFamily="34" charset="0"/>
              </a:rPr>
              <a:t>to BB2)</a:t>
            </a:r>
          </a:p>
        </p:txBody>
      </p:sp>
      <p:sp>
        <p:nvSpPr>
          <p:cNvPr id="33" name="Rectangle 32"/>
          <p:cNvSpPr/>
          <p:nvPr/>
        </p:nvSpPr>
        <p:spPr>
          <a:xfrm>
            <a:off x="3263347" y="2681268"/>
            <a:ext cx="2039534" cy="387798"/>
          </a:xfrm>
          <a:prstGeom prst="rect">
            <a:avLst/>
          </a:prstGeom>
        </p:spPr>
        <p:txBody>
          <a:bodyPr wrap="none">
            <a:spAutoFit/>
          </a:bodyPr>
          <a:lstStyle/>
          <a:p>
            <a:pPr algn="ctr"/>
            <a:r>
              <a:rPr lang="en-US" sz="2400" dirty="0" smtClean="0">
                <a:latin typeface="Calibri" panose="020F0502020204030204" pitchFamily="34" charset="0"/>
              </a:rPr>
              <a:t>BB2: F (to BB3)</a:t>
            </a:r>
            <a:endParaRPr lang="en-US" sz="2400" dirty="0">
              <a:latin typeface="Calibri" panose="020F0502020204030204" pitchFamily="34" charset="0"/>
            </a:endParaRPr>
          </a:p>
        </p:txBody>
      </p:sp>
      <p:sp>
        <p:nvSpPr>
          <p:cNvPr id="35" name="Rectangle 34"/>
          <p:cNvSpPr/>
          <p:nvPr/>
        </p:nvSpPr>
        <p:spPr>
          <a:xfrm>
            <a:off x="3258534" y="3119585"/>
            <a:ext cx="2049152" cy="387798"/>
          </a:xfrm>
          <a:prstGeom prst="rect">
            <a:avLst/>
          </a:prstGeom>
        </p:spPr>
        <p:txBody>
          <a:bodyPr wrap="none">
            <a:spAutoFit/>
          </a:bodyPr>
          <a:lstStyle/>
          <a:p>
            <a:pPr algn="ctr"/>
            <a:r>
              <a:rPr lang="en-US" sz="2400" dirty="0" smtClean="0">
                <a:latin typeface="Calibri" panose="020F0502020204030204" pitchFamily="34" charset="0"/>
              </a:rPr>
              <a:t>BB3: </a:t>
            </a:r>
            <a:r>
              <a:rPr lang="en-US" sz="2400" dirty="0">
                <a:latin typeface="Calibri" panose="020F0502020204030204" pitchFamily="34" charset="0"/>
              </a:rPr>
              <a:t>T</a:t>
            </a:r>
            <a:r>
              <a:rPr lang="en-US" sz="2400" dirty="0" smtClean="0">
                <a:latin typeface="Calibri" panose="020F0502020204030204" pitchFamily="34" charset="0"/>
              </a:rPr>
              <a:t> (to BB1)</a:t>
            </a:r>
            <a:endParaRPr lang="en-US" sz="2400" dirty="0">
              <a:latin typeface="Calibri" panose="020F0502020204030204" pitchFamily="34" charset="0"/>
            </a:endParaRPr>
          </a:p>
        </p:txBody>
      </p:sp>
      <p:sp>
        <p:nvSpPr>
          <p:cNvPr id="36" name="Rectangle 35"/>
          <p:cNvSpPr/>
          <p:nvPr/>
        </p:nvSpPr>
        <p:spPr>
          <a:xfrm>
            <a:off x="3257671" y="3557902"/>
            <a:ext cx="2049151" cy="395173"/>
          </a:xfrm>
          <a:prstGeom prst="rect">
            <a:avLst/>
          </a:prstGeom>
        </p:spPr>
        <p:txBody>
          <a:bodyPr wrap="none">
            <a:spAutoFit/>
          </a:bodyPr>
          <a:lstStyle/>
          <a:p>
            <a:pPr algn="ctr"/>
            <a:r>
              <a:rPr lang="en-US" sz="2400" dirty="0" smtClean="0">
                <a:latin typeface="Calibri" panose="020F0502020204030204" pitchFamily="34" charset="0"/>
              </a:rPr>
              <a:t>BB1: </a:t>
            </a:r>
            <a:r>
              <a:rPr lang="en-US" sz="2400" dirty="0">
                <a:latin typeface="Calibri" panose="020F0502020204030204" pitchFamily="34" charset="0"/>
              </a:rPr>
              <a:t>T</a:t>
            </a:r>
            <a:r>
              <a:rPr lang="en-US" sz="2400" dirty="0" smtClean="0">
                <a:latin typeface="Calibri" panose="020F0502020204030204" pitchFamily="34" charset="0"/>
              </a:rPr>
              <a:t> (to BB2)</a:t>
            </a:r>
            <a:endParaRPr lang="en-US" sz="2400" dirty="0">
              <a:latin typeface="Calibri" panose="020F0502020204030204" pitchFamily="34" charset="0"/>
            </a:endParaRPr>
          </a:p>
        </p:txBody>
      </p:sp>
      <p:sp>
        <p:nvSpPr>
          <p:cNvPr id="38" name="Rectangle 37"/>
          <p:cNvSpPr/>
          <p:nvPr/>
        </p:nvSpPr>
        <p:spPr>
          <a:xfrm>
            <a:off x="3243837" y="4003594"/>
            <a:ext cx="2049151" cy="395173"/>
          </a:xfrm>
          <a:prstGeom prst="rect">
            <a:avLst/>
          </a:prstGeom>
        </p:spPr>
        <p:txBody>
          <a:bodyPr wrap="none">
            <a:spAutoFit/>
          </a:bodyPr>
          <a:lstStyle/>
          <a:p>
            <a:pPr algn="ctr"/>
            <a:r>
              <a:rPr lang="en-US" sz="2400" dirty="0" smtClean="0">
                <a:latin typeface="Calibri" panose="020F0502020204030204" pitchFamily="34" charset="0"/>
              </a:rPr>
              <a:t>BB2: </a:t>
            </a:r>
            <a:r>
              <a:rPr lang="en-US" sz="2400" dirty="0">
                <a:latin typeface="Calibri" panose="020F0502020204030204" pitchFamily="34" charset="0"/>
              </a:rPr>
              <a:t>T</a:t>
            </a:r>
            <a:r>
              <a:rPr lang="en-US" sz="2400" dirty="0" smtClean="0">
                <a:latin typeface="Calibri" panose="020F0502020204030204" pitchFamily="34" charset="0"/>
              </a:rPr>
              <a:t> (to BB4)</a:t>
            </a:r>
            <a:endParaRPr lang="en-US" sz="2400" dirty="0">
              <a:latin typeface="Calibri" panose="020F0502020204030204" pitchFamily="34" charset="0"/>
            </a:endParaRPr>
          </a:p>
        </p:txBody>
      </p:sp>
      <p:sp>
        <p:nvSpPr>
          <p:cNvPr id="39" name="Rectangle 38"/>
          <p:cNvSpPr/>
          <p:nvPr/>
        </p:nvSpPr>
        <p:spPr>
          <a:xfrm>
            <a:off x="3242692" y="4449288"/>
            <a:ext cx="2049151" cy="764505"/>
          </a:xfrm>
          <a:prstGeom prst="rect">
            <a:avLst/>
          </a:prstGeom>
        </p:spPr>
        <p:txBody>
          <a:bodyPr wrap="none">
            <a:spAutoFit/>
          </a:bodyPr>
          <a:lstStyle/>
          <a:p>
            <a:pPr algn="ctr"/>
            <a:r>
              <a:rPr lang="en-US" sz="2400" dirty="0" smtClean="0">
                <a:latin typeface="Calibri" panose="020F0502020204030204" pitchFamily="34" charset="0"/>
              </a:rPr>
              <a:t>BB4: </a:t>
            </a:r>
            <a:r>
              <a:rPr lang="en-US" sz="2400" dirty="0">
                <a:latin typeface="Calibri" panose="020F0502020204030204" pitchFamily="34" charset="0"/>
              </a:rPr>
              <a:t>T</a:t>
            </a:r>
            <a:r>
              <a:rPr lang="en-US" sz="2400" dirty="0" smtClean="0">
                <a:latin typeface="Calibri" panose="020F0502020204030204" pitchFamily="34" charset="0"/>
              </a:rPr>
              <a:t> (to BB3)</a:t>
            </a:r>
          </a:p>
          <a:p>
            <a:pPr algn="ctr"/>
            <a:r>
              <a:rPr lang="en-US" sz="2400" dirty="0" smtClean="0">
                <a:latin typeface="Calibri" panose="020F0502020204030204" pitchFamily="34" charset="0"/>
              </a:rPr>
              <a:t>…</a:t>
            </a:r>
            <a:endParaRPr lang="en-US" sz="2400" dirty="0">
              <a:latin typeface="Calibri" panose="020F0502020204030204" pitchFamily="34" charset="0"/>
            </a:endParaRPr>
          </a:p>
        </p:txBody>
      </p:sp>
      <p:sp>
        <p:nvSpPr>
          <p:cNvPr id="16" name="Left Brace 15"/>
          <p:cNvSpPr/>
          <p:nvPr/>
        </p:nvSpPr>
        <p:spPr bwMode="auto">
          <a:xfrm>
            <a:off x="5286157" y="3566606"/>
            <a:ext cx="269924" cy="1273638"/>
          </a:xfrm>
          <a:prstGeom prst="leftBrace">
            <a:avLst/>
          </a:prstGeom>
          <a:noFill/>
          <a:ln w="28575" cap="flat" cmpd="sng" algn="ctr">
            <a:solidFill>
              <a:schemeClr val="tx1"/>
            </a:solidFill>
            <a:prstDash val="solid"/>
            <a:round/>
            <a:headEnd type="none" w="med" len="med"/>
            <a:tailEnd type="none" w="med" len="med"/>
          </a:ln>
          <a:effectLst/>
          <a:scene3d>
            <a:camera prst="orthographicFront">
              <a:rot lat="0" lon="10800000" rev="0"/>
            </a:camera>
            <a:lightRig rig="threePt" dir="t"/>
          </a:scene3d>
        </p:spPr>
        <p:txBody>
          <a:bodyPr rtlCol="0" anchor="ctr"/>
          <a:lstStyle/>
          <a:p>
            <a:pPr algn="ctr"/>
            <a:endParaRPr lang="en-US"/>
          </a:p>
        </p:txBody>
      </p:sp>
      <p:grpSp>
        <p:nvGrpSpPr>
          <p:cNvPr id="41" name="Group 40"/>
          <p:cNvGrpSpPr/>
          <p:nvPr/>
        </p:nvGrpSpPr>
        <p:grpSpPr>
          <a:xfrm>
            <a:off x="3204682" y="6550646"/>
            <a:ext cx="1754913" cy="344710"/>
            <a:chOff x="424159" y="6452494"/>
            <a:chExt cx="1754913" cy="344710"/>
          </a:xfrm>
        </p:grpSpPr>
        <p:sp>
          <p:nvSpPr>
            <p:cNvPr id="42" name="Extract 41"/>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3" name="TextBox 42"/>
            <p:cNvSpPr txBox="1"/>
            <p:nvPr/>
          </p:nvSpPr>
          <p:spPr>
            <a:xfrm>
              <a:off x="651090" y="6452494"/>
              <a:ext cx="1527982" cy="344710"/>
            </a:xfrm>
            <a:prstGeom prst="rect">
              <a:avLst/>
            </a:prstGeom>
            <a:noFill/>
          </p:spPr>
          <p:txBody>
            <a:bodyPr wrap="none" rtlCol="0">
              <a:spAutoFit/>
            </a:bodyPr>
            <a:lstStyle/>
            <a:p>
              <a:r>
                <a:rPr lang="en-US" sz="2000" dirty="0" smtClean="0">
                  <a:latin typeface="Calibri" panose="020F0502020204030204" pitchFamily="34" charset="0"/>
                </a:rPr>
                <a:t>PEBS Sample</a:t>
              </a:r>
            </a:p>
          </p:txBody>
        </p:sp>
      </p:grpSp>
      <p:sp>
        <p:nvSpPr>
          <p:cNvPr id="45" name="Extract 44"/>
          <p:cNvSpPr/>
          <p:nvPr/>
        </p:nvSpPr>
        <p:spPr bwMode="auto">
          <a:xfrm>
            <a:off x="5807273" y="3048570"/>
            <a:ext cx="360151" cy="307183"/>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6" name="Rounded Rectangle 45"/>
          <p:cNvSpPr/>
          <p:nvPr/>
        </p:nvSpPr>
        <p:spPr bwMode="auto">
          <a:xfrm>
            <a:off x="6202635" y="3006301"/>
            <a:ext cx="2936350" cy="391722"/>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240774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90"/>
                                        </p:tgtEl>
                                        <p:attrNameLst>
                                          <p:attrName>style.visibility</p:attrName>
                                        </p:attrNameLst>
                                      </p:cBhvr>
                                      <p:to>
                                        <p:strVal val="visible"/>
                                      </p:to>
                                    </p:set>
                                    <p:animEffect transition="in" filter="wipe(up)">
                                      <p:cBhvr>
                                        <p:cTn id="11" dur="500"/>
                                        <p:tgtEl>
                                          <p:spTgt spid="9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par>
                                <p:cTn id="17" presetID="1" presetClass="entr" presetSubtype="0" fill="hold" grpId="0" nodeType="withEffect">
                                  <p:stCondLst>
                                    <p:cond delay="20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400"/>
                                  </p:stCondLst>
                                  <p:childTnLst>
                                    <p:set>
                                      <p:cBhvr>
                                        <p:cTn id="20" dur="1" fill="hold">
                                          <p:stCondLst>
                                            <p:cond delay="0"/>
                                          </p:stCondLst>
                                        </p:cTn>
                                        <p:tgtEl>
                                          <p:spTgt spid="33"/>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35"/>
                                        </p:tgtEl>
                                        <p:attrNameLst>
                                          <p:attrName>style.visibility</p:attrName>
                                        </p:attrNameLst>
                                      </p:cBhvr>
                                      <p:to>
                                        <p:strVal val="visible"/>
                                      </p:to>
                                    </p:set>
                                  </p:childTnLst>
                                </p:cTn>
                              </p:par>
                              <p:par>
                                <p:cTn id="24" presetID="2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1000"/>
                                        <p:tgtEl>
                                          <p:spTgt spid="10"/>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childTnLst>
                                </p:cTn>
                              </p:par>
                              <p:par>
                                <p:cTn id="34" presetID="1" presetClass="entr" presetSubtype="0" fill="hold" grpId="0" nodeType="withEffect">
                                  <p:stCondLst>
                                    <p:cond delay="500"/>
                                  </p:stCondLst>
                                  <p:childTnLst>
                                    <p:set>
                                      <p:cBhvr>
                                        <p:cTn id="35" dur="1" fill="hold">
                                          <p:stCondLst>
                                            <p:cond delay="0"/>
                                          </p:stCondLst>
                                        </p:cTn>
                                        <p:tgtEl>
                                          <p:spTgt spid="38"/>
                                        </p:tgtEl>
                                        <p:attrNameLst>
                                          <p:attrName>style.visibility</p:attrName>
                                        </p:attrNameLst>
                                      </p:cBhvr>
                                      <p:to>
                                        <p:strVal val="visible"/>
                                      </p:to>
                                    </p:set>
                                  </p:childTnLst>
                                </p:cTn>
                              </p:par>
                              <p:par>
                                <p:cTn id="36" presetID="1" presetClass="entr" presetSubtype="0" fill="hold" grpId="0" nodeType="withEffect">
                                  <p:stCondLst>
                                    <p:cond delay="700"/>
                                  </p:stCondLst>
                                  <p:childTnLst>
                                    <p:set>
                                      <p:cBhvr>
                                        <p:cTn id="37" dur="1" fill="hold">
                                          <p:stCondLst>
                                            <p:cond delay="0"/>
                                          </p:stCondLst>
                                        </p:cTn>
                                        <p:tgtEl>
                                          <p:spTgt spid="3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right)">
                                      <p:cBhvr>
                                        <p:cTn id="42" dur="500"/>
                                        <p:tgtEl>
                                          <p:spTgt spid="8"/>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par>
                          <p:cTn id="45" fill="hold">
                            <p:stCondLst>
                              <p:cond delay="500"/>
                            </p:stCondLst>
                            <p:childTnLst>
                              <p:par>
                                <p:cTn id="46" presetID="1" presetClass="entr" presetSubtype="0"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5"/>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0" grpId="0"/>
      <p:bldP spid="7" grpId="0" animBg="1"/>
      <p:bldP spid="9" grpId="0" animBg="1"/>
      <p:bldP spid="10" grpId="0" animBg="1"/>
      <p:bldP spid="12" grpId="0"/>
      <p:bldP spid="33" grpId="0"/>
      <p:bldP spid="35" grpId="0"/>
      <p:bldP spid="36" grpId="0"/>
      <p:bldP spid="38" grpId="0"/>
      <p:bldP spid="39" grpId="0"/>
      <p:bldP spid="16" grpId="0" animBg="1"/>
      <p:bldP spid="45" grpId="0" animBg="1"/>
      <p:bldP spid="4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4517908" y="2501424"/>
          <a:ext cx="2539196" cy="3169920"/>
        </p:xfrm>
        <a:graphic>
          <a:graphicData uri="http://schemas.openxmlformats.org/drawingml/2006/table">
            <a:tbl>
              <a:tblPr firstRow="1" bandRow="1">
                <a:tableStyleId>{B301B821-A1FF-4177-AEE7-76D212191A09}</a:tableStyleId>
              </a:tblPr>
              <a:tblGrid>
                <a:gridCol w="2539196"/>
              </a:tblGrid>
              <a:tr h="396240">
                <a:tc>
                  <a:txBody>
                    <a:bodyPr/>
                    <a:lstStyle/>
                    <a:p>
                      <a:r>
                        <a:rPr lang="en-US" sz="2000" dirty="0" smtClean="0"/>
                        <a:t>Memory</a:t>
                      </a:r>
                      <a:r>
                        <a:rPr lang="en-US" sz="2000" baseline="0" dirty="0" smtClean="0"/>
                        <a:t> Access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1100138" y="1"/>
            <a:ext cx="8043862" cy="889858"/>
          </a:xfrm>
        </p:spPr>
        <p:txBody>
          <a:bodyPr/>
          <a:lstStyle/>
          <a:p>
            <a:r>
              <a:rPr lang="en-US" dirty="0" smtClean="0">
                <a:latin typeface="Calibri" charset="0"/>
                <a:ea typeface="Calibri" charset="0"/>
                <a:cs typeface="Calibri" charset="0"/>
              </a:rPr>
              <a:t>Reconstructing </a:t>
            </a:r>
            <a:r>
              <a:rPr lang="en-US" dirty="0" err="1" smtClean="0">
                <a:latin typeface="Calibri" charset="0"/>
                <a:ea typeface="Calibri" charset="0"/>
                <a:cs typeface="Calibri" charset="0"/>
              </a:rPr>
              <a:t>Unsampled</a:t>
            </a:r>
            <a:r>
              <a:rPr lang="en-US" dirty="0" smtClean="0">
                <a:latin typeface="Calibri" charset="0"/>
                <a:ea typeface="Calibri" charset="0"/>
                <a:cs typeface="Calibri" charset="0"/>
              </a:rPr>
              <a:t> Memory Accesses </a:t>
            </a:r>
            <a:br>
              <a:rPr lang="en-US" dirty="0" smtClean="0">
                <a:latin typeface="Calibri" charset="0"/>
                <a:ea typeface="Calibri" charset="0"/>
                <a:cs typeface="Calibri" charset="0"/>
              </a:rPr>
            </a:br>
            <a:r>
              <a:rPr lang="en-US" dirty="0" smtClean="0">
                <a:latin typeface="Calibri" charset="0"/>
                <a:ea typeface="Calibri" charset="0"/>
                <a:cs typeface="Calibri" charset="0"/>
              </a:rPr>
              <a:t>via Forward Replay</a:t>
            </a:r>
            <a:endParaRPr lang="en-US" dirty="0"/>
          </a:p>
        </p:txBody>
      </p:sp>
      <p:graphicFrame>
        <p:nvGraphicFramePr>
          <p:cNvPr id="10" name="Table 9"/>
          <p:cNvGraphicFramePr>
            <a:graphicFrameLocks noGrp="1"/>
          </p:cNvGraphicFramePr>
          <p:nvPr>
            <p:extLst/>
          </p:nvPr>
        </p:nvGraphicFramePr>
        <p:xfrm>
          <a:off x="4517480" y="1360825"/>
          <a:ext cx="2933568" cy="792480"/>
        </p:xfrm>
        <a:graphic>
          <a:graphicData uri="http://schemas.openxmlformats.org/drawingml/2006/table">
            <a:tbl>
              <a:tblPr firstRow="1" bandRow="1">
                <a:tableStyleId>{B301B821-A1FF-4177-AEE7-76D212191A09}</a:tableStyleId>
              </a:tblPr>
              <a:tblGrid>
                <a:gridCol w="733392">
                  <a:extLst>
                    <a:ext uri="{9D8B030D-6E8A-4147-A177-3AD203B41FA5}">
                      <a16:colId xmlns:a16="http://schemas.microsoft.com/office/drawing/2014/main" xmlns="" val="20001"/>
                    </a:ext>
                  </a:extLst>
                </a:gridCol>
                <a:gridCol w="733392">
                  <a:extLst>
                    <a:ext uri="{9D8B030D-6E8A-4147-A177-3AD203B41FA5}">
                      <a16:colId xmlns:a16="http://schemas.microsoft.com/office/drawing/2014/main" xmlns="" val="20002"/>
                    </a:ext>
                  </a:extLst>
                </a:gridCol>
                <a:gridCol w="733392">
                  <a:extLst>
                    <a:ext uri="{9D8B030D-6E8A-4147-A177-3AD203B41FA5}">
                      <a16:colId xmlns:a16="http://schemas.microsoft.com/office/drawing/2014/main" xmlns="" val="20003"/>
                    </a:ext>
                  </a:extLst>
                </a:gridCol>
                <a:gridCol w="733392">
                  <a:extLst>
                    <a:ext uri="{9D8B030D-6E8A-4147-A177-3AD203B41FA5}">
                      <a16:colId xmlns:a16="http://schemas.microsoft.com/office/drawing/2014/main" xmlns="" val="20005"/>
                    </a:ext>
                  </a:extLst>
                </a:gridCol>
              </a:tblGrid>
              <a:tr h="396240">
                <a:tc>
                  <a:txBody>
                    <a:bodyPr/>
                    <a:lstStyle/>
                    <a:p>
                      <a:r>
                        <a:rPr lang="en-US" sz="2000" dirty="0" smtClean="0"/>
                        <a:t>R1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R2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R3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R4    </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3" name="Down Arrow 2"/>
          <p:cNvSpPr/>
          <p:nvPr/>
        </p:nvSpPr>
        <p:spPr bwMode="auto">
          <a:xfrm>
            <a:off x="3851951" y="3118846"/>
            <a:ext cx="355777" cy="3285245"/>
          </a:xfrm>
          <a:prstGeom prst="down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8" name="Group 7"/>
          <p:cNvGrpSpPr/>
          <p:nvPr/>
        </p:nvGrpSpPr>
        <p:grpSpPr>
          <a:xfrm>
            <a:off x="3686605" y="6550646"/>
            <a:ext cx="1754913" cy="344710"/>
            <a:chOff x="424159" y="6452494"/>
            <a:chExt cx="1754913" cy="344710"/>
          </a:xfrm>
        </p:grpSpPr>
        <p:sp>
          <p:nvSpPr>
            <p:cNvPr id="70" name="Extract 69"/>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651090" y="6452494"/>
              <a:ext cx="1527982" cy="344710"/>
            </a:xfrm>
            <a:prstGeom prst="rect">
              <a:avLst/>
            </a:prstGeom>
            <a:noFill/>
          </p:spPr>
          <p:txBody>
            <a:bodyPr wrap="none" rtlCol="0">
              <a:spAutoFit/>
            </a:bodyPr>
            <a:lstStyle/>
            <a:p>
              <a:r>
                <a:rPr lang="en-US" sz="2000" dirty="0" smtClean="0">
                  <a:latin typeface="Calibri" panose="020F0502020204030204" pitchFamily="34" charset="0"/>
                </a:rPr>
                <a:t>PEBS Sample</a:t>
              </a:r>
            </a:p>
          </p:txBody>
        </p:sp>
      </p:grpSp>
      <p:graphicFrame>
        <p:nvGraphicFramePr>
          <p:cNvPr id="52" name="Table 51"/>
          <p:cNvGraphicFramePr>
            <a:graphicFrameLocks noGrp="1"/>
          </p:cNvGraphicFramePr>
          <p:nvPr>
            <p:extLst/>
          </p:nvPr>
        </p:nvGraphicFramePr>
        <p:xfrm>
          <a:off x="903036" y="960976"/>
          <a:ext cx="2578347" cy="55473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249440">
                <a:tc>
                  <a:txBody>
                    <a:bodyPr/>
                    <a:lstStyle/>
                    <a:p>
                      <a:r>
                        <a:rPr lang="en-US" sz="2000" dirty="0" smtClean="0">
                          <a:solidFill>
                            <a:schemeClr val="tx1"/>
                          </a:solidFill>
                        </a:rPr>
                        <a:t>BB1→BB2→BB4</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R1 ← M[R2-24]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R3 ← </a:t>
                      </a:r>
                      <a:r>
                        <a:rPr lang="mr-IN" sz="2000" dirty="0" smtClean="0"/>
                        <a:t>M[</a:t>
                      </a:r>
                      <a:r>
                        <a:rPr lang="en-US" sz="2000" dirty="0" smtClean="0"/>
                        <a:t>R1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cmp</a:t>
                      </a:r>
                      <a:r>
                        <a:rPr lang="en-US" sz="2000" dirty="0" smtClean="0"/>
                        <a:t> $0,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3"/>
                  </a:ext>
                </a:extLst>
              </a:tr>
              <a:tr h="249440">
                <a:tc>
                  <a:txBody>
                    <a:bodyPr/>
                    <a:lstStyle/>
                    <a:p>
                      <a:r>
                        <a:rPr lang="en-US" sz="2000" dirty="0" smtClean="0"/>
                        <a:t>je BB2</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4"/>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R4 ← </a:t>
                      </a:r>
                      <a:r>
                        <a:rPr lang="mr-IN" sz="2000" dirty="0" smtClean="0"/>
                        <a:t>M[</a:t>
                      </a:r>
                      <a:r>
                        <a:rPr lang="en-US" sz="2000" dirty="0" smtClean="0"/>
                        <a:t>R2-1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5"/>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c</a:t>
                      </a:r>
                      <a:r>
                        <a:rPr lang="is-IS" sz="2000" dirty="0" smtClean="0">
                          <a:latin typeface="Helvetica" charset="0"/>
                        </a:rPr>
                        <a:t>mp R4</a:t>
                      </a:r>
                      <a:r>
                        <a:rPr lang="is-IS" sz="2000" baseline="0" dirty="0" smtClean="0">
                          <a:latin typeface="Helvetica" charset="0"/>
                        </a:rPr>
                        <a:t>,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6"/>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j</a:t>
                      </a:r>
                      <a:r>
                        <a:rPr lang="is-IS" sz="2000" dirty="0" smtClean="0">
                          <a:latin typeface="Helvetica" charset="0"/>
                        </a:rPr>
                        <a:t>e BB4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7"/>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m</a:t>
                      </a:r>
                      <a:r>
                        <a:rPr lang="is-IS" sz="2000" dirty="0" smtClean="0">
                          <a:latin typeface="Helvetica" charset="0"/>
                        </a:rPr>
                        <a:t>ov R1</a:t>
                      </a:r>
                      <a:r>
                        <a:rPr lang="en-US" sz="2000" dirty="0" smtClean="0"/>
                        <a:t> ← </a:t>
                      </a:r>
                      <a:r>
                        <a:rPr lang="mr-IN" sz="2000" dirty="0" smtClean="0"/>
                        <a:t>M[</a:t>
                      </a:r>
                      <a:r>
                        <a:rPr lang="en-US" sz="2000" dirty="0" smtClean="0"/>
                        <a:t>R2</a:t>
                      </a:r>
                      <a:r>
                        <a:rPr lang="mr-IN" sz="2000" dirty="0" smtClean="0"/>
                        <a:t>-2</a:t>
                      </a:r>
                      <a:r>
                        <a:rPr lang="en-US" sz="2000" dirty="0" smtClean="0"/>
                        <a:t>8</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8"/>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a</a:t>
                      </a:r>
                      <a:r>
                        <a:rPr lang="is-IS" sz="2000" dirty="0" smtClean="0">
                          <a:latin typeface="Helvetica" charset="0"/>
                        </a:rPr>
                        <a:t>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9"/>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m</a:t>
                      </a:r>
                      <a:r>
                        <a:rPr lang="is-IS" sz="2000" dirty="0" smtClean="0"/>
                        <a:t>ov</a:t>
                      </a:r>
                      <a:r>
                        <a:rPr lang="is-IS" sz="2000" baseline="0" dirty="0" smtClean="0"/>
                        <a:t> </a:t>
                      </a:r>
                      <a:r>
                        <a:rPr lang="mr-IN" sz="2000" dirty="0" smtClean="0"/>
                        <a:t>M[</a:t>
                      </a:r>
                      <a:r>
                        <a:rPr lang="en-US" sz="2000" dirty="0" smtClean="0"/>
                        <a:t>R2</a:t>
                      </a:r>
                      <a:r>
                        <a:rPr lang="mr-IN" sz="2000" dirty="0" smtClean="0"/>
                        <a:t>-2</a:t>
                      </a:r>
                      <a:r>
                        <a:rPr lang="en-US" sz="2000" dirty="0" smtClean="0"/>
                        <a:t>8</a:t>
                      </a:r>
                      <a:r>
                        <a:rPr lang="mr-IN" sz="2000" dirty="0" smtClean="0"/>
                        <a:t>]</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mov</a:t>
                      </a:r>
                      <a:r>
                        <a:rPr lang="en-US" sz="2000" dirty="0" smtClean="0"/>
                        <a:t> R1 ← M[R2-24]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M[R2-24] ←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3"/>
                  </a:ext>
                </a:extLst>
              </a:tr>
            </a:tbl>
          </a:graphicData>
        </a:graphic>
      </p:graphicFrame>
      <p:sp>
        <p:nvSpPr>
          <p:cNvPr id="38" name="TextBox 37"/>
          <p:cNvSpPr txBox="1"/>
          <p:nvPr/>
        </p:nvSpPr>
        <p:spPr>
          <a:xfrm>
            <a:off x="4599710" y="2933108"/>
            <a:ext cx="1409360" cy="338554"/>
          </a:xfrm>
          <a:prstGeom prst="rect">
            <a:avLst/>
          </a:prstGeom>
          <a:noFill/>
        </p:spPr>
        <p:txBody>
          <a:bodyPr wrap="none" rtlCol="0">
            <a:spAutoFit/>
          </a:bodyPr>
          <a:lstStyle/>
          <a:p>
            <a:pPr algn="ctr"/>
            <a:r>
              <a:rPr lang="en-US" sz="2000" dirty="0">
                <a:solidFill>
                  <a:srgbClr val="FF0000"/>
                </a:solidFill>
              </a:rPr>
              <a:t>Read </a:t>
            </a:r>
            <a:r>
              <a:rPr lang="en-US" sz="2000" dirty="0" smtClean="0">
                <a:solidFill>
                  <a:srgbClr val="FF0000"/>
                </a:solidFill>
              </a:rPr>
              <a:t>[B-1]</a:t>
            </a:r>
            <a:endParaRPr lang="en-US" sz="2000" dirty="0">
              <a:solidFill>
                <a:srgbClr val="FF0000"/>
              </a:solidFill>
            </a:endParaRPr>
          </a:p>
        </p:txBody>
      </p:sp>
      <p:grpSp>
        <p:nvGrpSpPr>
          <p:cNvPr id="9" name="Group 8"/>
          <p:cNvGrpSpPr/>
          <p:nvPr/>
        </p:nvGrpSpPr>
        <p:grpSpPr>
          <a:xfrm>
            <a:off x="4517480" y="1803893"/>
            <a:ext cx="2898966" cy="338555"/>
            <a:chOff x="3226736" y="7260109"/>
            <a:chExt cx="2898966" cy="338555"/>
          </a:xfrm>
        </p:grpSpPr>
        <p:sp>
          <p:nvSpPr>
            <p:cNvPr id="14" name="Rectangle 13"/>
            <p:cNvSpPr/>
            <p:nvPr/>
          </p:nvSpPr>
          <p:spPr>
            <a:xfrm>
              <a:off x="3226736" y="7260110"/>
              <a:ext cx="676197" cy="338554"/>
            </a:xfrm>
            <a:prstGeom prst="rect">
              <a:avLst/>
            </a:prstGeom>
          </p:spPr>
          <p:txBody>
            <a:bodyPr wrap="square">
              <a:spAutoFit/>
            </a:bodyPr>
            <a:lstStyle/>
            <a:p>
              <a:pPr algn="ctr"/>
              <a:r>
                <a:rPr lang="en-US" sz="2000" dirty="0">
                  <a:solidFill>
                    <a:srgbClr val="FF0000"/>
                  </a:solidFill>
                </a:rPr>
                <a:t>A</a:t>
              </a:r>
            </a:p>
          </p:txBody>
        </p:sp>
        <p:sp>
          <p:nvSpPr>
            <p:cNvPr id="17" name="Rectangle 16"/>
            <p:cNvSpPr/>
            <p:nvPr/>
          </p:nvSpPr>
          <p:spPr>
            <a:xfrm>
              <a:off x="3966330" y="7260110"/>
              <a:ext cx="699060" cy="338554"/>
            </a:xfrm>
            <a:prstGeom prst="rect">
              <a:avLst/>
            </a:prstGeom>
          </p:spPr>
          <p:txBody>
            <a:bodyPr wrap="square">
              <a:spAutoFit/>
            </a:bodyPr>
            <a:lstStyle/>
            <a:p>
              <a:pPr algn="ctr"/>
              <a:r>
                <a:rPr lang="en-US" sz="2000" dirty="0">
                  <a:solidFill>
                    <a:srgbClr val="FF0000"/>
                  </a:solidFill>
                </a:rPr>
                <a:t>B</a:t>
              </a:r>
            </a:p>
          </p:txBody>
        </p:sp>
        <p:sp>
          <p:nvSpPr>
            <p:cNvPr id="18" name="Rectangle 17"/>
            <p:cNvSpPr/>
            <p:nvPr/>
          </p:nvSpPr>
          <p:spPr>
            <a:xfrm>
              <a:off x="4679990" y="7260110"/>
              <a:ext cx="726427" cy="338554"/>
            </a:xfrm>
            <a:prstGeom prst="rect">
              <a:avLst/>
            </a:prstGeom>
          </p:spPr>
          <p:txBody>
            <a:bodyPr wrap="square">
              <a:spAutoFit/>
            </a:bodyPr>
            <a:lstStyle/>
            <a:p>
              <a:pPr algn="ctr"/>
              <a:r>
                <a:rPr lang="en-US" sz="2000" dirty="0">
                  <a:solidFill>
                    <a:srgbClr val="FF0000"/>
                  </a:solidFill>
                </a:rPr>
                <a:t>C</a:t>
              </a:r>
            </a:p>
          </p:txBody>
        </p:sp>
        <p:sp>
          <p:nvSpPr>
            <p:cNvPr id="53" name="Rectangle 52"/>
            <p:cNvSpPr/>
            <p:nvPr/>
          </p:nvSpPr>
          <p:spPr>
            <a:xfrm>
              <a:off x="5399275" y="7260109"/>
              <a:ext cx="726427" cy="338554"/>
            </a:xfrm>
            <a:prstGeom prst="rect">
              <a:avLst/>
            </a:prstGeom>
          </p:spPr>
          <p:txBody>
            <a:bodyPr wrap="square">
              <a:spAutoFit/>
            </a:bodyPr>
            <a:lstStyle/>
            <a:p>
              <a:pPr algn="ctr"/>
              <a:r>
                <a:rPr lang="en-US" sz="2000" dirty="0">
                  <a:solidFill>
                    <a:srgbClr val="FF0000"/>
                  </a:solidFill>
                </a:rPr>
                <a:t>D</a:t>
              </a:r>
            </a:p>
          </p:txBody>
        </p:sp>
      </p:grpSp>
      <p:sp>
        <p:nvSpPr>
          <p:cNvPr id="74" name="TextBox 73"/>
          <p:cNvSpPr txBox="1"/>
          <p:nvPr/>
        </p:nvSpPr>
        <p:spPr>
          <a:xfrm>
            <a:off x="6168874" y="7681819"/>
            <a:ext cx="184731" cy="338554"/>
          </a:xfrm>
          <a:prstGeom prst="rect">
            <a:avLst/>
          </a:prstGeom>
          <a:noFill/>
        </p:spPr>
        <p:txBody>
          <a:bodyPr wrap="none" rtlCol="0">
            <a:spAutoFit/>
          </a:bodyPr>
          <a:lstStyle/>
          <a:p>
            <a:pPr algn="ctr"/>
            <a:endParaRPr lang="en-US" sz="2000" dirty="0"/>
          </a:p>
        </p:txBody>
      </p:sp>
      <p:grpSp>
        <p:nvGrpSpPr>
          <p:cNvPr id="11" name="Group 10"/>
          <p:cNvGrpSpPr/>
          <p:nvPr/>
        </p:nvGrpSpPr>
        <p:grpSpPr>
          <a:xfrm>
            <a:off x="4521251" y="1814750"/>
            <a:ext cx="2898966" cy="338555"/>
            <a:chOff x="3226736" y="7667380"/>
            <a:chExt cx="2898966" cy="338555"/>
          </a:xfrm>
        </p:grpSpPr>
        <p:sp>
          <p:nvSpPr>
            <p:cNvPr id="71" name="Rectangle 70"/>
            <p:cNvSpPr/>
            <p:nvPr/>
          </p:nvSpPr>
          <p:spPr>
            <a:xfrm>
              <a:off x="3226736" y="7667381"/>
              <a:ext cx="676197" cy="338554"/>
            </a:xfrm>
            <a:prstGeom prst="rect">
              <a:avLst/>
            </a:prstGeom>
          </p:spPr>
          <p:txBody>
            <a:bodyPr wrap="square">
              <a:spAutoFit/>
            </a:bodyPr>
            <a:lstStyle/>
            <a:p>
              <a:pPr algn="ctr"/>
              <a:r>
                <a:rPr lang="en-US" sz="2000" dirty="0"/>
                <a:t>A</a:t>
              </a:r>
            </a:p>
          </p:txBody>
        </p:sp>
        <p:sp>
          <p:nvSpPr>
            <p:cNvPr id="72" name="Rectangle 71"/>
            <p:cNvSpPr/>
            <p:nvPr/>
          </p:nvSpPr>
          <p:spPr>
            <a:xfrm>
              <a:off x="3966330" y="7667381"/>
              <a:ext cx="699060" cy="338554"/>
            </a:xfrm>
            <a:prstGeom prst="rect">
              <a:avLst/>
            </a:prstGeom>
          </p:spPr>
          <p:txBody>
            <a:bodyPr wrap="square">
              <a:spAutoFit/>
            </a:bodyPr>
            <a:lstStyle/>
            <a:p>
              <a:pPr algn="ctr"/>
              <a:r>
                <a:rPr lang="en-US" sz="2000" dirty="0"/>
                <a:t>B</a:t>
              </a:r>
            </a:p>
          </p:txBody>
        </p:sp>
        <p:sp>
          <p:nvSpPr>
            <p:cNvPr id="73" name="Rectangle 72"/>
            <p:cNvSpPr/>
            <p:nvPr/>
          </p:nvSpPr>
          <p:spPr>
            <a:xfrm>
              <a:off x="4679990" y="7667381"/>
              <a:ext cx="726427" cy="338554"/>
            </a:xfrm>
            <a:prstGeom prst="rect">
              <a:avLst/>
            </a:prstGeom>
          </p:spPr>
          <p:txBody>
            <a:bodyPr wrap="square">
              <a:spAutoFit/>
            </a:bodyPr>
            <a:lstStyle/>
            <a:p>
              <a:pPr algn="ctr"/>
              <a:r>
                <a:rPr lang="en-US" sz="2000" dirty="0"/>
                <a:t>C</a:t>
              </a:r>
            </a:p>
          </p:txBody>
        </p:sp>
        <p:sp>
          <p:nvSpPr>
            <p:cNvPr id="75" name="Rectangle 74"/>
            <p:cNvSpPr/>
            <p:nvPr/>
          </p:nvSpPr>
          <p:spPr>
            <a:xfrm>
              <a:off x="5399275" y="7667380"/>
              <a:ext cx="726427" cy="338554"/>
            </a:xfrm>
            <a:prstGeom prst="rect">
              <a:avLst/>
            </a:prstGeom>
          </p:spPr>
          <p:txBody>
            <a:bodyPr wrap="square">
              <a:spAutoFit/>
            </a:bodyPr>
            <a:lstStyle/>
            <a:p>
              <a:pPr algn="ctr"/>
              <a:r>
                <a:rPr lang="en-US" sz="2000" dirty="0"/>
                <a:t>-</a:t>
              </a:r>
            </a:p>
          </p:txBody>
        </p:sp>
      </p:grpSp>
      <p:sp>
        <p:nvSpPr>
          <p:cNvPr id="80" name="TextBox 79"/>
          <p:cNvSpPr txBox="1"/>
          <p:nvPr/>
        </p:nvSpPr>
        <p:spPr>
          <a:xfrm>
            <a:off x="6168874" y="8088225"/>
            <a:ext cx="184731" cy="338554"/>
          </a:xfrm>
          <a:prstGeom prst="rect">
            <a:avLst/>
          </a:prstGeom>
          <a:noFill/>
        </p:spPr>
        <p:txBody>
          <a:bodyPr wrap="none" rtlCol="0">
            <a:spAutoFit/>
          </a:bodyPr>
          <a:lstStyle/>
          <a:p>
            <a:pPr algn="ctr"/>
            <a:endParaRPr lang="en-US" sz="2000" dirty="0"/>
          </a:p>
        </p:txBody>
      </p:sp>
      <p:grpSp>
        <p:nvGrpSpPr>
          <p:cNvPr id="12" name="Group 11"/>
          <p:cNvGrpSpPr/>
          <p:nvPr/>
        </p:nvGrpSpPr>
        <p:grpSpPr>
          <a:xfrm>
            <a:off x="4521251" y="1807791"/>
            <a:ext cx="2898966" cy="338555"/>
            <a:chOff x="3226736" y="8073786"/>
            <a:chExt cx="2898966" cy="338555"/>
          </a:xfrm>
        </p:grpSpPr>
        <p:sp>
          <p:nvSpPr>
            <p:cNvPr id="77" name="Rectangle 76"/>
            <p:cNvSpPr/>
            <p:nvPr/>
          </p:nvSpPr>
          <p:spPr>
            <a:xfrm>
              <a:off x="3226736" y="8073787"/>
              <a:ext cx="676197" cy="338554"/>
            </a:xfrm>
            <a:prstGeom prst="rect">
              <a:avLst/>
            </a:prstGeom>
          </p:spPr>
          <p:txBody>
            <a:bodyPr wrap="square">
              <a:spAutoFit/>
            </a:bodyPr>
            <a:lstStyle/>
            <a:p>
              <a:pPr algn="ctr"/>
              <a:r>
                <a:rPr lang="en-US" sz="2000" dirty="0"/>
                <a:t>A</a:t>
              </a:r>
            </a:p>
          </p:txBody>
        </p:sp>
        <p:sp>
          <p:nvSpPr>
            <p:cNvPr id="78" name="Rectangle 77"/>
            <p:cNvSpPr/>
            <p:nvPr/>
          </p:nvSpPr>
          <p:spPr>
            <a:xfrm>
              <a:off x="3966330" y="8073787"/>
              <a:ext cx="699060" cy="338554"/>
            </a:xfrm>
            <a:prstGeom prst="rect">
              <a:avLst/>
            </a:prstGeom>
          </p:spPr>
          <p:txBody>
            <a:bodyPr wrap="square">
              <a:spAutoFit/>
            </a:bodyPr>
            <a:lstStyle/>
            <a:p>
              <a:pPr algn="ctr"/>
              <a:r>
                <a:rPr lang="en-US" sz="2000" dirty="0"/>
                <a:t>B</a:t>
              </a:r>
            </a:p>
          </p:txBody>
        </p:sp>
        <p:sp>
          <p:nvSpPr>
            <p:cNvPr id="79" name="Rectangle 78"/>
            <p:cNvSpPr/>
            <p:nvPr/>
          </p:nvSpPr>
          <p:spPr>
            <a:xfrm>
              <a:off x="4679990" y="8073787"/>
              <a:ext cx="726427" cy="338554"/>
            </a:xfrm>
            <a:prstGeom prst="rect">
              <a:avLst/>
            </a:prstGeom>
          </p:spPr>
          <p:txBody>
            <a:bodyPr wrap="square">
              <a:spAutoFit/>
            </a:bodyPr>
            <a:lstStyle/>
            <a:p>
              <a:pPr algn="ctr"/>
              <a:r>
                <a:rPr lang="en-US" sz="2000" dirty="0"/>
                <a:t>C</a:t>
              </a:r>
            </a:p>
          </p:txBody>
        </p:sp>
        <p:sp>
          <p:nvSpPr>
            <p:cNvPr id="81" name="Rectangle 80"/>
            <p:cNvSpPr/>
            <p:nvPr/>
          </p:nvSpPr>
          <p:spPr>
            <a:xfrm>
              <a:off x="5399275" y="8073786"/>
              <a:ext cx="726427" cy="338554"/>
            </a:xfrm>
            <a:prstGeom prst="rect">
              <a:avLst/>
            </a:prstGeom>
          </p:spPr>
          <p:txBody>
            <a:bodyPr wrap="square">
              <a:spAutoFit/>
            </a:bodyPr>
            <a:lstStyle/>
            <a:p>
              <a:pPr algn="ctr"/>
              <a:r>
                <a:rPr lang="en-US" sz="2000" dirty="0"/>
                <a:t>-</a:t>
              </a:r>
            </a:p>
          </p:txBody>
        </p:sp>
      </p:grpSp>
      <p:sp>
        <p:nvSpPr>
          <p:cNvPr id="92" name="TextBox 91"/>
          <p:cNvSpPr txBox="1"/>
          <p:nvPr/>
        </p:nvSpPr>
        <p:spPr>
          <a:xfrm>
            <a:off x="4599710" y="3362246"/>
            <a:ext cx="1552027" cy="338554"/>
          </a:xfrm>
          <a:prstGeom prst="rect">
            <a:avLst/>
          </a:prstGeom>
          <a:noFill/>
        </p:spPr>
        <p:txBody>
          <a:bodyPr wrap="none" rtlCol="0">
            <a:spAutoFit/>
          </a:bodyPr>
          <a:lstStyle/>
          <a:p>
            <a:pPr algn="ctr"/>
            <a:r>
              <a:rPr lang="en-US" sz="2000" dirty="0"/>
              <a:t>Read </a:t>
            </a:r>
            <a:r>
              <a:rPr lang="en-US" sz="2000" dirty="0" smtClean="0"/>
              <a:t>[B-28]</a:t>
            </a:r>
            <a:endParaRPr lang="en-US" sz="2000" dirty="0"/>
          </a:p>
        </p:txBody>
      </p:sp>
      <p:grpSp>
        <p:nvGrpSpPr>
          <p:cNvPr id="13" name="Group 12"/>
          <p:cNvGrpSpPr/>
          <p:nvPr/>
        </p:nvGrpSpPr>
        <p:grpSpPr>
          <a:xfrm>
            <a:off x="4523827" y="1803892"/>
            <a:ext cx="2898966" cy="338555"/>
            <a:chOff x="3226736" y="8471590"/>
            <a:chExt cx="2898966" cy="338555"/>
          </a:xfrm>
        </p:grpSpPr>
        <p:sp>
          <p:nvSpPr>
            <p:cNvPr id="89" name="Rectangle 88"/>
            <p:cNvSpPr/>
            <p:nvPr/>
          </p:nvSpPr>
          <p:spPr>
            <a:xfrm>
              <a:off x="3226736" y="8471591"/>
              <a:ext cx="676197" cy="338554"/>
            </a:xfrm>
            <a:prstGeom prst="rect">
              <a:avLst/>
            </a:prstGeom>
          </p:spPr>
          <p:txBody>
            <a:bodyPr wrap="square">
              <a:spAutoFit/>
            </a:bodyPr>
            <a:lstStyle/>
            <a:p>
              <a:pPr algn="ctr"/>
              <a:r>
                <a:rPr lang="en-US" sz="2000" dirty="0"/>
                <a:t>A</a:t>
              </a:r>
            </a:p>
          </p:txBody>
        </p:sp>
        <p:sp>
          <p:nvSpPr>
            <p:cNvPr id="90" name="Rectangle 89"/>
            <p:cNvSpPr/>
            <p:nvPr/>
          </p:nvSpPr>
          <p:spPr>
            <a:xfrm>
              <a:off x="3966330" y="8471591"/>
              <a:ext cx="699060" cy="338554"/>
            </a:xfrm>
            <a:prstGeom prst="rect">
              <a:avLst/>
            </a:prstGeom>
          </p:spPr>
          <p:txBody>
            <a:bodyPr wrap="square">
              <a:spAutoFit/>
            </a:bodyPr>
            <a:lstStyle/>
            <a:p>
              <a:pPr algn="ctr"/>
              <a:r>
                <a:rPr lang="en-US" sz="2000" dirty="0"/>
                <a:t>B</a:t>
              </a:r>
            </a:p>
          </p:txBody>
        </p:sp>
        <p:sp>
          <p:nvSpPr>
            <p:cNvPr id="91" name="Rectangle 90"/>
            <p:cNvSpPr/>
            <p:nvPr/>
          </p:nvSpPr>
          <p:spPr>
            <a:xfrm>
              <a:off x="4679990" y="8471591"/>
              <a:ext cx="726427" cy="338554"/>
            </a:xfrm>
            <a:prstGeom prst="rect">
              <a:avLst/>
            </a:prstGeom>
          </p:spPr>
          <p:txBody>
            <a:bodyPr wrap="square">
              <a:spAutoFit/>
            </a:bodyPr>
            <a:lstStyle/>
            <a:p>
              <a:pPr algn="ctr"/>
              <a:r>
                <a:rPr lang="en-US" sz="2000" dirty="0"/>
                <a:t>C</a:t>
              </a:r>
            </a:p>
          </p:txBody>
        </p:sp>
        <p:sp>
          <p:nvSpPr>
            <p:cNvPr id="93" name="Rectangle 92"/>
            <p:cNvSpPr/>
            <p:nvPr/>
          </p:nvSpPr>
          <p:spPr>
            <a:xfrm>
              <a:off x="5399275" y="8471590"/>
              <a:ext cx="726427" cy="338554"/>
            </a:xfrm>
            <a:prstGeom prst="rect">
              <a:avLst/>
            </a:prstGeom>
          </p:spPr>
          <p:txBody>
            <a:bodyPr wrap="square">
              <a:spAutoFit/>
            </a:bodyPr>
            <a:lstStyle/>
            <a:p>
              <a:pPr algn="ctr"/>
              <a:r>
                <a:rPr lang="en-US" sz="2000" dirty="0"/>
                <a:t>-</a:t>
              </a:r>
            </a:p>
          </p:txBody>
        </p:sp>
      </p:grpSp>
      <p:sp>
        <p:nvSpPr>
          <p:cNvPr id="99" name="TextBox 98"/>
          <p:cNvSpPr txBox="1"/>
          <p:nvPr/>
        </p:nvSpPr>
        <p:spPr>
          <a:xfrm>
            <a:off x="6784394" y="8872394"/>
            <a:ext cx="184731" cy="338554"/>
          </a:xfrm>
          <a:prstGeom prst="rect">
            <a:avLst/>
          </a:prstGeom>
          <a:noFill/>
        </p:spPr>
        <p:txBody>
          <a:bodyPr wrap="none" rtlCol="0">
            <a:spAutoFit/>
          </a:bodyPr>
          <a:lstStyle/>
          <a:p>
            <a:pPr algn="ctr"/>
            <a:endParaRPr lang="en-US" sz="2000" dirty="0"/>
          </a:p>
        </p:txBody>
      </p:sp>
      <p:grpSp>
        <p:nvGrpSpPr>
          <p:cNvPr id="15" name="Group 14"/>
          <p:cNvGrpSpPr/>
          <p:nvPr/>
        </p:nvGrpSpPr>
        <p:grpSpPr>
          <a:xfrm>
            <a:off x="4521251" y="1811269"/>
            <a:ext cx="2898966" cy="338555"/>
            <a:chOff x="3226736" y="8877996"/>
            <a:chExt cx="2898966" cy="338555"/>
          </a:xfrm>
        </p:grpSpPr>
        <p:sp>
          <p:nvSpPr>
            <p:cNvPr id="96" name="Rectangle 95"/>
            <p:cNvSpPr/>
            <p:nvPr/>
          </p:nvSpPr>
          <p:spPr>
            <a:xfrm>
              <a:off x="3226736" y="8877997"/>
              <a:ext cx="676197" cy="338554"/>
            </a:xfrm>
            <a:prstGeom prst="rect">
              <a:avLst/>
            </a:prstGeom>
          </p:spPr>
          <p:txBody>
            <a:bodyPr wrap="square">
              <a:spAutoFit/>
            </a:bodyPr>
            <a:lstStyle/>
            <a:p>
              <a:pPr algn="ctr"/>
              <a:r>
                <a:rPr lang="en-US" sz="2000" dirty="0" smtClean="0"/>
                <a:t>-</a:t>
              </a:r>
              <a:endParaRPr lang="en-US" sz="2000" dirty="0"/>
            </a:p>
          </p:txBody>
        </p:sp>
        <p:sp>
          <p:nvSpPr>
            <p:cNvPr id="97" name="Rectangle 96"/>
            <p:cNvSpPr/>
            <p:nvPr/>
          </p:nvSpPr>
          <p:spPr>
            <a:xfrm>
              <a:off x="3966330" y="8877997"/>
              <a:ext cx="699060" cy="338554"/>
            </a:xfrm>
            <a:prstGeom prst="rect">
              <a:avLst/>
            </a:prstGeom>
          </p:spPr>
          <p:txBody>
            <a:bodyPr wrap="square">
              <a:spAutoFit/>
            </a:bodyPr>
            <a:lstStyle/>
            <a:p>
              <a:pPr algn="ctr"/>
              <a:r>
                <a:rPr lang="en-US" sz="2000" dirty="0"/>
                <a:t>B</a:t>
              </a:r>
            </a:p>
          </p:txBody>
        </p:sp>
        <p:sp>
          <p:nvSpPr>
            <p:cNvPr id="98" name="Rectangle 97"/>
            <p:cNvSpPr/>
            <p:nvPr/>
          </p:nvSpPr>
          <p:spPr>
            <a:xfrm>
              <a:off x="4679990" y="8877997"/>
              <a:ext cx="726427" cy="338554"/>
            </a:xfrm>
            <a:prstGeom prst="rect">
              <a:avLst/>
            </a:prstGeom>
          </p:spPr>
          <p:txBody>
            <a:bodyPr wrap="square">
              <a:spAutoFit/>
            </a:bodyPr>
            <a:lstStyle/>
            <a:p>
              <a:pPr algn="ctr"/>
              <a:r>
                <a:rPr lang="en-US" sz="2000" dirty="0"/>
                <a:t>C</a:t>
              </a:r>
            </a:p>
          </p:txBody>
        </p:sp>
        <p:sp>
          <p:nvSpPr>
            <p:cNvPr id="100" name="Rectangle 99"/>
            <p:cNvSpPr/>
            <p:nvPr/>
          </p:nvSpPr>
          <p:spPr>
            <a:xfrm>
              <a:off x="5399275" y="8877996"/>
              <a:ext cx="726427" cy="338554"/>
            </a:xfrm>
            <a:prstGeom prst="rect">
              <a:avLst/>
            </a:prstGeom>
          </p:spPr>
          <p:txBody>
            <a:bodyPr wrap="square">
              <a:spAutoFit/>
            </a:bodyPr>
            <a:lstStyle/>
            <a:p>
              <a:pPr algn="ctr"/>
              <a:r>
                <a:rPr lang="en-US" sz="2000" dirty="0"/>
                <a:t>-</a:t>
              </a:r>
            </a:p>
          </p:txBody>
        </p:sp>
      </p:grpSp>
      <p:sp>
        <p:nvSpPr>
          <p:cNvPr id="105" name="TextBox 104"/>
          <p:cNvSpPr txBox="1"/>
          <p:nvPr/>
        </p:nvSpPr>
        <p:spPr>
          <a:xfrm>
            <a:off x="4610032" y="3746327"/>
            <a:ext cx="1531381" cy="338554"/>
          </a:xfrm>
          <a:prstGeom prst="rect">
            <a:avLst/>
          </a:prstGeom>
          <a:noFill/>
        </p:spPr>
        <p:txBody>
          <a:bodyPr wrap="none" rtlCol="0">
            <a:spAutoFit/>
          </a:bodyPr>
          <a:lstStyle/>
          <a:p>
            <a:pPr algn="ctr"/>
            <a:r>
              <a:rPr lang="en-US" sz="2000" dirty="0" smtClean="0"/>
              <a:t>Write [B-28]</a:t>
            </a:r>
            <a:endParaRPr lang="en-US" sz="2000" dirty="0"/>
          </a:p>
        </p:txBody>
      </p:sp>
      <p:grpSp>
        <p:nvGrpSpPr>
          <p:cNvPr id="16" name="Group 15"/>
          <p:cNvGrpSpPr/>
          <p:nvPr/>
        </p:nvGrpSpPr>
        <p:grpSpPr>
          <a:xfrm>
            <a:off x="4521251" y="1804342"/>
            <a:ext cx="2898966" cy="338555"/>
            <a:chOff x="3226736" y="9270944"/>
            <a:chExt cx="2898966" cy="338555"/>
          </a:xfrm>
        </p:grpSpPr>
        <p:sp>
          <p:nvSpPr>
            <p:cNvPr id="102" name="Rectangle 101"/>
            <p:cNvSpPr/>
            <p:nvPr/>
          </p:nvSpPr>
          <p:spPr>
            <a:xfrm>
              <a:off x="3226736" y="9270945"/>
              <a:ext cx="676197" cy="338554"/>
            </a:xfrm>
            <a:prstGeom prst="rect">
              <a:avLst/>
            </a:prstGeom>
          </p:spPr>
          <p:txBody>
            <a:bodyPr wrap="square">
              <a:spAutoFit/>
            </a:bodyPr>
            <a:lstStyle/>
            <a:p>
              <a:pPr algn="ctr"/>
              <a:r>
                <a:rPr lang="en-US" sz="2000" dirty="0" smtClean="0"/>
                <a:t>-</a:t>
              </a:r>
              <a:endParaRPr lang="en-US" sz="2000" dirty="0"/>
            </a:p>
          </p:txBody>
        </p:sp>
        <p:sp>
          <p:nvSpPr>
            <p:cNvPr id="103" name="Rectangle 102"/>
            <p:cNvSpPr/>
            <p:nvPr/>
          </p:nvSpPr>
          <p:spPr>
            <a:xfrm>
              <a:off x="3966330" y="9270945"/>
              <a:ext cx="699060" cy="338554"/>
            </a:xfrm>
            <a:prstGeom prst="rect">
              <a:avLst/>
            </a:prstGeom>
          </p:spPr>
          <p:txBody>
            <a:bodyPr wrap="square">
              <a:spAutoFit/>
            </a:bodyPr>
            <a:lstStyle/>
            <a:p>
              <a:pPr algn="ctr"/>
              <a:r>
                <a:rPr lang="en-US" sz="2000" dirty="0"/>
                <a:t>B</a:t>
              </a:r>
            </a:p>
          </p:txBody>
        </p:sp>
        <p:sp>
          <p:nvSpPr>
            <p:cNvPr id="104" name="Rectangle 103"/>
            <p:cNvSpPr/>
            <p:nvPr/>
          </p:nvSpPr>
          <p:spPr>
            <a:xfrm>
              <a:off x="4679990" y="9270945"/>
              <a:ext cx="726427" cy="338554"/>
            </a:xfrm>
            <a:prstGeom prst="rect">
              <a:avLst/>
            </a:prstGeom>
          </p:spPr>
          <p:txBody>
            <a:bodyPr wrap="square">
              <a:spAutoFit/>
            </a:bodyPr>
            <a:lstStyle/>
            <a:p>
              <a:pPr algn="ctr"/>
              <a:r>
                <a:rPr lang="en-US" sz="2000" dirty="0"/>
                <a:t>C</a:t>
              </a:r>
            </a:p>
          </p:txBody>
        </p:sp>
        <p:sp>
          <p:nvSpPr>
            <p:cNvPr id="106" name="Rectangle 105"/>
            <p:cNvSpPr/>
            <p:nvPr/>
          </p:nvSpPr>
          <p:spPr>
            <a:xfrm>
              <a:off x="5399275" y="9270944"/>
              <a:ext cx="726427" cy="338554"/>
            </a:xfrm>
            <a:prstGeom prst="rect">
              <a:avLst/>
            </a:prstGeom>
          </p:spPr>
          <p:txBody>
            <a:bodyPr wrap="square">
              <a:spAutoFit/>
            </a:bodyPr>
            <a:lstStyle/>
            <a:p>
              <a:pPr algn="ctr"/>
              <a:r>
                <a:rPr lang="en-US" sz="2000" dirty="0"/>
                <a:t>-</a:t>
              </a:r>
            </a:p>
          </p:txBody>
        </p:sp>
      </p:grpSp>
      <p:sp>
        <p:nvSpPr>
          <p:cNvPr id="111" name="TextBox 110"/>
          <p:cNvSpPr txBox="1"/>
          <p:nvPr/>
        </p:nvSpPr>
        <p:spPr>
          <a:xfrm>
            <a:off x="4599710" y="4151090"/>
            <a:ext cx="1552027" cy="338554"/>
          </a:xfrm>
          <a:prstGeom prst="rect">
            <a:avLst/>
          </a:prstGeom>
          <a:noFill/>
        </p:spPr>
        <p:txBody>
          <a:bodyPr wrap="none" rtlCol="0">
            <a:spAutoFit/>
          </a:bodyPr>
          <a:lstStyle/>
          <a:p>
            <a:pPr algn="ctr"/>
            <a:r>
              <a:rPr lang="en-US" sz="2000" dirty="0" smtClean="0"/>
              <a:t>Read [B-24]</a:t>
            </a:r>
            <a:endParaRPr lang="en-US" sz="2000" dirty="0"/>
          </a:p>
        </p:txBody>
      </p:sp>
      <p:grpSp>
        <p:nvGrpSpPr>
          <p:cNvPr id="19" name="Group 18"/>
          <p:cNvGrpSpPr/>
          <p:nvPr/>
        </p:nvGrpSpPr>
        <p:grpSpPr>
          <a:xfrm>
            <a:off x="4521251" y="1811268"/>
            <a:ext cx="2898966" cy="338555"/>
            <a:chOff x="3226736" y="9677350"/>
            <a:chExt cx="2898966" cy="338555"/>
          </a:xfrm>
        </p:grpSpPr>
        <p:sp>
          <p:nvSpPr>
            <p:cNvPr id="108" name="Rectangle 107"/>
            <p:cNvSpPr/>
            <p:nvPr/>
          </p:nvSpPr>
          <p:spPr>
            <a:xfrm>
              <a:off x="3226736" y="9677351"/>
              <a:ext cx="676197" cy="338554"/>
            </a:xfrm>
            <a:prstGeom prst="rect">
              <a:avLst/>
            </a:prstGeom>
          </p:spPr>
          <p:txBody>
            <a:bodyPr wrap="square">
              <a:spAutoFit/>
            </a:bodyPr>
            <a:lstStyle/>
            <a:p>
              <a:pPr algn="ctr"/>
              <a:r>
                <a:rPr lang="en-US" sz="2000" dirty="0" smtClean="0"/>
                <a:t>-</a:t>
              </a:r>
              <a:endParaRPr lang="en-US" sz="2000" dirty="0"/>
            </a:p>
          </p:txBody>
        </p:sp>
        <p:sp>
          <p:nvSpPr>
            <p:cNvPr id="109" name="Rectangle 108"/>
            <p:cNvSpPr/>
            <p:nvPr/>
          </p:nvSpPr>
          <p:spPr>
            <a:xfrm>
              <a:off x="3966330" y="9677351"/>
              <a:ext cx="699060" cy="338554"/>
            </a:xfrm>
            <a:prstGeom prst="rect">
              <a:avLst/>
            </a:prstGeom>
          </p:spPr>
          <p:txBody>
            <a:bodyPr wrap="square">
              <a:spAutoFit/>
            </a:bodyPr>
            <a:lstStyle/>
            <a:p>
              <a:pPr algn="ctr"/>
              <a:r>
                <a:rPr lang="en-US" sz="2000" dirty="0"/>
                <a:t>B</a:t>
              </a:r>
            </a:p>
          </p:txBody>
        </p:sp>
        <p:sp>
          <p:nvSpPr>
            <p:cNvPr id="110" name="Rectangle 109"/>
            <p:cNvSpPr/>
            <p:nvPr/>
          </p:nvSpPr>
          <p:spPr>
            <a:xfrm>
              <a:off x="4679990" y="9677351"/>
              <a:ext cx="726427" cy="338554"/>
            </a:xfrm>
            <a:prstGeom prst="rect">
              <a:avLst/>
            </a:prstGeom>
          </p:spPr>
          <p:txBody>
            <a:bodyPr wrap="square">
              <a:spAutoFit/>
            </a:bodyPr>
            <a:lstStyle/>
            <a:p>
              <a:pPr algn="ctr"/>
              <a:r>
                <a:rPr lang="en-US" sz="2000" dirty="0"/>
                <a:t>C</a:t>
              </a:r>
            </a:p>
          </p:txBody>
        </p:sp>
        <p:sp>
          <p:nvSpPr>
            <p:cNvPr id="112" name="Rectangle 111"/>
            <p:cNvSpPr/>
            <p:nvPr/>
          </p:nvSpPr>
          <p:spPr>
            <a:xfrm>
              <a:off x="5399275" y="9677350"/>
              <a:ext cx="726427" cy="338554"/>
            </a:xfrm>
            <a:prstGeom prst="rect">
              <a:avLst/>
            </a:prstGeom>
          </p:spPr>
          <p:txBody>
            <a:bodyPr wrap="square">
              <a:spAutoFit/>
            </a:bodyPr>
            <a:lstStyle/>
            <a:p>
              <a:pPr algn="ctr"/>
              <a:r>
                <a:rPr lang="en-US" sz="2000" dirty="0"/>
                <a:t>-</a:t>
              </a:r>
            </a:p>
          </p:txBody>
        </p:sp>
      </p:grpSp>
      <p:sp>
        <p:nvSpPr>
          <p:cNvPr id="117" name="TextBox 116"/>
          <p:cNvSpPr txBox="1"/>
          <p:nvPr/>
        </p:nvSpPr>
        <p:spPr>
          <a:xfrm>
            <a:off x="6784395" y="10078153"/>
            <a:ext cx="184731" cy="338554"/>
          </a:xfrm>
          <a:prstGeom prst="rect">
            <a:avLst/>
          </a:prstGeom>
          <a:noFill/>
        </p:spPr>
        <p:txBody>
          <a:bodyPr wrap="none" rtlCol="0">
            <a:spAutoFit/>
          </a:bodyPr>
          <a:lstStyle/>
          <a:p>
            <a:pPr algn="ctr"/>
            <a:endParaRPr lang="en-US" sz="2000" dirty="0"/>
          </a:p>
        </p:txBody>
      </p:sp>
      <p:grpSp>
        <p:nvGrpSpPr>
          <p:cNvPr id="20" name="Group 19"/>
          <p:cNvGrpSpPr/>
          <p:nvPr/>
        </p:nvGrpSpPr>
        <p:grpSpPr>
          <a:xfrm>
            <a:off x="4521251" y="1803891"/>
            <a:ext cx="2898966" cy="338555"/>
            <a:chOff x="3226736" y="10083755"/>
            <a:chExt cx="2898966" cy="338555"/>
          </a:xfrm>
        </p:grpSpPr>
        <p:sp>
          <p:nvSpPr>
            <p:cNvPr id="114" name="Rectangle 113"/>
            <p:cNvSpPr/>
            <p:nvPr/>
          </p:nvSpPr>
          <p:spPr>
            <a:xfrm>
              <a:off x="3226736" y="10083756"/>
              <a:ext cx="676197" cy="338554"/>
            </a:xfrm>
            <a:prstGeom prst="rect">
              <a:avLst/>
            </a:prstGeom>
          </p:spPr>
          <p:txBody>
            <a:bodyPr wrap="square">
              <a:spAutoFit/>
            </a:bodyPr>
            <a:lstStyle/>
            <a:p>
              <a:pPr algn="ctr"/>
              <a:r>
                <a:rPr lang="en-US" sz="2000" dirty="0" smtClean="0"/>
                <a:t>-</a:t>
              </a:r>
              <a:endParaRPr lang="en-US" sz="2000" dirty="0"/>
            </a:p>
          </p:txBody>
        </p:sp>
        <p:sp>
          <p:nvSpPr>
            <p:cNvPr id="115" name="Rectangle 114"/>
            <p:cNvSpPr/>
            <p:nvPr/>
          </p:nvSpPr>
          <p:spPr>
            <a:xfrm>
              <a:off x="3966330" y="10083756"/>
              <a:ext cx="699060" cy="338554"/>
            </a:xfrm>
            <a:prstGeom prst="rect">
              <a:avLst/>
            </a:prstGeom>
          </p:spPr>
          <p:txBody>
            <a:bodyPr wrap="square">
              <a:spAutoFit/>
            </a:bodyPr>
            <a:lstStyle/>
            <a:p>
              <a:pPr algn="ctr"/>
              <a:r>
                <a:rPr lang="en-US" sz="2000" dirty="0"/>
                <a:t>B</a:t>
              </a:r>
            </a:p>
          </p:txBody>
        </p:sp>
        <p:sp>
          <p:nvSpPr>
            <p:cNvPr id="116" name="Rectangle 115"/>
            <p:cNvSpPr/>
            <p:nvPr/>
          </p:nvSpPr>
          <p:spPr>
            <a:xfrm>
              <a:off x="4679990" y="10083756"/>
              <a:ext cx="726427" cy="338554"/>
            </a:xfrm>
            <a:prstGeom prst="rect">
              <a:avLst/>
            </a:prstGeom>
          </p:spPr>
          <p:txBody>
            <a:bodyPr wrap="square">
              <a:spAutoFit/>
            </a:bodyPr>
            <a:lstStyle/>
            <a:p>
              <a:pPr algn="ctr"/>
              <a:r>
                <a:rPr lang="en-US" sz="2000" dirty="0"/>
                <a:t>C</a:t>
              </a:r>
            </a:p>
          </p:txBody>
        </p:sp>
        <p:sp>
          <p:nvSpPr>
            <p:cNvPr id="118" name="Rectangle 117"/>
            <p:cNvSpPr/>
            <p:nvPr/>
          </p:nvSpPr>
          <p:spPr>
            <a:xfrm>
              <a:off x="5399275" y="10083755"/>
              <a:ext cx="726427" cy="338554"/>
            </a:xfrm>
            <a:prstGeom prst="rect">
              <a:avLst/>
            </a:prstGeom>
          </p:spPr>
          <p:txBody>
            <a:bodyPr wrap="square">
              <a:spAutoFit/>
            </a:bodyPr>
            <a:lstStyle/>
            <a:p>
              <a:pPr algn="ctr"/>
              <a:r>
                <a:rPr lang="en-US" sz="2000" dirty="0"/>
                <a:t>-</a:t>
              </a:r>
            </a:p>
          </p:txBody>
        </p:sp>
      </p:grpSp>
      <p:sp>
        <p:nvSpPr>
          <p:cNvPr id="129" name="TextBox 128"/>
          <p:cNvSpPr txBox="1"/>
          <p:nvPr/>
        </p:nvSpPr>
        <p:spPr>
          <a:xfrm>
            <a:off x="4610032" y="4553975"/>
            <a:ext cx="1531381" cy="338554"/>
          </a:xfrm>
          <a:prstGeom prst="rect">
            <a:avLst/>
          </a:prstGeom>
          <a:noFill/>
        </p:spPr>
        <p:txBody>
          <a:bodyPr wrap="none" rtlCol="0">
            <a:spAutoFit/>
          </a:bodyPr>
          <a:lstStyle/>
          <a:p>
            <a:pPr algn="ctr"/>
            <a:r>
              <a:rPr lang="en-US" sz="2000" dirty="0" smtClean="0"/>
              <a:t>Write [B-24]</a:t>
            </a:r>
            <a:endParaRPr lang="en-US" sz="2000" dirty="0"/>
          </a:p>
        </p:txBody>
      </p:sp>
      <p:grpSp>
        <p:nvGrpSpPr>
          <p:cNvPr id="21" name="Group 20"/>
          <p:cNvGrpSpPr/>
          <p:nvPr/>
        </p:nvGrpSpPr>
        <p:grpSpPr>
          <a:xfrm>
            <a:off x="4525022" y="1799992"/>
            <a:ext cx="2898966" cy="338555"/>
            <a:chOff x="3226736" y="10444510"/>
            <a:chExt cx="2898966" cy="338555"/>
          </a:xfrm>
        </p:grpSpPr>
        <p:sp>
          <p:nvSpPr>
            <p:cNvPr id="126" name="Rectangle 125"/>
            <p:cNvSpPr/>
            <p:nvPr/>
          </p:nvSpPr>
          <p:spPr>
            <a:xfrm>
              <a:off x="3226736" y="10444511"/>
              <a:ext cx="676197" cy="338554"/>
            </a:xfrm>
            <a:prstGeom prst="rect">
              <a:avLst/>
            </a:prstGeom>
          </p:spPr>
          <p:txBody>
            <a:bodyPr wrap="square">
              <a:spAutoFit/>
            </a:bodyPr>
            <a:lstStyle/>
            <a:p>
              <a:pPr algn="ctr"/>
              <a:r>
                <a:rPr lang="en-US" sz="2000" dirty="0" smtClean="0"/>
                <a:t>-</a:t>
              </a:r>
              <a:endParaRPr lang="en-US" sz="2000" dirty="0"/>
            </a:p>
          </p:txBody>
        </p:sp>
        <p:sp>
          <p:nvSpPr>
            <p:cNvPr id="127" name="Rectangle 126"/>
            <p:cNvSpPr/>
            <p:nvPr/>
          </p:nvSpPr>
          <p:spPr>
            <a:xfrm>
              <a:off x="3966330" y="10444511"/>
              <a:ext cx="699060" cy="338554"/>
            </a:xfrm>
            <a:prstGeom prst="rect">
              <a:avLst/>
            </a:prstGeom>
          </p:spPr>
          <p:txBody>
            <a:bodyPr wrap="square">
              <a:spAutoFit/>
            </a:bodyPr>
            <a:lstStyle/>
            <a:p>
              <a:pPr algn="ctr"/>
              <a:r>
                <a:rPr lang="en-US" sz="2000" dirty="0"/>
                <a:t>B</a:t>
              </a:r>
            </a:p>
          </p:txBody>
        </p:sp>
        <p:sp>
          <p:nvSpPr>
            <p:cNvPr id="128" name="Rectangle 127"/>
            <p:cNvSpPr/>
            <p:nvPr/>
          </p:nvSpPr>
          <p:spPr>
            <a:xfrm>
              <a:off x="4679990" y="10444511"/>
              <a:ext cx="726427" cy="338554"/>
            </a:xfrm>
            <a:prstGeom prst="rect">
              <a:avLst/>
            </a:prstGeom>
          </p:spPr>
          <p:txBody>
            <a:bodyPr wrap="square">
              <a:spAutoFit/>
            </a:bodyPr>
            <a:lstStyle/>
            <a:p>
              <a:pPr algn="ctr"/>
              <a:r>
                <a:rPr lang="en-US" sz="2000" dirty="0"/>
                <a:t>C</a:t>
              </a:r>
            </a:p>
          </p:txBody>
        </p:sp>
        <p:sp>
          <p:nvSpPr>
            <p:cNvPr id="130" name="Rectangle 129"/>
            <p:cNvSpPr/>
            <p:nvPr/>
          </p:nvSpPr>
          <p:spPr>
            <a:xfrm>
              <a:off x="5399275" y="10444510"/>
              <a:ext cx="726427" cy="338554"/>
            </a:xfrm>
            <a:prstGeom prst="rect">
              <a:avLst/>
            </a:prstGeom>
          </p:spPr>
          <p:txBody>
            <a:bodyPr wrap="square">
              <a:spAutoFit/>
            </a:bodyPr>
            <a:lstStyle/>
            <a:p>
              <a:pPr algn="ctr"/>
              <a:r>
                <a:rPr lang="en-US" sz="2000" dirty="0"/>
                <a:t>-</a:t>
              </a:r>
            </a:p>
          </p:txBody>
        </p:sp>
      </p:grpSp>
      <p:sp>
        <p:nvSpPr>
          <p:cNvPr id="131" name="Rounded Rectangle 130"/>
          <p:cNvSpPr/>
          <p:nvPr/>
        </p:nvSpPr>
        <p:spPr bwMode="auto">
          <a:xfrm>
            <a:off x="703117" y="2933108"/>
            <a:ext cx="2936350" cy="391722"/>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2" name="Rounded Rectangle 131"/>
          <p:cNvSpPr/>
          <p:nvPr/>
        </p:nvSpPr>
        <p:spPr bwMode="auto">
          <a:xfrm>
            <a:off x="695886" y="3332701"/>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3" name="Rounded Rectangle 132"/>
          <p:cNvSpPr/>
          <p:nvPr/>
        </p:nvSpPr>
        <p:spPr bwMode="auto">
          <a:xfrm>
            <a:off x="695332" y="3733593"/>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4" name="Rounded Rectangle 133"/>
          <p:cNvSpPr/>
          <p:nvPr/>
        </p:nvSpPr>
        <p:spPr bwMode="auto">
          <a:xfrm>
            <a:off x="709932" y="4122526"/>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5" name="Rounded Rectangle 134"/>
          <p:cNvSpPr/>
          <p:nvPr/>
        </p:nvSpPr>
        <p:spPr bwMode="auto">
          <a:xfrm>
            <a:off x="708035" y="4512731"/>
            <a:ext cx="2937227"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6" name="Rounded Rectangle 135"/>
          <p:cNvSpPr/>
          <p:nvPr/>
        </p:nvSpPr>
        <p:spPr bwMode="auto">
          <a:xfrm>
            <a:off x="699863" y="4913744"/>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7" name="Rounded Rectangle 136"/>
          <p:cNvSpPr/>
          <p:nvPr/>
        </p:nvSpPr>
        <p:spPr bwMode="auto">
          <a:xfrm>
            <a:off x="703162" y="5308198"/>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8" name="Rounded Rectangle 137"/>
          <p:cNvSpPr/>
          <p:nvPr/>
        </p:nvSpPr>
        <p:spPr bwMode="auto">
          <a:xfrm>
            <a:off x="711411" y="5706598"/>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39" name="Rounded Rectangle 138"/>
          <p:cNvSpPr/>
          <p:nvPr/>
        </p:nvSpPr>
        <p:spPr bwMode="auto">
          <a:xfrm>
            <a:off x="703117" y="6109979"/>
            <a:ext cx="2942145" cy="413626"/>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6" name="Extract 5"/>
          <p:cNvSpPr/>
          <p:nvPr/>
        </p:nvSpPr>
        <p:spPr bwMode="auto">
          <a:xfrm>
            <a:off x="3209159" y="2965255"/>
            <a:ext cx="360151" cy="307183"/>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84" name="TextBox 83"/>
          <p:cNvSpPr txBox="1"/>
          <p:nvPr/>
        </p:nvSpPr>
        <p:spPr>
          <a:xfrm>
            <a:off x="5603992" y="6553724"/>
            <a:ext cx="1958741" cy="338554"/>
          </a:xfrm>
          <a:prstGeom prst="rect">
            <a:avLst/>
          </a:prstGeom>
          <a:noFill/>
        </p:spPr>
        <p:txBody>
          <a:bodyPr wrap="none" rtlCol="0">
            <a:spAutoFit/>
          </a:bodyPr>
          <a:lstStyle/>
          <a:p>
            <a:r>
              <a:rPr lang="en-US" sz="2000" dirty="0" smtClean="0">
                <a:latin typeface="Calibri" panose="020F0502020204030204" pitchFamily="34" charset="0"/>
              </a:rPr>
              <a:t>- Unknown Value</a:t>
            </a:r>
          </a:p>
        </p:txBody>
      </p:sp>
    </p:spTree>
    <p:extLst>
      <p:ext uri="{BB962C8B-B14F-4D97-AF65-F5344CB8AC3E}">
        <p14:creationId xmlns:p14="http://schemas.microsoft.com/office/powerpoint/2010/main" val="14724392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repeatCount="0" fill="hold" grpId="0" nodeType="withEffect">
                                  <p:stCondLst>
                                    <p:cond delay="300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131"/>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4"/>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par>
                                <p:cTn id="27" presetID="0" presetClass="path" presetSubtype="0" accel="50000" decel="50000" fill="hold" grpId="0" nodeType="withEffect">
                                  <p:stCondLst>
                                    <p:cond delay="0"/>
                                  </p:stCondLst>
                                  <p:childTnLst>
                                    <p:animMotion origin="layout" path="M 0 -5.55112E-17 L -0.00017 0.05625 " pathEditMode="relative" rAng="0" ptsTypes="AA">
                                      <p:cBhvr>
                                        <p:cTn id="28" dur="1000" fill="hold"/>
                                        <p:tgtEl>
                                          <p:spTgt spid="131"/>
                                        </p:tgtEl>
                                        <p:attrNameLst>
                                          <p:attrName>ppt_x</p:attrName>
                                          <p:attrName>ppt_y</p:attrName>
                                        </p:attrNameLst>
                                      </p:cBhvr>
                                      <p:rCtr x="-17" y="2801"/>
                                    </p:animMotion>
                                  </p:childTnLst>
                                  <p:subTnLst>
                                    <p:set>
                                      <p:cBhvr override="childStyle">
                                        <p:cTn dur="1" fill="hold" display="0" masterRel="sameClick" afterEffect="1">
                                          <p:stCondLst>
                                            <p:cond evt="end" delay="0">
                                              <p:tn val="27"/>
                                            </p:cond>
                                          </p:stCondLst>
                                        </p:cTn>
                                        <p:tgtEl>
                                          <p:spTgt spid="131"/>
                                        </p:tgtEl>
                                        <p:attrNameLst>
                                          <p:attrName>style.visibility</p:attrName>
                                        </p:attrNameLst>
                                      </p:cBhvr>
                                      <p:to>
                                        <p:strVal val="hidden"/>
                                      </p:to>
                                    </p:set>
                                  </p:subTnLst>
                                </p:cTn>
                              </p:par>
                              <p:par>
                                <p:cTn id="29" presetID="1" presetClass="entr" presetSubtype="0" fill="hold" grpId="0" nodeType="withEffect">
                                  <p:stCondLst>
                                    <p:cond delay="1000"/>
                                  </p:stCondLst>
                                  <p:childTnLst>
                                    <p:set>
                                      <p:cBhvr>
                                        <p:cTn id="30" dur="1" fill="hold">
                                          <p:stCondLst>
                                            <p:cond delay="0"/>
                                          </p:stCondLst>
                                        </p:cTn>
                                        <p:tgtEl>
                                          <p:spTgt spid="13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11"/>
                                        </p:tgtEl>
                                        <p:attrNameLst>
                                          <p:attrName>style.visibility</p:attrName>
                                        </p:attrNameLst>
                                      </p:cBhvr>
                                      <p:to>
                                        <p:strVal val="hidden"/>
                                      </p:to>
                                    </p:set>
                                  </p:childTnLst>
                                </p:cTn>
                              </p:par>
                              <p:par>
                                <p:cTn id="37" presetID="0" presetClass="path" presetSubtype="0" accel="50000" decel="50000" fill="hold" grpId="1" nodeType="withEffect">
                                  <p:stCondLst>
                                    <p:cond delay="0"/>
                                  </p:stCondLst>
                                  <p:childTnLst>
                                    <p:animMotion origin="layout" path="M 8.33333E-7 -2.22222E-6 L -0.00087 0.05718 " pathEditMode="relative" rAng="0" ptsTypes="AA">
                                      <p:cBhvr>
                                        <p:cTn id="38" dur="1000" fill="hold"/>
                                        <p:tgtEl>
                                          <p:spTgt spid="132"/>
                                        </p:tgtEl>
                                        <p:attrNameLst>
                                          <p:attrName>ppt_x</p:attrName>
                                          <p:attrName>ppt_y</p:attrName>
                                        </p:attrNameLst>
                                      </p:cBhvr>
                                      <p:rCtr x="-52" y="2847"/>
                                    </p:animMotion>
                                  </p:childTnLst>
                                  <p:subTnLst>
                                    <p:set>
                                      <p:cBhvr override="childStyle">
                                        <p:cTn dur="1" fill="hold" display="0" masterRel="sameClick" afterEffect="1">
                                          <p:stCondLst>
                                            <p:cond evt="end" delay="0">
                                              <p:tn val="37"/>
                                            </p:cond>
                                          </p:stCondLst>
                                        </p:cTn>
                                        <p:tgtEl>
                                          <p:spTgt spid="132"/>
                                        </p:tgtEl>
                                        <p:attrNameLst>
                                          <p:attrName>style.visibility</p:attrName>
                                        </p:attrNameLst>
                                      </p:cBhvr>
                                      <p:to>
                                        <p:strVal val="hidden"/>
                                      </p:to>
                                    </p:set>
                                  </p:subTnLst>
                                </p:cTn>
                              </p:par>
                              <p:par>
                                <p:cTn id="39" presetID="1" presetClass="entr" presetSubtype="0" fill="hold" grpId="0" nodeType="withEffect">
                                  <p:stCondLst>
                                    <p:cond delay="1000"/>
                                  </p:stCondLst>
                                  <p:childTnLst>
                                    <p:set>
                                      <p:cBhvr>
                                        <p:cTn id="40" dur="1" fill="hold">
                                          <p:stCondLst>
                                            <p:cond delay="0"/>
                                          </p:stCondLst>
                                        </p:cTn>
                                        <p:tgtEl>
                                          <p:spTgt spid="13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2"/>
                                        </p:tgtEl>
                                        <p:attrNameLst>
                                          <p:attrName>style.visibility</p:attrName>
                                        </p:attrNameLst>
                                      </p:cBhvr>
                                      <p:to>
                                        <p:strVal val="hidden"/>
                                      </p:to>
                                    </p:set>
                                  </p:childTnLst>
                                </p:cTn>
                              </p:par>
                              <p:par>
                                <p:cTn id="47" presetID="0" presetClass="path" presetSubtype="0" accel="50000" decel="50000" fill="hold" grpId="1" nodeType="withEffect">
                                  <p:stCondLst>
                                    <p:cond delay="0"/>
                                  </p:stCondLst>
                                  <p:childTnLst>
                                    <p:animMotion origin="layout" path="M 4.44444E-6 2.96296E-6 L -0.00087 0.05717 " pathEditMode="relative" rAng="0" ptsTypes="AA">
                                      <p:cBhvr>
                                        <p:cTn id="48" dur="1000" fill="hold"/>
                                        <p:tgtEl>
                                          <p:spTgt spid="133"/>
                                        </p:tgtEl>
                                        <p:attrNameLst>
                                          <p:attrName>ppt_x</p:attrName>
                                          <p:attrName>ppt_y</p:attrName>
                                        </p:attrNameLst>
                                      </p:cBhvr>
                                      <p:rCtr x="-52" y="2847"/>
                                    </p:animMotion>
                                  </p:childTnLst>
                                  <p:subTnLst>
                                    <p:set>
                                      <p:cBhvr override="childStyle">
                                        <p:cTn dur="1" fill="hold" display="0" masterRel="sameClick" afterEffect="1">
                                          <p:stCondLst>
                                            <p:cond evt="end" delay="0">
                                              <p:tn val="47"/>
                                            </p:cond>
                                          </p:stCondLst>
                                        </p:cTn>
                                        <p:tgtEl>
                                          <p:spTgt spid="133"/>
                                        </p:tgtEl>
                                        <p:attrNameLst>
                                          <p:attrName>style.visibility</p:attrName>
                                        </p:attrNameLst>
                                      </p:cBhvr>
                                      <p:to>
                                        <p:strVal val="hidden"/>
                                      </p:to>
                                    </p:set>
                                  </p:subTnLst>
                                </p:cTn>
                              </p:par>
                              <p:par>
                                <p:cTn id="49" presetID="1" presetClass="entr" presetSubtype="0" fill="hold" grpId="0" nodeType="withEffect">
                                  <p:stCondLst>
                                    <p:cond delay="1000"/>
                                  </p:stCondLst>
                                  <p:childTnLst>
                                    <p:set>
                                      <p:cBhvr>
                                        <p:cTn id="50" dur="1" fill="hold">
                                          <p:stCondLst>
                                            <p:cond delay="0"/>
                                          </p:stCondLst>
                                        </p:cTn>
                                        <p:tgtEl>
                                          <p:spTgt spid="13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par>
                          <p:cTn id="53" fill="hold">
                            <p:stCondLst>
                              <p:cond delay="1000"/>
                            </p:stCondLst>
                            <p:childTnLst>
                              <p:par>
                                <p:cTn id="54" presetID="1" presetClass="entr" presetSubtype="0"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nodeType="clickEffect">
                                  <p:stCondLst>
                                    <p:cond delay="0"/>
                                  </p:stCondLst>
                                  <p:childTnLst>
                                    <p:set>
                                      <p:cBhvr>
                                        <p:cTn id="59" dur="1" fill="hold">
                                          <p:stCondLst>
                                            <p:cond delay="0"/>
                                          </p:stCondLst>
                                        </p:cTn>
                                        <p:tgtEl>
                                          <p:spTgt spid="13"/>
                                        </p:tgtEl>
                                        <p:attrNameLst>
                                          <p:attrName>style.visibility</p:attrName>
                                        </p:attrNameLst>
                                      </p:cBhvr>
                                      <p:to>
                                        <p:strVal val="hidden"/>
                                      </p:to>
                                    </p:set>
                                  </p:childTnLst>
                                </p:cTn>
                              </p:par>
                              <p:par>
                                <p:cTn id="60" presetID="0" presetClass="path" presetSubtype="0" accel="50000" decel="50000" fill="hold" grpId="1" nodeType="withEffect">
                                  <p:stCondLst>
                                    <p:cond delay="0"/>
                                  </p:stCondLst>
                                  <p:childTnLst>
                                    <p:animMotion origin="layout" path="M -1.66667E-6 1.11022E-16 L -0.00087 0.05718 " pathEditMode="relative" rAng="0" ptsTypes="AA">
                                      <p:cBhvr>
                                        <p:cTn id="61" dur="1000" fill="hold"/>
                                        <p:tgtEl>
                                          <p:spTgt spid="134"/>
                                        </p:tgtEl>
                                        <p:attrNameLst>
                                          <p:attrName>ppt_x</p:attrName>
                                          <p:attrName>ppt_y</p:attrName>
                                        </p:attrNameLst>
                                      </p:cBhvr>
                                      <p:rCtr x="-52" y="2847"/>
                                    </p:animMotion>
                                  </p:childTnLst>
                                  <p:subTnLst>
                                    <p:set>
                                      <p:cBhvr override="childStyle">
                                        <p:cTn dur="1" fill="hold" display="0" masterRel="sameClick" afterEffect="1">
                                          <p:stCondLst>
                                            <p:cond evt="end" delay="0">
                                              <p:tn val="60"/>
                                            </p:cond>
                                          </p:stCondLst>
                                        </p:cTn>
                                        <p:tgtEl>
                                          <p:spTgt spid="134"/>
                                        </p:tgtEl>
                                        <p:attrNameLst>
                                          <p:attrName>style.visibility</p:attrName>
                                        </p:attrNameLst>
                                      </p:cBhvr>
                                      <p:to>
                                        <p:strVal val="hidden"/>
                                      </p:to>
                                    </p:set>
                                  </p:subTnLst>
                                </p:cTn>
                              </p:par>
                              <p:par>
                                <p:cTn id="62" presetID="1" presetClass="entr" presetSubtype="0" fill="hold" grpId="0" nodeType="withEffect">
                                  <p:stCondLst>
                                    <p:cond delay="1000"/>
                                  </p:stCondLst>
                                  <p:childTnLst>
                                    <p:set>
                                      <p:cBhvr>
                                        <p:cTn id="63" dur="1" fill="hold">
                                          <p:stCondLst>
                                            <p:cond delay="0"/>
                                          </p:stCondLst>
                                        </p:cTn>
                                        <p:tgtEl>
                                          <p:spTgt spid="135"/>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1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nodeType="clickEffect">
                                  <p:stCondLst>
                                    <p:cond delay="0"/>
                                  </p:stCondLst>
                                  <p:childTnLst>
                                    <p:set>
                                      <p:cBhvr>
                                        <p:cTn id="69" dur="1" fill="hold">
                                          <p:stCondLst>
                                            <p:cond delay="0"/>
                                          </p:stCondLst>
                                        </p:cTn>
                                        <p:tgtEl>
                                          <p:spTgt spid="15"/>
                                        </p:tgtEl>
                                        <p:attrNameLst>
                                          <p:attrName>style.visibility</p:attrName>
                                        </p:attrNameLst>
                                      </p:cBhvr>
                                      <p:to>
                                        <p:strVal val="hidden"/>
                                      </p:to>
                                    </p:set>
                                  </p:childTnLst>
                                </p:cTn>
                              </p:par>
                              <p:par>
                                <p:cTn id="70" presetID="0" presetClass="path" presetSubtype="0" accel="50000" decel="50000" fill="hold" grpId="1" nodeType="withEffect">
                                  <p:stCondLst>
                                    <p:cond delay="0"/>
                                  </p:stCondLst>
                                  <p:childTnLst>
                                    <p:animMotion origin="layout" path="M -8.33333E-7 -4.44444E-6 L -0.00087 0.05718 " pathEditMode="relative" rAng="0" ptsTypes="AA">
                                      <p:cBhvr>
                                        <p:cTn id="71" dur="1000" fill="hold"/>
                                        <p:tgtEl>
                                          <p:spTgt spid="135"/>
                                        </p:tgtEl>
                                        <p:attrNameLst>
                                          <p:attrName>ppt_x</p:attrName>
                                          <p:attrName>ppt_y</p:attrName>
                                        </p:attrNameLst>
                                      </p:cBhvr>
                                      <p:rCtr x="-52" y="2847"/>
                                    </p:animMotion>
                                  </p:childTnLst>
                                  <p:subTnLst>
                                    <p:set>
                                      <p:cBhvr override="childStyle">
                                        <p:cTn dur="1" fill="hold" display="0" masterRel="sameClick" afterEffect="1">
                                          <p:stCondLst>
                                            <p:cond evt="end" delay="0">
                                              <p:tn val="70"/>
                                            </p:cond>
                                          </p:stCondLst>
                                        </p:cTn>
                                        <p:tgtEl>
                                          <p:spTgt spid="135"/>
                                        </p:tgtEl>
                                        <p:attrNameLst>
                                          <p:attrName>style.visibility</p:attrName>
                                        </p:attrNameLst>
                                      </p:cBhvr>
                                      <p:to>
                                        <p:strVal val="hidden"/>
                                      </p:to>
                                    </p:set>
                                  </p:subTnLst>
                                </p:cTn>
                              </p:par>
                              <p:par>
                                <p:cTn id="72" presetID="1" presetClass="entr" presetSubtype="0" fill="hold" grpId="0" nodeType="withEffect">
                                  <p:stCondLst>
                                    <p:cond delay="1000"/>
                                  </p:stCondLst>
                                  <p:childTnLst>
                                    <p:set>
                                      <p:cBhvr>
                                        <p:cTn id="73" dur="1" fill="hold">
                                          <p:stCondLst>
                                            <p:cond delay="0"/>
                                          </p:stCondLst>
                                        </p:cTn>
                                        <p:tgtEl>
                                          <p:spTgt spid="136"/>
                                        </p:tgtEl>
                                        <p:attrNameLst>
                                          <p:attrName>style.visibility</p:attrName>
                                        </p:attrNameLst>
                                      </p:cBhvr>
                                      <p:to>
                                        <p:strVal val="visible"/>
                                      </p:to>
                                    </p:set>
                                  </p:childTnLst>
                                </p:cTn>
                              </p:par>
                              <p:par>
                                <p:cTn id="74" presetID="1" presetClass="entr" presetSubtype="0" fill="hold" nodeType="withEffect">
                                  <p:stCondLst>
                                    <p:cond delay="0"/>
                                  </p:stCondLst>
                                  <p:childTnLst>
                                    <p:set>
                                      <p:cBhvr>
                                        <p:cTn id="75" dur="1" fill="hold">
                                          <p:stCondLst>
                                            <p:cond delay="0"/>
                                          </p:stCondLst>
                                        </p:cTn>
                                        <p:tgtEl>
                                          <p:spTgt spid="16"/>
                                        </p:tgtEl>
                                        <p:attrNameLst>
                                          <p:attrName>style.visibility</p:attrName>
                                        </p:attrNameLst>
                                      </p:cBhvr>
                                      <p:to>
                                        <p:strVal val="visible"/>
                                      </p:to>
                                    </p:set>
                                  </p:childTnLst>
                                </p:cTn>
                              </p:par>
                            </p:childTnLst>
                          </p:cTn>
                        </p:par>
                        <p:par>
                          <p:cTn id="76" fill="hold">
                            <p:stCondLst>
                              <p:cond delay="1000"/>
                            </p:stCondLst>
                            <p:childTnLst>
                              <p:par>
                                <p:cTn id="77" presetID="1" presetClass="entr" presetSubtype="0" fill="hold" grpId="0" nodeType="afterEffect">
                                  <p:stCondLst>
                                    <p:cond delay="0"/>
                                  </p:stCondLst>
                                  <p:childTnLst>
                                    <p:set>
                                      <p:cBhvr>
                                        <p:cTn id="78" dur="1" fill="hold">
                                          <p:stCondLst>
                                            <p:cond delay="0"/>
                                          </p:stCondLst>
                                        </p:cTn>
                                        <p:tgtEl>
                                          <p:spTgt spid="10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nodeType="clickEffect">
                                  <p:stCondLst>
                                    <p:cond delay="0"/>
                                  </p:stCondLst>
                                  <p:childTnLst>
                                    <p:set>
                                      <p:cBhvr>
                                        <p:cTn id="82" dur="1" fill="hold">
                                          <p:stCondLst>
                                            <p:cond delay="0"/>
                                          </p:stCondLst>
                                        </p:cTn>
                                        <p:tgtEl>
                                          <p:spTgt spid="16"/>
                                        </p:tgtEl>
                                        <p:attrNameLst>
                                          <p:attrName>style.visibility</p:attrName>
                                        </p:attrNameLst>
                                      </p:cBhvr>
                                      <p:to>
                                        <p:strVal val="hidden"/>
                                      </p:to>
                                    </p:set>
                                  </p:childTnLst>
                                </p:cTn>
                              </p:par>
                              <p:par>
                                <p:cTn id="83" presetID="0" presetClass="path" presetSubtype="0" accel="50000" decel="50000" fill="hold" grpId="1" nodeType="withEffect">
                                  <p:stCondLst>
                                    <p:cond delay="0"/>
                                  </p:stCondLst>
                                  <p:childTnLst>
                                    <p:animMotion origin="layout" path="M 3.61111E-6 2.22222E-6 L -0.00087 0.05717 " pathEditMode="relative" rAng="0" ptsTypes="AA">
                                      <p:cBhvr>
                                        <p:cTn id="84" dur="1000" fill="hold"/>
                                        <p:tgtEl>
                                          <p:spTgt spid="136"/>
                                        </p:tgtEl>
                                        <p:attrNameLst>
                                          <p:attrName>ppt_x</p:attrName>
                                          <p:attrName>ppt_y</p:attrName>
                                        </p:attrNameLst>
                                      </p:cBhvr>
                                      <p:rCtr x="-52" y="2847"/>
                                    </p:animMotion>
                                  </p:childTnLst>
                                  <p:subTnLst>
                                    <p:set>
                                      <p:cBhvr override="childStyle">
                                        <p:cTn dur="1" fill="hold" display="0" masterRel="sameClick" afterEffect="1">
                                          <p:stCondLst>
                                            <p:cond evt="end" delay="0">
                                              <p:tn val="83"/>
                                            </p:cond>
                                          </p:stCondLst>
                                        </p:cTn>
                                        <p:tgtEl>
                                          <p:spTgt spid="136"/>
                                        </p:tgtEl>
                                        <p:attrNameLst>
                                          <p:attrName>style.visibility</p:attrName>
                                        </p:attrNameLst>
                                      </p:cBhvr>
                                      <p:to>
                                        <p:strVal val="hidden"/>
                                      </p:to>
                                    </p:set>
                                  </p:subTnLst>
                                </p:cTn>
                              </p:par>
                              <p:par>
                                <p:cTn id="85" presetID="1" presetClass="entr" presetSubtype="0" fill="hold" grpId="0" nodeType="withEffect">
                                  <p:stCondLst>
                                    <p:cond delay="1000"/>
                                  </p:stCondLst>
                                  <p:childTnLst>
                                    <p:set>
                                      <p:cBhvr>
                                        <p:cTn id="86" dur="1" fill="hold">
                                          <p:stCondLst>
                                            <p:cond delay="0"/>
                                          </p:stCondLst>
                                        </p:cTn>
                                        <p:tgtEl>
                                          <p:spTgt spid="137"/>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childTnLst>
                                </p:cTn>
                              </p:par>
                            </p:childTnLst>
                          </p:cTn>
                        </p:par>
                        <p:par>
                          <p:cTn id="89" fill="hold">
                            <p:stCondLst>
                              <p:cond delay="1000"/>
                            </p:stCondLst>
                            <p:childTnLst>
                              <p:par>
                                <p:cTn id="90" presetID="1" presetClass="entr" presetSubtype="0" fill="hold" grpId="0" nodeType="afterEffect">
                                  <p:stCondLst>
                                    <p:cond delay="0"/>
                                  </p:stCondLst>
                                  <p:childTnLst>
                                    <p:set>
                                      <p:cBhvr>
                                        <p:cTn id="91" dur="1" fill="hold">
                                          <p:stCondLst>
                                            <p:cond delay="0"/>
                                          </p:stCondLst>
                                        </p:cTn>
                                        <p:tgtEl>
                                          <p:spTgt spid="111"/>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xit" presetSubtype="0" fill="hold" nodeType="clickEffect">
                                  <p:stCondLst>
                                    <p:cond delay="0"/>
                                  </p:stCondLst>
                                  <p:childTnLst>
                                    <p:set>
                                      <p:cBhvr>
                                        <p:cTn id="95" dur="1" fill="hold">
                                          <p:stCondLst>
                                            <p:cond delay="0"/>
                                          </p:stCondLst>
                                        </p:cTn>
                                        <p:tgtEl>
                                          <p:spTgt spid="19"/>
                                        </p:tgtEl>
                                        <p:attrNameLst>
                                          <p:attrName>style.visibility</p:attrName>
                                        </p:attrNameLst>
                                      </p:cBhvr>
                                      <p:to>
                                        <p:strVal val="hidden"/>
                                      </p:to>
                                    </p:set>
                                  </p:childTnLst>
                                </p:cTn>
                              </p:par>
                              <p:par>
                                <p:cTn id="96" presetID="0" presetClass="path" presetSubtype="0" accel="50000" decel="50000" fill="hold" grpId="1" nodeType="withEffect">
                                  <p:stCondLst>
                                    <p:cond delay="0"/>
                                  </p:stCondLst>
                                  <p:childTnLst>
                                    <p:animMotion origin="layout" path="M -3.61111E-6 3.33333E-6 L -0.00086 0.05717 " pathEditMode="relative" rAng="0" ptsTypes="AA">
                                      <p:cBhvr>
                                        <p:cTn id="97" dur="1000" fill="hold"/>
                                        <p:tgtEl>
                                          <p:spTgt spid="137"/>
                                        </p:tgtEl>
                                        <p:attrNameLst>
                                          <p:attrName>ppt_x</p:attrName>
                                          <p:attrName>ppt_y</p:attrName>
                                        </p:attrNameLst>
                                      </p:cBhvr>
                                      <p:rCtr x="-52" y="2847"/>
                                    </p:animMotion>
                                  </p:childTnLst>
                                  <p:subTnLst>
                                    <p:set>
                                      <p:cBhvr override="childStyle">
                                        <p:cTn dur="1" fill="hold" display="0" masterRel="sameClick" afterEffect="1">
                                          <p:stCondLst>
                                            <p:cond evt="end" delay="0">
                                              <p:tn val="96"/>
                                            </p:cond>
                                          </p:stCondLst>
                                        </p:cTn>
                                        <p:tgtEl>
                                          <p:spTgt spid="137"/>
                                        </p:tgtEl>
                                        <p:attrNameLst>
                                          <p:attrName>style.visibility</p:attrName>
                                        </p:attrNameLst>
                                      </p:cBhvr>
                                      <p:to>
                                        <p:strVal val="hidden"/>
                                      </p:to>
                                    </p:set>
                                  </p:subTnLst>
                                </p:cTn>
                              </p:par>
                              <p:par>
                                <p:cTn id="98" presetID="1" presetClass="entr" presetSubtype="0" fill="hold" grpId="0" nodeType="withEffect">
                                  <p:stCondLst>
                                    <p:cond delay="1000"/>
                                  </p:stCondLst>
                                  <p:childTnLst>
                                    <p:set>
                                      <p:cBhvr>
                                        <p:cTn id="99" dur="1" fill="hold">
                                          <p:stCondLst>
                                            <p:cond delay="0"/>
                                          </p:stCondLst>
                                        </p:cTn>
                                        <p:tgtEl>
                                          <p:spTgt spid="138"/>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20"/>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xit" presetSubtype="0" fill="hold" nodeType="clickEffect">
                                  <p:stCondLst>
                                    <p:cond delay="0"/>
                                  </p:stCondLst>
                                  <p:childTnLst>
                                    <p:set>
                                      <p:cBhvr>
                                        <p:cTn id="105" dur="1" fill="hold">
                                          <p:stCondLst>
                                            <p:cond delay="0"/>
                                          </p:stCondLst>
                                        </p:cTn>
                                        <p:tgtEl>
                                          <p:spTgt spid="20"/>
                                        </p:tgtEl>
                                        <p:attrNameLst>
                                          <p:attrName>style.visibility</p:attrName>
                                        </p:attrNameLst>
                                      </p:cBhvr>
                                      <p:to>
                                        <p:strVal val="hidden"/>
                                      </p:to>
                                    </p:set>
                                  </p:childTnLst>
                                </p:cTn>
                              </p:par>
                              <p:par>
                                <p:cTn id="106" presetID="0" presetClass="path" presetSubtype="0" accel="50000" decel="50000" fill="hold" grpId="1" nodeType="withEffect">
                                  <p:stCondLst>
                                    <p:cond delay="0"/>
                                  </p:stCondLst>
                                  <p:childTnLst>
                                    <p:animMotion origin="layout" path="M -1.66667E-6 1.48148E-6 L -0.00087 0.05717 " pathEditMode="relative" rAng="0" ptsTypes="AA">
                                      <p:cBhvr>
                                        <p:cTn id="107" dur="1000" fill="hold"/>
                                        <p:tgtEl>
                                          <p:spTgt spid="138"/>
                                        </p:tgtEl>
                                        <p:attrNameLst>
                                          <p:attrName>ppt_x</p:attrName>
                                          <p:attrName>ppt_y</p:attrName>
                                        </p:attrNameLst>
                                      </p:cBhvr>
                                      <p:rCtr x="-52" y="2847"/>
                                    </p:animMotion>
                                  </p:childTnLst>
                                  <p:subTnLst>
                                    <p:set>
                                      <p:cBhvr override="childStyle">
                                        <p:cTn dur="1" fill="hold" display="0" masterRel="sameClick" afterEffect="1">
                                          <p:stCondLst>
                                            <p:cond evt="end" delay="0">
                                              <p:tn val="106"/>
                                            </p:cond>
                                          </p:stCondLst>
                                        </p:cTn>
                                        <p:tgtEl>
                                          <p:spTgt spid="138"/>
                                        </p:tgtEl>
                                        <p:attrNameLst>
                                          <p:attrName>style.visibility</p:attrName>
                                        </p:attrNameLst>
                                      </p:cBhvr>
                                      <p:to>
                                        <p:strVal val="hidden"/>
                                      </p:to>
                                    </p:set>
                                  </p:subTnLst>
                                </p:cTn>
                              </p:par>
                              <p:par>
                                <p:cTn id="108" presetID="1" presetClass="entr" presetSubtype="0" fill="hold" grpId="0" nodeType="withEffect">
                                  <p:stCondLst>
                                    <p:cond delay="1000"/>
                                  </p:stCondLst>
                                  <p:childTnLst>
                                    <p:set>
                                      <p:cBhvr>
                                        <p:cTn id="109" dur="1" fill="hold">
                                          <p:stCondLst>
                                            <p:cond delay="0"/>
                                          </p:stCondLst>
                                        </p:cTn>
                                        <p:tgtEl>
                                          <p:spTgt spid="139"/>
                                        </p:tgtEl>
                                        <p:attrNameLst>
                                          <p:attrName>style.visibility</p:attrName>
                                        </p:attrNameLst>
                                      </p:cBhvr>
                                      <p:to>
                                        <p:strVal val="visible"/>
                                      </p:to>
                                    </p:set>
                                  </p:childTnLst>
                                </p:cTn>
                              </p:par>
                              <p:par>
                                <p:cTn id="110" presetID="1" presetClass="entr" presetSubtype="0" fill="hold" nodeType="withEffect">
                                  <p:stCondLst>
                                    <p:cond delay="0"/>
                                  </p:stCondLst>
                                  <p:childTnLst>
                                    <p:set>
                                      <p:cBhvr>
                                        <p:cTn id="111" dur="1" fill="hold">
                                          <p:stCondLst>
                                            <p:cond delay="0"/>
                                          </p:stCondLst>
                                        </p:cTn>
                                        <p:tgtEl>
                                          <p:spTgt spid="21"/>
                                        </p:tgtEl>
                                        <p:attrNameLst>
                                          <p:attrName>style.visibility</p:attrName>
                                        </p:attrNameLst>
                                      </p:cBhvr>
                                      <p:to>
                                        <p:strVal val="visible"/>
                                      </p:to>
                                    </p:set>
                                  </p:childTnLst>
                                </p:cTn>
                              </p:par>
                            </p:childTnLst>
                          </p:cTn>
                        </p:par>
                        <p:par>
                          <p:cTn id="112" fill="hold">
                            <p:stCondLst>
                              <p:cond delay="1000"/>
                            </p:stCondLst>
                            <p:childTnLst>
                              <p:par>
                                <p:cTn id="113" presetID="1" presetClass="entr" presetSubtype="0" fill="hold" grpId="0" nodeType="afterEffect">
                                  <p:stCondLst>
                                    <p:cond delay="0"/>
                                  </p:stCondLst>
                                  <p:childTnLst>
                                    <p:set>
                                      <p:cBhvr>
                                        <p:cTn id="114"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8" grpId="0"/>
      <p:bldP spid="92" grpId="0"/>
      <p:bldP spid="105" grpId="0"/>
      <p:bldP spid="111" grpId="0"/>
      <p:bldP spid="129" grpId="0"/>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6" grpId="0" animBg="1"/>
      <p:bldP spid="8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9" name="Table 148"/>
          <p:cNvGraphicFramePr>
            <a:graphicFrameLocks noGrp="1"/>
          </p:cNvGraphicFramePr>
          <p:nvPr>
            <p:extLst/>
          </p:nvPr>
        </p:nvGraphicFramePr>
        <p:xfrm>
          <a:off x="4529837" y="1360825"/>
          <a:ext cx="2933568" cy="792480"/>
        </p:xfrm>
        <a:graphic>
          <a:graphicData uri="http://schemas.openxmlformats.org/drawingml/2006/table">
            <a:tbl>
              <a:tblPr firstRow="1" bandRow="1">
                <a:tableStyleId>{B301B821-A1FF-4177-AEE7-76D212191A09}</a:tableStyleId>
              </a:tblPr>
              <a:tblGrid>
                <a:gridCol w="733392">
                  <a:extLst>
                    <a:ext uri="{9D8B030D-6E8A-4147-A177-3AD203B41FA5}">
                      <a16:colId xmlns:a16="http://schemas.microsoft.com/office/drawing/2014/main" xmlns="" val="20001"/>
                    </a:ext>
                  </a:extLst>
                </a:gridCol>
                <a:gridCol w="733392">
                  <a:extLst>
                    <a:ext uri="{9D8B030D-6E8A-4147-A177-3AD203B41FA5}">
                      <a16:colId xmlns:a16="http://schemas.microsoft.com/office/drawing/2014/main" xmlns="" val="20002"/>
                    </a:ext>
                  </a:extLst>
                </a:gridCol>
                <a:gridCol w="733392">
                  <a:extLst>
                    <a:ext uri="{9D8B030D-6E8A-4147-A177-3AD203B41FA5}">
                      <a16:colId xmlns:a16="http://schemas.microsoft.com/office/drawing/2014/main" xmlns="" val="20003"/>
                    </a:ext>
                  </a:extLst>
                </a:gridCol>
                <a:gridCol w="733392">
                  <a:extLst>
                    <a:ext uri="{9D8B030D-6E8A-4147-A177-3AD203B41FA5}">
                      <a16:colId xmlns:a16="http://schemas.microsoft.com/office/drawing/2014/main" xmlns="" val="20005"/>
                    </a:ext>
                  </a:extLst>
                </a:gridCol>
              </a:tblGrid>
              <a:tr h="396240">
                <a:tc>
                  <a:txBody>
                    <a:bodyPr/>
                    <a:lstStyle/>
                    <a:p>
                      <a:r>
                        <a:rPr lang="en-US" sz="2000" dirty="0" smtClean="0"/>
                        <a:t>R1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R2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R3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smtClean="0"/>
                        <a:t>R4    </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6240">
                <a:tc>
                  <a:txBody>
                    <a:bodyPr/>
                    <a:lstStyle/>
                    <a:p>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graphicFrame>
        <p:nvGraphicFramePr>
          <p:cNvPr id="148" name="Table 147"/>
          <p:cNvGraphicFramePr>
            <a:graphicFrameLocks noGrp="1"/>
          </p:cNvGraphicFramePr>
          <p:nvPr>
            <p:extLst/>
          </p:nvPr>
        </p:nvGraphicFramePr>
        <p:xfrm>
          <a:off x="4530265" y="2501424"/>
          <a:ext cx="2539196" cy="3169920"/>
        </p:xfrm>
        <a:graphic>
          <a:graphicData uri="http://schemas.openxmlformats.org/drawingml/2006/table">
            <a:tbl>
              <a:tblPr firstRow="1" bandRow="1">
                <a:tableStyleId>{B301B821-A1FF-4177-AEE7-76D212191A09}</a:tableStyleId>
              </a:tblPr>
              <a:tblGrid>
                <a:gridCol w="2539196"/>
              </a:tblGrid>
              <a:tr h="396240">
                <a:tc>
                  <a:txBody>
                    <a:bodyPr/>
                    <a:lstStyle/>
                    <a:p>
                      <a:r>
                        <a:rPr lang="en-US" sz="2000" dirty="0" smtClean="0"/>
                        <a:t>Memory</a:t>
                      </a:r>
                      <a:r>
                        <a:rPr lang="en-US" sz="2000" baseline="0" dirty="0" smtClean="0"/>
                        <a:t> Access     </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40">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1100138" y="0"/>
            <a:ext cx="8043862" cy="911185"/>
          </a:xfrm>
        </p:spPr>
        <p:txBody>
          <a:bodyPr/>
          <a:lstStyle/>
          <a:p>
            <a:r>
              <a:rPr lang="en-US" dirty="0">
                <a:latin typeface="Calibri" charset="0"/>
                <a:ea typeface="Calibri" charset="0"/>
                <a:cs typeface="Calibri" charset="0"/>
              </a:rPr>
              <a:t>Reconstructing </a:t>
            </a:r>
            <a:r>
              <a:rPr lang="en-US" dirty="0" err="1">
                <a:latin typeface="Calibri" charset="0"/>
                <a:ea typeface="Calibri" charset="0"/>
                <a:cs typeface="Calibri" charset="0"/>
              </a:rPr>
              <a:t>Unsampled</a:t>
            </a:r>
            <a:r>
              <a:rPr lang="en-US" dirty="0">
                <a:latin typeface="Calibri" charset="0"/>
                <a:ea typeface="Calibri" charset="0"/>
                <a:cs typeface="Calibri" charset="0"/>
              </a:rPr>
              <a:t> </a:t>
            </a:r>
            <a:r>
              <a:rPr lang="en-US" dirty="0" smtClean="0">
                <a:latin typeface="Calibri" charset="0"/>
                <a:ea typeface="Calibri" charset="0"/>
                <a:cs typeface="Calibri" charset="0"/>
              </a:rPr>
              <a:t>Memory Accesses </a:t>
            </a:r>
            <a:r>
              <a:rPr lang="en-US" dirty="0">
                <a:latin typeface="Calibri" charset="0"/>
                <a:ea typeface="Calibri" charset="0"/>
                <a:cs typeface="Calibri" charset="0"/>
              </a:rPr>
              <a:t/>
            </a:r>
            <a:br>
              <a:rPr lang="en-US" dirty="0">
                <a:latin typeface="Calibri" charset="0"/>
                <a:ea typeface="Calibri" charset="0"/>
                <a:cs typeface="Calibri" charset="0"/>
              </a:rPr>
            </a:br>
            <a:r>
              <a:rPr lang="en-US" dirty="0">
                <a:latin typeface="Calibri" charset="0"/>
                <a:ea typeface="Calibri" charset="0"/>
                <a:cs typeface="Calibri" charset="0"/>
              </a:rPr>
              <a:t>via </a:t>
            </a:r>
            <a:r>
              <a:rPr lang="en-US" dirty="0" smtClean="0">
                <a:latin typeface="Calibri" charset="0"/>
                <a:ea typeface="Calibri" charset="0"/>
                <a:cs typeface="Calibri" charset="0"/>
              </a:rPr>
              <a:t>Backward </a:t>
            </a:r>
            <a:r>
              <a:rPr lang="en-US" dirty="0">
                <a:latin typeface="Calibri" charset="0"/>
                <a:ea typeface="Calibri" charset="0"/>
                <a:cs typeface="Calibri" charset="0"/>
              </a:rPr>
              <a:t>Replay</a:t>
            </a:r>
            <a:endParaRPr lang="en-US" dirty="0"/>
          </a:p>
        </p:txBody>
      </p:sp>
      <p:grpSp>
        <p:nvGrpSpPr>
          <p:cNvPr id="9" name="Group 8"/>
          <p:cNvGrpSpPr/>
          <p:nvPr/>
        </p:nvGrpSpPr>
        <p:grpSpPr>
          <a:xfrm>
            <a:off x="4522537" y="1790487"/>
            <a:ext cx="2898966" cy="338555"/>
            <a:chOff x="3450845" y="8899689"/>
            <a:chExt cx="2898966" cy="338555"/>
          </a:xfrm>
        </p:grpSpPr>
        <p:sp>
          <p:nvSpPr>
            <p:cNvPr id="14" name="Rectangle 13"/>
            <p:cNvSpPr/>
            <p:nvPr/>
          </p:nvSpPr>
          <p:spPr>
            <a:xfrm>
              <a:off x="3450845" y="8899690"/>
              <a:ext cx="676197" cy="338554"/>
            </a:xfrm>
            <a:prstGeom prst="rect">
              <a:avLst/>
            </a:prstGeom>
          </p:spPr>
          <p:txBody>
            <a:bodyPr wrap="square">
              <a:spAutoFit/>
            </a:bodyPr>
            <a:lstStyle/>
            <a:p>
              <a:pPr algn="ctr"/>
              <a:r>
                <a:rPr lang="en-US" sz="2000" dirty="0">
                  <a:solidFill>
                    <a:srgbClr val="FF0000"/>
                  </a:solidFill>
                </a:rPr>
                <a:t>A</a:t>
              </a:r>
            </a:p>
          </p:txBody>
        </p:sp>
        <p:sp>
          <p:nvSpPr>
            <p:cNvPr id="17" name="Rectangle 16"/>
            <p:cNvSpPr/>
            <p:nvPr/>
          </p:nvSpPr>
          <p:spPr>
            <a:xfrm>
              <a:off x="4190439" y="8899690"/>
              <a:ext cx="699060" cy="338554"/>
            </a:xfrm>
            <a:prstGeom prst="rect">
              <a:avLst/>
            </a:prstGeom>
          </p:spPr>
          <p:txBody>
            <a:bodyPr wrap="square">
              <a:spAutoFit/>
            </a:bodyPr>
            <a:lstStyle/>
            <a:p>
              <a:pPr algn="ctr"/>
              <a:r>
                <a:rPr lang="en-US" sz="2000" dirty="0">
                  <a:solidFill>
                    <a:srgbClr val="FF0000"/>
                  </a:solidFill>
                </a:rPr>
                <a:t>B</a:t>
              </a:r>
            </a:p>
          </p:txBody>
        </p:sp>
        <p:sp>
          <p:nvSpPr>
            <p:cNvPr id="18" name="Rectangle 17"/>
            <p:cNvSpPr/>
            <p:nvPr/>
          </p:nvSpPr>
          <p:spPr>
            <a:xfrm>
              <a:off x="4904099" y="8899690"/>
              <a:ext cx="726427" cy="338554"/>
            </a:xfrm>
            <a:prstGeom prst="rect">
              <a:avLst/>
            </a:prstGeom>
          </p:spPr>
          <p:txBody>
            <a:bodyPr wrap="square">
              <a:spAutoFit/>
            </a:bodyPr>
            <a:lstStyle/>
            <a:p>
              <a:pPr algn="ctr"/>
              <a:r>
                <a:rPr lang="en-US" sz="2000" dirty="0">
                  <a:solidFill>
                    <a:srgbClr val="FF0000"/>
                  </a:solidFill>
                </a:rPr>
                <a:t>C</a:t>
              </a:r>
            </a:p>
          </p:txBody>
        </p:sp>
        <p:sp>
          <p:nvSpPr>
            <p:cNvPr id="53" name="Rectangle 52"/>
            <p:cNvSpPr/>
            <p:nvPr/>
          </p:nvSpPr>
          <p:spPr>
            <a:xfrm>
              <a:off x="5623384" y="8899689"/>
              <a:ext cx="726427" cy="338554"/>
            </a:xfrm>
            <a:prstGeom prst="rect">
              <a:avLst/>
            </a:prstGeom>
          </p:spPr>
          <p:txBody>
            <a:bodyPr wrap="square">
              <a:spAutoFit/>
            </a:bodyPr>
            <a:lstStyle/>
            <a:p>
              <a:pPr algn="ctr"/>
              <a:r>
                <a:rPr lang="en-US" sz="2000" dirty="0">
                  <a:solidFill>
                    <a:srgbClr val="FF0000"/>
                  </a:solidFill>
                </a:rPr>
                <a:t>D</a:t>
              </a:r>
            </a:p>
          </p:txBody>
        </p:sp>
      </p:grpSp>
      <p:sp>
        <p:nvSpPr>
          <p:cNvPr id="65" name="Up Arrow 64"/>
          <p:cNvSpPr/>
          <p:nvPr/>
        </p:nvSpPr>
        <p:spPr bwMode="auto">
          <a:xfrm>
            <a:off x="3780764" y="1490831"/>
            <a:ext cx="331147" cy="1638915"/>
          </a:xfrm>
          <a:prstGeom prst="upArrow">
            <a:avLst/>
          </a:prstGeom>
          <a:solidFill>
            <a:srgbClr val="2C2B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82" name="TextBox 81"/>
          <p:cNvSpPr txBox="1"/>
          <p:nvPr/>
        </p:nvSpPr>
        <p:spPr>
          <a:xfrm>
            <a:off x="6944384" y="8546249"/>
            <a:ext cx="184731" cy="338554"/>
          </a:xfrm>
          <a:prstGeom prst="rect">
            <a:avLst/>
          </a:prstGeom>
          <a:noFill/>
        </p:spPr>
        <p:txBody>
          <a:bodyPr wrap="none" rtlCol="0">
            <a:spAutoFit/>
          </a:bodyPr>
          <a:lstStyle/>
          <a:p>
            <a:pPr algn="ctr"/>
            <a:endParaRPr lang="en-US" sz="2000" dirty="0"/>
          </a:p>
        </p:txBody>
      </p:sp>
      <p:grpSp>
        <p:nvGrpSpPr>
          <p:cNvPr id="8" name="Group 7"/>
          <p:cNvGrpSpPr/>
          <p:nvPr/>
        </p:nvGrpSpPr>
        <p:grpSpPr>
          <a:xfrm>
            <a:off x="4530520" y="1781602"/>
            <a:ext cx="2898966" cy="338555"/>
            <a:chOff x="3450845" y="8531810"/>
            <a:chExt cx="2898966" cy="338555"/>
          </a:xfrm>
        </p:grpSpPr>
        <p:sp>
          <p:nvSpPr>
            <p:cNvPr id="67" name="Rectangle 66"/>
            <p:cNvSpPr/>
            <p:nvPr/>
          </p:nvSpPr>
          <p:spPr>
            <a:xfrm>
              <a:off x="3450845" y="8531811"/>
              <a:ext cx="676197" cy="338554"/>
            </a:xfrm>
            <a:prstGeom prst="rect">
              <a:avLst/>
            </a:prstGeom>
          </p:spPr>
          <p:txBody>
            <a:bodyPr wrap="square">
              <a:spAutoFit/>
            </a:bodyPr>
            <a:lstStyle/>
            <a:p>
              <a:pPr algn="ctr"/>
              <a:r>
                <a:rPr lang="en-US" sz="2000" dirty="0"/>
                <a:t>A</a:t>
              </a:r>
            </a:p>
          </p:txBody>
        </p:sp>
        <p:sp>
          <p:nvSpPr>
            <p:cNvPr id="68" name="Rectangle 67"/>
            <p:cNvSpPr/>
            <p:nvPr/>
          </p:nvSpPr>
          <p:spPr>
            <a:xfrm>
              <a:off x="4190439" y="8531811"/>
              <a:ext cx="699060" cy="338554"/>
            </a:xfrm>
            <a:prstGeom prst="rect">
              <a:avLst/>
            </a:prstGeom>
          </p:spPr>
          <p:txBody>
            <a:bodyPr wrap="square">
              <a:spAutoFit/>
            </a:bodyPr>
            <a:lstStyle/>
            <a:p>
              <a:pPr algn="ctr"/>
              <a:r>
                <a:rPr lang="en-US" sz="2000" dirty="0"/>
                <a:t>B</a:t>
              </a:r>
            </a:p>
          </p:txBody>
        </p:sp>
        <p:sp>
          <p:nvSpPr>
            <p:cNvPr id="69" name="Rectangle 68"/>
            <p:cNvSpPr/>
            <p:nvPr/>
          </p:nvSpPr>
          <p:spPr>
            <a:xfrm>
              <a:off x="4904099" y="8531811"/>
              <a:ext cx="726427" cy="338554"/>
            </a:xfrm>
            <a:prstGeom prst="rect">
              <a:avLst/>
            </a:prstGeom>
          </p:spPr>
          <p:txBody>
            <a:bodyPr wrap="square">
              <a:spAutoFit/>
            </a:bodyPr>
            <a:lstStyle/>
            <a:p>
              <a:pPr algn="ctr"/>
              <a:r>
                <a:rPr lang="en-US" sz="2000" dirty="0"/>
                <a:t>C</a:t>
              </a:r>
            </a:p>
          </p:txBody>
        </p:sp>
        <p:sp>
          <p:nvSpPr>
            <p:cNvPr id="83" name="Rectangle 82"/>
            <p:cNvSpPr/>
            <p:nvPr/>
          </p:nvSpPr>
          <p:spPr>
            <a:xfrm>
              <a:off x="5623384" y="8531810"/>
              <a:ext cx="726427" cy="338554"/>
            </a:xfrm>
            <a:prstGeom prst="rect">
              <a:avLst/>
            </a:prstGeom>
          </p:spPr>
          <p:txBody>
            <a:bodyPr wrap="square">
              <a:spAutoFit/>
            </a:bodyPr>
            <a:lstStyle/>
            <a:p>
              <a:pPr algn="ctr"/>
              <a:r>
                <a:rPr lang="en-US" sz="2000" dirty="0"/>
                <a:t>D</a:t>
              </a:r>
            </a:p>
          </p:txBody>
        </p:sp>
      </p:grpSp>
      <p:sp>
        <p:nvSpPr>
          <p:cNvPr id="94" name="TextBox 93"/>
          <p:cNvSpPr txBox="1"/>
          <p:nvPr/>
        </p:nvSpPr>
        <p:spPr>
          <a:xfrm>
            <a:off x="6944384" y="8139353"/>
            <a:ext cx="184731" cy="338554"/>
          </a:xfrm>
          <a:prstGeom prst="rect">
            <a:avLst/>
          </a:prstGeom>
          <a:noFill/>
        </p:spPr>
        <p:txBody>
          <a:bodyPr wrap="none" rtlCol="0">
            <a:spAutoFit/>
          </a:bodyPr>
          <a:lstStyle/>
          <a:p>
            <a:pPr algn="ctr"/>
            <a:endParaRPr lang="en-US" sz="2000" dirty="0"/>
          </a:p>
        </p:txBody>
      </p:sp>
      <p:grpSp>
        <p:nvGrpSpPr>
          <p:cNvPr id="7" name="Group 6"/>
          <p:cNvGrpSpPr/>
          <p:nvPr/>
        </p:nvGrpSpPr>
        <p:grpSpPr>
          <a:xfrm>
            <a:off x="4526308" y="1781603"/>
            <a:ext cx="2898966" cy="338555"/>
            <a:chOff x="3450845" y="8124914"/>
            <a:chExt cx="2898966" cy="338555"/>
          </a:xfrm>
        </p:grpSpPr>
        <p:sp>
          <p:nvSpPr>
            <p:cNvPr id="85" name="Rectangle 84"/>
            <p:cNvSpPr/>
            <p:nvPr/>
          </p:nvSpPr>
          <p:spPr>
            <a:xfrm>
              <a:off x="3450845" y="8124915"/>
              <a:ext cx="676197" cy="338554"/>
            </a:xfrm>
            <a:prstGeom prst="rect">
              <a:avLst/>
            </a:prstGeom>
          </p:spPr>
          <p:txBody>
            <a:bodyPr wrap="square">
              <a:spAutoFit/>
            </a:bodyPr>
            <a:lstStyle/>
            <a:p>
              <a:pPr algn="ctr"/>
              <a:r>
                <a:rPr lang="en-US" sz="2000" dirty="0"/>
                <a:t>A</a:t>
              </a:r>
            </a:p>
          </p:txBody>
        </p:sp>
        <p:sp>
          <p:nvSpPr>
            <p:cNvPr id="86" name="Rectangle 85"/>
            <p:cNvSpPr/>
            <p:nvPr/>
          </p:nvSpPr>
          <p:spPr>
            <a:xfrm>
              <a:off x="4190439" y="8124915"/>
              <a:ext cx="699060" cy="338554"/>
            </a:xfrm>
            <a:prstGeom prst="rect">
              <a:avLst/>
            </a:prstGeom>
          </p:spPr>
          <p:txBody>
            <a:bodyPr wrap="square">
              <a:spAutoFit/>
            </a:bodyPr>
            <a:lstStyle/>
            <a:p>
              <a:pPr algn="ctr"/>
              <a:r>
                <a:rPr lang="en-US" sz="2000" dirty="0"/>
                <a:t>B</a:t>
              </a:r>
            </a:p>
          </p:txBody>
        </p:sp>
        <p:sp>
          <p:nvSpPr>
            <p:cNvPr id="87" name="Rectangle 86"/>
            <p:cNvSpPr/>
            <p:nvPr/>
          </p:nvSpPr>
          <p:spPr>
            <a:xfrm>
              <a:off x="4904099" y="8124915"/>
              <a:ext cx="726427" cy="338554"/>
            </a:xfrm>
            <a:prstGeom prst="rect">
              <a:avLst/>
            </a:prstGeom>
          </p:spPr>
          <p:txBody>
            <a:bodyPr wrap="square">
              <a:spAutoFit/>
            </a:bodyPr>
            <a:lstStyle/>
            <a:p>
              <a:pPr algn="ctr"/>
              <a:r>
                <a:rPr lang="en-US" sz="2000" dirty="0"/>
                <a:t>C</a:t>
              </a:r>
            </a:p>
          </p:txBody>
        </p:sp>
        <p:sp>
          <p:nvSpPr>
            <p:cNvPr id="119" name="Rectangle 118"/>
            <p:cNvSpPr/>
            <p:nvPr/>
          </p:nvSpPr>
          <p:spPr>
            <a:xfrm>
              <a:off x="5623384" y="8124914"/>
              <a:ext cx="726427" cy="338554"/>
            </a:xfrm>
            <a:prstGeom prst="rect">
              <a:avLst/>
            </a:prstGeom>
          </p:spPr>
          <p:txBody>
            <a:bodyPr wrap="square">
              <a:spAutoFit/>
            </a:bodyPr>
            <a:lstStyle/>
            <a:p>
              <a:pPr algn="ctr"/>
              <a:r>
                <a:rPr lang="en-US" sz="2000" dirty="0"/>
                <a:t>D</a:t>
              </a:r>
            </a:p>
          </p:txBody>
        </p:sp>
      </p:grpSp>
      <p:sp>
        <p:nvSpPr>
          <p:cNvPr id="124" name="TextBox 123"/>
          <p:cNvSpPr txBox="1"/>
          <p:nvPr/>
        </p:nvSpPr>
        <p:spPr>
          <a:xfrm>
            <a:off x="4627306" y="4936663"/>
            <a:ext cx="1181734" cy="338554"/>
          </a:xfrm>
          <a:prstGeom prst="rect">
            <a:avLst/>
          </a:prstGeom>
          <a:noFill/>
        </p:spPr>
        <p:txBody>
          <a:bodyPr wrap="none" rtlCol="0">
            <a:spAutoFit/>
          </a:bodyPr>
          <a:lstStyle/>
          <a:p>
            <a:pPr algn="ctr"/>
            <a:r>
              <a:rPr lang="en-US" sz="2000" dirty="0" smtClean="0"/>
              <a:t>Read [A]</a:t>
            </a:r>
            <a:endParaRPr lang="en-US" sz="2000" dirty="0"/>
          </a:p>
        </p:txBody>
      </p:sp>
      <p:grpSp>
        <p:nvGrpSpPr>
          <p:cNvPr id="5" name="Group 4"/>
          <p:cNvGrpSpPr/>
          <p:nvPr/>
        </p:nvGrpSpPr>
        <p:grpSpPr>
          <a:xfrm>
            <a:off x="4522537" y="1773681"/>
            <a:ext cx="2898966" cy="338555"/>
            <a:chOff x="3450845" y="7745176"/>
            <a:chExt cx="2898966" cy="338555"/>
          </a:xfrm>
        </p:grpSpPr>
        <p:sp>
          <p:nvSpPr>
            <p:cNvPr id="121" name="Rectangle 120"/>
            <p:cNvSpPr/>
            <p:nvPr/>
          </p:nvSpPr>
          <p:spPr>
            <a:xfrm>
              <a:off x="3450845" y="7745177"/>
              <a:ext cx="676197" cy="338554"/>
            </a:xfrm>
            <a:prstGeom prst="rect">
              <a:avLst/>
            </a:prstGeom>
          </p:spPr>
          <p:txBody>
            <a:bodyPr wrap="square">
              <a:spAutoFit/>
            </a:bodyPr>
            <a:lstStyle/>
            <a:p>
              <a:pPr algn="ctr"/>
              <a:r>
                <a:rPr lang="en-US" sz="2000" dirty="0"/>
                <a:t>A</a:t>
              </a:r>
            </a:p>
          </p:txBody>
        </p:sp>
        <p:sp>
          <p:nvSpPr>
            <p:cNvPr id="122" name="Rectangle 121"/>
            <p:cNvSpPr/>
            <p:nvPr/>
          </p:nvSpPr>
          <p:spPr>
            <a:xfrm>
              <a:off x="4190439" y="7745177"/>
              <a:ext cx="699060" cy="338554"/>
            </a:xfrm>
            <a:prstGeom prst="rect">
              <a:avLst/>
            </a:prstGeom>
          </p:spPr>
          <p:txBody>
            <a:bodyPr wrap="square">
              <a:spAutoFit/>
            </a:bodyPr>
            <a:lstStyle/>
            <a:p>
              <a:pPr algn="ctr"/>
              <a:r>
                <a:rPr lang="en-US" sz="2000" dirty="0"/>
                <a:t>B</a:t>
              </a:r>
            </a:p>
          </p:txBody>
        </p:sp>
        <p:sp>
          <p:nvSpPr>
            <p:cNvPr id="123" name="Rectangle 122"/>
            <p:cNvSpPr/>
            <p:nvPr/>
          </p:nvSpPr>
          <p:spPr>
            <a:xfrm>
              <a:off x="4904099" y="7745177"/>
              <a:ext cx="726427" cy="338554"/>
            </a:xfrm>
            <a:prstGeom prst="rect">
              <a:avLst/>
            </a:prstGeom>
          </p:spPr>
          <p:txBody>
            <a:bodyPr wrap="square">
              <a:spAutoFit/>
            </a:bodyPr>
            <a:lstStyle/>
            <a:p>
              <a:pPr algn="ctr"/>
              <a:r>
                <a:rPr lang="en-US" sz="2000" dirty="0"/>
                <a:t>-</a:t>
              </a:r>
            </a:p>
          </p:txBody>
        </p:sp>
        <p:sp>
          <p:nvSpPr>
            <p:cNvPr id="131" name="Rectangle 130"/>
            <p:cNvSpPr/>
            <p:nvPr/>
          </p:nvSpPr>
          <p:spPr>
            <a:xfrm>
              <a:off x="5623384" y="7745176"/>
              <a:ext cx="726427" cy="338554"/>
            </a:xfrm>
            <a:prstGeom prst="rect">
              <a:avLst/>
            </a:prstGeom>
          </p:spPr>
          <p:txBody>
            <a:bodyPr wrap="square">
              <a:spAutoFit/>
            </a:bodyPr>
            <a:lstStyle/>
            <a:p>
              <a:pPr algn="ctr"/>
              <a:r>
                <a:rPr lang="en-US" sz="2000" dirty="0"/>
                <a:t>D</a:t>
              </a:r>
            </a:p>
          </p:txBody>
        </p:sp>
      </p:grpSp>
      <p:sp>
        <p:nvSpPr>
          <p:cNvPr id="136" name="TextBox 135"/>
          <p:cNvSpPr txBox="1"/>
          <p:nvPr/>
        </p:nvSpPr>
        <p:spPr>
          <a:xfrm>
            <a:off x="4622542" y="5346789"/>
            <a:ext cx="1552028" cy="338554"/>
          </a:xfrm>
          <a:prstGeom prst="rect">
            <a:avLst/>
          </a:prstGeom>
          <a:noFill/>
        </p:spPr>
        <p:txBody>
          <a:bodyPr wrap="none" rtlCol="0">
            <a:spAutoFit/>
          </a:bodyPr>
          <a:lstStyle/>
          <a:p>
            <a:pPr algn="ctr"/>
            <a:r>
              <a:rPr lang="en-US" sz="2000" dirty="0" smtClean="0"/>
              <a:t>Read [B-24]</a:t>
            </a:r>
            <a:endParaRPr lang="en-US" sz="2000" dirty="0"/>
          </a:p>
        </p:txBody>
      </p:sp>
      <p:grpSp>
        <p:nvGrpSpPr>
          <p:cNvPr id="3" name="Group 2"/>
          <p:cNvGrpSpPr/>
          <p:nvPr/>
        </p:nvGrpSpPr>
        <p:grpSpPr>
          <a:xfrm>
            <a:off x="4522537" y="1779566"/>
            <a:ext cx="2898966" cy="338555"/>
            <a:chOff x="3431613" y="7313565"/>
            <a:chExt cx="2898966" cy="338555"/>
          </a:xfrm>
        </p:grpSpPr>
        <p:sp>
          <p:nvSpPr>
            <p:cNvPr id="133" name="Rectangle 132"/>
            <p:cNvSpPr/>
            <p:nvPr/>
          </p:nvSpPr>
          <p:spPr>
            <a:xfrm>
              <a:off x="3431613" y="7313566"/>
              <a:ext cx="676197" cy="338554"/>
            </a:xfrm>
            <a:prstGeom prst="rect">
              <a:avLst/>
            </a:prstGeom>
          </p:spPr>
          <p:txBody>
            <a:bodyPr wrap="square">
              <a:spAutoFit/>
            </a:bodyPr>
            <a:lstStyle/>
            <a:p>
              <a:pPr algn="ctr"/>
              <a:r>
                <a:rPr lang="en-US" sz="2000" dirty="0"/>
                <a:t>-</a:t>
              </a:r>
            </a:p>
          </p:txBody>
        </p:sp>
        <p:sp>
          <p:nvSpPr>
            <p:cNvPr id="134" name="Rectangle 133"/>
            <p:cNvSpPr/>
            <p:nvPr/>
          </p:nvSpPr>
          <p:spPr>
            <a:xfrm>
              <a:off x="4171207" y="7313566"/>
              <a:ext cx="699060" cy="338554"/>
            </a:xfrm>
            <a:prstGeom prst="rect">
              <a:avLst/>
            </a:prstGeom>
          </p:spPr>
          <p:txBody>
            <a:bodyPr wrap="square">
              <a:spAutoFit/>
            </a:bodyPr>
            <a:lstStyle/>
            <a:p>
              <a:pPr algn="ctr"/>
              <a:r>
                <a:rPr lang="en-US" sz="2000" dirty="0"/>
                <a:t>B</a:t>
              </a:r>
            </a:p>
          </p:txBody>
        </p:sp>
        <p:sp>
          <p:nvSpPr>
            <p:cNvPr id="135" name="Rectangle 134"/>
            <p:cNvSpPr/>
            <p:nvPr/>
          </p:nvSpPr>
          <p:spPr>
            <a:xfrm>
              <a:off x="4884867" y="7313566"/>
              <a:ext cx="726427" cy="338554"/>
            </a:xfrm>
            <a:prstGeom prst="rect">
              <a:avLst/>
            </a:prstGeom>
          </p:spPr>
          <p:txBody>
            <a:bodyPr wrap="square">
              <a:spAutoFit/>
            </a:bodyPr>
            <a:lstStyle/>
            <a:p>
              <a:pPr algn="ctr"/>
              <a:r>
                <a:rPr lang="en-US" sz="2000" dirty="0" smtClean="0"/>
                <a:t>-</a:t>
              </a:r>
              <a:endParaRPr lang="en-US" sz="2000" dirty="0"/>
            </a:p>
          </p:txBody>
        </p:sp>
        <p:sp>
          <p:nvSpPr>
            <p:cNvPr id="137" name="Rectangle 136"/>
            <p:cNvSpPr/>
            <p:nvPr/>
          </p:nvSpPr>
          <p:spPr>
            <a:xfrm>
              <a:off x="5604152" y="7313565"/>
              <a:ext cx="726427" cy="338554"/>
            </a:xfrm>
            <a:prstGeom prst="rect">
              <a:avLst/>
            </a:prstGeom>
          </p:spPr>
          <p:txBody>
            <a:bodyPr wrap="square">
              <a:spAutoFit/>
            </a:bodyPr>
            <a:lstStyle/>
            <a:p>
              <a:pPr algn="ctr"/>
              <a:r>
                <a:rPr lang="en-US" sz="2000" dirty="0"/>
                <a:t>D</a:t>
              </a:r>
            </a:p>
          </p:txBody>
        </p:sp>
      </p:grpSp>
      <p:graphicFrame>
        <p:nvGraphicFramePr>
          <p:cNvPr id="138" name="Table 137"/>
          <p:cNvGraphicFramePr>
            <a:graphicFrameLocks noGrp="1"/>
          </p:cNvGraphicFramePr>
          <p:nvPr>
            <p:extLst/>
          </p:nvPr>
        </p:nvGraphicFramePr>
        <p:xfrm>
          <a:off x="915393" y="960976"/>
          <a:ext cx="2578347" cy="5547360"/>
        </p:xfrm>
        <a:graphic>
          <a:graphicData uri="http://schemas.openxmlformats.org/drawingml/2006/table">
            <a:tbl>
              <a:tblPr firstRow="1" bandRow="1">
                <a:tableStyleId>{793D81CF-94F2-401A-BA57-92F5A7B2D0C5}</a:tableStyleId>
              </a:tblPr>
              <a:tblGrid>
                <a:gridCol w="2578347">
                  <a:extLst>
                    <a:ext uri="{9D8B030D-6E8A-4147-A177-3AD203B41FA5}">
                      <a16:colId xmlns:a16="http://schemas.microsoft.com/office/drawing/2014/main" xmlns="" val="20000"/>
                    </a:ext>
                  </a:extLst>
                </a:gridCol>
              </a:tblGrid>
              <a:tr h="249440">
                <a:tc>
                  <a:txBody>
                    <a:bodyPr/>
                    <a:lstStyle/>
                    <a:p>
                      <a:r>
                        <a:rPr lang="en-US" sz="2000" dirty="0" smtClean="0">
                          <a:solidFill>
                            <a:schemeClr val="tx1"/>
                          </a:solidFill>
                        </a:rPr>
                        <a:t>BB1→BB2→BB4</a:t>
                      </a:r>
                      <a:endParaRPr 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R1 ← M[R2-24]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mr-IN" sz="2000" dirty="0" err="1" smtClean="0"/>
                        <a:t>mov</a:t>
                      </a:r>
                      <a:r>
                        <a:rPr lang="mr-IN" sz="2000" dirty="0" smtClean="0"/>
                        <a:t> </a:t>
                      </a:r>
                      <a:r>
                        <a:rPr lang="en-US" sz="2000" dirty="0" smtClean="0"/>
                        <a:t>R3 ← </a:t>
                      </a:r>
                      <a:r>
                        <a:rPr lang="mr-IN" sz="2000" dirty="0" smtClean="0"/>
                        <a:t>M[</a:t>
                      </a:r>
                      <a:r>
                        <a:rPr lang="en-US" sz="2000" dirty="0" smtClean="0"/>
                        <a:t>R1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cmp</a:t>
                      </a:r>
                      <a:r>
                        <a:rPr lang="en-US" sz="2000" dirty="0" smtClean="0"/>
                        <a:t> $0,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3"/>
                  </a:ext>
                </a:extLst>
              </a:tr>
              <a:tr h="249440">
                <a:tc>
                  <a:txBody>
                    <a:bodyPr/>
                    <a:lstStyle/>
                    <a:p>
                      <a:r>
                        <a:rPr lang="en-US" sz="2000" dirty="0" smtClean="0"/>
                        <a:t>je BB2</a:t>
                      </a:r>
                      <a:endParaRPr lang="en-US"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xmlns="" val="10004"/>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R4 ← </a:t>
                      </a:r>
                      <a:r>
                        <a:rPr lang="mr-IN" sz="2000" dirty="0" smtClean="0"/>
                        <a:t>M[</a:t>
                      </a:r>
                      <a:r>
                        <a:rPr lang="en-US" sz="2000" dirty="0" smtClean="0"/>
                        <a:t>R2-1</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5"/>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c</a:t>
                      </a:r>
                      <a:r>
                        <a:rPr lang="is-IS" sz="2000" dirty="0" smtClean="0">
                          <a:latin typeface="Helvetica" charset="0"/>
                        </a:rPr>
                        <a:t>mp R4</a:t>
                      </a:r>
                      <a:r>
                        <a:rPr lang="is-IS" sz="2000" baseline="0" dirty="0" smtClean="0">
                          <a:latin typeface="Helvetica" charset="0"/>
                        </a:rPr>
                        <a:t>, R3</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6"/>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j</a:t>
                      </a:r>
                      <a:r>
                        <a:rPr lang="is-IS" sz="2000" dirty="0" smtClean="0">
                          <a:latin typeface="Helvetica" charset="0"/>
                        </a:rPr>
                        <a:t>e BB4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xmlns="" val="10007"/>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m</a:t>
                      </a:r>
                      <a:r>
                        <a:rPr lang="is-IS" sz="2000" dirty="0" smtClean="0">
                          <a:latin typeface="Helvetica" charset="0"/>
                        </a:rPr>
                        <a:t>ov R1</a:t>
                      </a:r>
                      <a:r>
                        <a:rPr lang="en-US" sz="2000" dirty="0" smtClean="0"/>
                        <a:t> ← </a:t>
                      </a:r>
                      <a:r>
                        <a:rPr lang="mr-IN" sz="2000" dirty="0" smtClean="0"/>
                        <a:t>M[</a:t>
                      </a:r>
                      <a:r>
                        <a:rPr lang="en-US" sz="2000" dirty="0" smtClean="0"/>
                        <a:t>R2</a:t>
                      </a:r>
                      <a:r>
                        <a:rPr lang="mr-IN" sz="2000" dirty="0" smtClean="0"/>
                        <a:t>-2</a:t>
                      </a:r>
                      <a:r>
                        <a:rPr lang="en-US" sz="2000" dirty="0" smtClean="0"/>
                        <a:t>8</a:t>
                      </a:r>
                      <a:r>
                        <a:rPr lang="mr-IN" sz="2000" dirty="0" smtClean="0"/>
                        <a:t>]</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8"/>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latin typeface="Helvetica" charset="0"/>
                        </a:rPr>
                        <a:t>a</a:t>
                      </a:r>
                      <a:r>
                        <a:rPr lang="is-IS" sz="2000" dirty="0" smtClean="0">
                          <a:latin typeface="Helvetica" charset="0"/>
                        </a:rPr>
                        <a:t>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09"/>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m</a:t>
                      </a:r>
                      <a:r>
                        <a:rPr lang="is-IS" sz="2000" dirty="0" smtClean="0"/>
                        <a:t>ov</a:t>
                      </a:r>
                      <a:r>
                        <a:rPr lang="is-IS" sz="2000" baseline="0" dirty="0" smtClean="0"/>
                        <a:t> </a:t>
                      </a:r>
                      <a:r>
                        <a:rPr lang="mr-IN" sz="2000" dirty="0" smtClean="0"/>
                        <a:t>M[</a:t>
                      </a:r>
                      <a:r>
                        <a:rPr lang="en-US" sz="2000" dirty="0" smtClean="0"/>
                        <a:t>R2</a:t>
                      </a:r>
                      <a:r>
                        <a:rPr lang="mr-IN" sz="2000" dirty="0" smtClean="0"/>
                        <a:t>-2</a:t>
                      </a:r>
                      <a:r>
                        <a:rPr lang="en-US" sz="2000" dirty="0" smtClean="0"/>
                        <a:t>8</a:t>
                      </a:r>
                      <a:r>
                        <a:rPr lang="mr-IN" sz="2000" dirty="0" smtClean="0"/>
                        <a:t>]</a:t>
                      </a:r>
                      <a:r>
                        <a:rPr lang="en-US" sz="2000" dirty="0" smtClean="0"/>
                        <a:t> ← R1</a:t>
                      </a:r>
                      <a:endParaRPr lang="is-IS" sz="2000" dirty="0" smtClean="0">
                        <a:latin typeface="Helvetica"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0"/>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is-IS" sz="2000" dirty="0" smtClean="0">
                          <a:latin typeface="Helvetica" charset="0"/>
                        </a:rPr>
                        <a:t>mov</a:t>
                      </a:r>
                      <a:r>
                        <a:rPr lang="en-US" sz="2000" dirty="0" smtClean="0"/>
                        <a:t> R1 ← M[R2-24]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1"/>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smtClean="0"/>
                        <a:t>add $1,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2"/>
                  </a:ext>
                </a:extLst>
              </a:tr>
              <a:tr h="249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2000" dirty="0" err="1" smtClean="0"/>
                        <a:t>mov</a:t>
                      </a:r>
                      <a:r>
                        <a:rPr lang="en-US" sz="2000" dirty="0" smtClean="0"/>
                        <a:t> M[R2-24] ← 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xmlns="" val="10013"/>
                  </a:ext>
                </a:extLst>
              </a:tr>
            </a:tbl>
          </a:graphicData>
        </a:graphic>
      </p:graphicFrame>
      <p:sp>
        <p:nvSpPr>
          <p:cNvPr id="139" name="Rounded Rectangle 138"/>
          <p:cNvSpPr/>
          <p:nvPr/>
        </p:nvSpPr>
        <p:spPr bwMode="auto">
          <a:xfrm>
            <a:off x="671154" y="2930601"/>
            <a:ext cx="2993261" cy="398290"/>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0" name="Rounded Rectangle 139"/>
          <p:cNvSpPr/>
          <p:nvPr/>
        </p:nvSpPr>
        <p:spPr bwMode="auto">
          <a:xfrm>
            <a:off x="671154" y="2534623"/>
            <a:ext cx="2993261" cy="402783"/>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1" name="Rounded Rectangle 140"/>
          <p:cNvSpPr/>
          <p:nvPr/>
        </p:nvSpPr>
        <p:spPr bwMode="auto">
          <a:xfrm>
            <a:off x="663919" y="2139772"/>
            <a:ext cx="2993261" cy="402783"/>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2" name="Rounded Rectangle 141"/>
          <p:cNvSpPr/>
          <p:nvPr/>
        </p:nvSpPr>
        <p:spPr bwMode="auto">
          <a:xfrm>
            <a:off x="656619" y="1751976"/>
            <a:ext cx="2993261" cy="402783"/>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4" name="Rounded Rectangle 143"/>
          <p:cNvSpPr/>
          <p:nvPr/>
        </p:nvSpPr>
        <p:spPr bwMode="auto">
          <a:xfrm>
            <a:off x="668448" y="1347938"/>
            <a:ext cx="2967659" cy="434014"/>
          </a:xfrm>
          <a:prstGeom prst="roundRect">
            <a:avLst/>
          </a:prstGeom>
          <a:noFill/>
          <a:ln w="38100" cap="flat" cmpd="sng" algn="ctr">
            <a:solidFill>
              <a:srgbClr val="E127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3" name="TextBox 142"/>
          <p:cNvSpPr txBox="1"/>
          <p:nvPr/>
        </p:nvSpPr>
        <p:spPr>
          <a:xfrm>
            <a:off x="5616349" y="6553724"/>
            <a:ext cx="1958741" cy="338554"/>
          </a:xfrm>
          <a:prstGeom prst="rect">
            <a:avLst/>
          </a:prstGeom>
          <a:noFill/>
        </p:spPr>
        <p:txBody>
          <a:bodyPr wrap="none" rtlCol="0">
            <a:spAutoFit/>
          </a:bodyPr>
          <a:lstStyle/>
          <a:p>
            <a:r>
              <a:rPr lang="en-US" sz="2000" dirty="0" smtClean="0">
                <a:latin typeface="Calibri" panose="020F0502020204030204" pitchFamily="34" charset="0"/>
              </a:rPr>
              <a:t>- Unknown Value</a:t>
            </a:r>
          </a:p>
        </p:txBody>
      </p:sp>
      <p:grpSp>
        <p:nvGrpSpPr>
          <p:cNvPr id="145" name="Group 144"/>
          <p:cNvGrpSpPr/>
          <p:nvPr/>
        </p:nvGrpSpPr>
        <p:grpSpPr>
          <a:xfrm>
            <a:off x="3698962" y="6550646"/>
            <a:ext cx="1754913" cy="344710"/>
            <a:chOff x="424159" y="6452494"/>
            <a:chExt cx="1754913" cy="344710"/>
          </a:xfrm>
        </p:grpSpPr>
        <p:sp>
          <p:nvSpPr>
            <p:cNvPr id="146" name="Extract 145"/>
            <p:cNvSpPr/>
            <p:nvPr/>
          </p:nvSpPr>
          <p:spPr bwMode="auto">
            <a:xfrm>
              <a:off x="424159" y="6477237"/>
              <a:ext cx="226931" cy="223418"/>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47" name="TextBox 146"/>
            <p:cNvSpPr txBox="1"/>
            <p:nvPr/>
          </p:nvSpPr>
          <p:spPr>
            <a:xfrm>
              <a:off x="651090" y="6452494"/>
              <a:ext cx="1527982" cy="344710"/>
            </a:xfrm>
            <a:prstGeom prst="rect">
              <a:avLst/>
            </a:prstGeom>
            <a:noFill/>
          </p:spPr>
          <p:txBody>
            <a:bodyPr wrap="none" rtlCol="0">
              <a:spAutoFit/>
            </a:bodyPr>
            <a:lstStyle/>
            <a:p>
              <a:r>
                <a:rPr lang="en-US" sz="2000" dirty="0" smtClean="0">
                  <a:latin typeface="Calibri" panose="020F0502020204030204" pitchFamily="34" charset="0"/>
                </a:rPr>
                <a:t>PEBS Sample</a:t>
              </a:r>
            </a:p>
          </p:txBody>
        </p:sp>
      </p:grpSp>
      <p:sp>
        <p:nvSpPr>
          <p:cNvPr id="6" name="Extract 5"/>
          <p:cNvSpPr/>
          <p:nvPr/>
        </p:nvSpPr>
        <p:spPr bwMode="auto">
          <a:xfrm>
            <a:off x="3374939" y="2962149"/>
            <a:ext cx="324023" cy="251547"/>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50" name="TextBox 149"/>
          <p:cNvSpPr txBox="1"/>
          <p:nvPr/>
        </p:nvSpPr>
        <p:spPr>
          <a:xfrm>
            <a:off x="4612067" y="2933108"/>
            <a:ext cx="1409360" cy="338554"/>
          </a:xfrm>
          <a:prstGeom prst="rect">
            <a:avLst/>
          </a:prstGeom>
          <a:noFill/>
        </p:spPr>
        <p:txBody>
          <a:bodyPr wrap="none" rtlCol="0">
            <a:spAutoFit/>
          </a:bodyPr>
          <a:lstStyle/>
          <a:p>
            <a:pPr algn="ctr"/>
            <a:r>
              <a:rPr lang="en-US" sz="2000" dirty="0">
                <a:solidFill>
                  <a:srgbClr val="FF0000"/>
                </a:solidFill>
              </a:rPr>
              <a:t>Read </a:t>
            </a:r>
            <a:r>
              <a:rPr lang="en-US" sz="2000" dirty="0" smtClean="0">
                <a:solidFill>
                  <a:srgbClr val="FF0000"/>
                </a:solidFill>
              </a:rPr>
              <a:t>[B-1]</a:t>
            </a:r>
            <a:endParaRPr lang="en-US" sz="2000" dirty="0">
              <a:solidFill>
                <a:srgbClr val="FF0000"/>
              </a:solidFill>
            </a:endParaRPr>
          </a:p>
        </p:txBody>
      </p:sp>
      <p:sp>
        <p:nvSpPr>
          <p:cNvPr id="151" name="TextBox 150"/>
          <p:cNvSpPr txBox="1"/>
          <p:nvPr/>
        </p:nvSpPr>
        <p:spPr>
          <a:xfrm>
            <a:off x="4612067" y="3362246"/>
            <a:ext cx="1552027" cy="338554"/>
          </a:xfrm>
          <a:prstGeom prst="rect">
            <a:avLst/>
          </a:prstGeom>
          <a:noFill/>
        </p:spPr>
        <p:txBody>
          <a:bodyPr wrap="none" rtlCol="0">
            <a:spAutoFit/>
          </a:bodyPr>
          <a:lstStyle/>
          <a:p>
            <a:pPr algn="ctr"/>
            <a:r>
              <a:rPr lang="en-US" sz="2000" dirty="0"/>
              <a:t>Read </a:t>
            </a:r>
            <a:r>
              <a:rPr lang="en-US" sz="2000" dirty="0" smtClean="0"/>
              <a:t>[B-28]</a:t>
            </a:r>
            <a:endParaRPr lang="en-US" sz="2000" dirty="0"/>
          </a:p>
        </p:txBody>
      </p:sp>
      <p:sp>
        <p:nvSpPr>
          <p:cNvPr id="152" name="TextBox 151"/>
          <p:cNvSpPr txBox="1"/>
          <p:nvPr/>
        </p:nvSpPr>
        <p:spPr>
          <a:xfrm>
            <a:off x="4622389" y="3746327"/>
            <a:ext cx="1531381" cy="338554"/>
          </a:xfrm>
          <a:prstGeom prst="rect">
            <a:avLst/>
          </a:prstGeom>
          <a:noFill/>
        </p:spPr>
        <p:txBody>
          <a:bodyPr wrap="none" rtlCol="0">
            <a:spAutoFit/>
          </a:bodyPr>
          <a:lstStyle/>
          <a:p>
            <a:pPr algn="ctr"/>
            <a:r>
              <a:rPr lang="en-US" sz="2000" dirty="0" smtClean="0"/>
              <a:t>Write [B-28]</a:t>
            </a:r>
            <a:endParaRPr lang="en-US" sz="2000" dirty="0"/>
          </a:p>
        </p:txBody>
      </p:sp>
      <p:sp>
        <p:nvSpPr>
          <p:cNvPr id="153" name="TextBox 152"/>
          <p:cNvSpPr txBox="1"/>
          <p:nvPr/>
        </p:nvSpPr>
        <p:spPr>
          <a:xfrm>
            <a:off x="4612067" y="4151090"/>
            <a:ext cx="1552027" cy="338554"/>
          </a:xfrm>
          <a:prstGeom prst="rect">
            <a:avLst/>
          </a:prstGeom>
          <a:noFill/>
        </p:spPr>
        <p:txBody>
          <a:bodyPr wrap="none" rtlCol="0">
            <a:spAutoFit/>
          </a:bodyPr>
          <a:lstStyle/>
          <a:p>
            <a:pPr algn="ctr"/>
            <a:r>
              <a:rPr lang="en-US" sz="2000" dirty="0" smtClean="0"/>
              <a:t>Read [B-24]</a:t>
            </a:r>
            <a:endParaRPr lang="en-US" sz="2000" dirty="0"/>
          </a:p>
        </p:txBody>
      </p:sp>
      <p:sp>
        <p:nvSpPr>
          <p:cNvPr id="154" name="TextBox 153"/>
          <p:cNvSpPr txBox="1"/>
          <p:nvPr/>
        </p:nvSpPr>
        <p:spPr>
          <a:xfrm>
            <a:off x="4622389" y="4553975"/>
            <a:ext cx="1531381" cy="338554"/>
          </a:xfrm>
          <a:prstGeom prst="rect">
            <a:avLst/>
          </a:prstGeom>
          <a:noFill/>
        </p:spPr>
        <p:txBody>
          <a:bodyPr wrap="none" rtlCol="0">
            <a:spAutoFit/>
          </a:bodyPr>
          <a:lstStyle/>
          <a:p>
            <a:pPr algn="ctr"/>
            <a:r>
              <a:rPr lang="en-US" sz="2000" dirty="0" smtClean="0"/>
              <a:t>Write [B-24]</a:t>
            </a:r>
            <a:endParaRPr lang="en-US" sz="2000" dirty="0"/>
          </a:p>
        </p:txBody>
      </p:sp>
    </p:spTree>
    <p:extLst>
      <p:ext uri="{BB962C8B-B14F-4D97-AF65-F5344CB8AC3E}">
        <p14:creationId xmlns:p14="http://schemas.microsoft.com/office/powerpoint/2010/main" val="6495249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repeatCount="0" fill="hold" grpId="0" nodeType="with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down)">
                                      <p:cBhvr>
                                        <p:cTn id="7" dur="500"/>
                                        <p:tgtEl>
                                          <p:spTgt spid="65"/>
                                        </p:tgtEl>
                                      </p:cBhvr>
                                    </p:animEffect>
                                  </p:childTnLst>
                                </p:cTn>
                              </p:par>
                              <p:par>
                                <p:cTn id="8" presetID="1" presetClass="entr" presetSubtype="0" fill="hold" grpId="1" nodeType="withEffect">
                                  <p:stCondLst>
                                    <p:cond delay="0"/>
                                  </p:stCondLst>
                                  <p:childTnLst>
                                    <p:set>
                                      <p:cBhvr>
                                        <p:cTn id="9" dur="1" fill="hold">
                                          <p:stCondLst>
                                            <p:cond delay="0"/>
                                          </p:stCondLst>
                                        </p:cTn>
                                        <p:tgtEl>
                                          <p:spTgt spid="139"/>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9"/>
                                        </p:tgtEl>
                                        <p:attrNameLst>
                                          <p:attrName>style.visibility</p:attrName>
                                        </p:attrNameLst>
                                      </p:cBhvr>
                                      <p:to>
                                        <p:strVal val="hidden"/>
                                      </p:to>
                                    </p:set>
                                  </p:childTnLst>
                                </p:cTn>
                              </p:par>
                              <p:par>
                                <p:cTn id="16" presetID="1"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childTnLst>
                                </p:cTn>
                              </p:par>
                              <p:par>
                                <p:cTn id="18" presetID="0" presetClass="path" presetSubtype="0" accel="50000" decel="50000" fill="hold" grpId="0" nodeType="withEffect">
                                  <p:stCondLst>
                                    <p:cond delay="0"/>
                                  </p:stCondLst>
                                  <p:childTnLst>
                                    <p:animMotion origin="layout" path="M 8.33333E-7 -5.55112E-17 L 8.33333E-7 -0.05833 " pathEditMode="relative" rAng="0" ptsTypes="AA">
                                      <p:cBhvr>
                                        <p:cTn id="19" dur="1000" fill="hold"/>
                                        <p:tgtEl>
                                          <p:spTgt spid="139"/>
                                        </p:tgtEl>
                                        <p:attrNameLst>
                                          <p:attrName>ppt_x</p:attrName>
                                          <p:attrName>ppt_y</p:attrName>
                                        </p:attrNameLst>
                                      </p:cBhvr>
                                      <p:rCtr x="0" y="-2917"/>
                                    </p:animMotion>
                                  </p:childTnLst>
                                  <p:subTnLst>
                                    <p:set>
                                      <p:cBhvr override="childStyle">
                                        <p:cTn dur="1" fill="hold" display="0" masterRel="sameClick" afterEffect="1">
                                          <p:stCondLst>
                                            <p:cond evt="end" delay="0">
                                              <p:tn val="18"/>
                                            </p:cond>
                                          </p:stCondLst>
                                        </p:cTn>
                                        <p:tgtEl>
                                          <p:spTgt spid="139"/>
                                        </p:tgtEl>
                                        <p:attrNameLst>
                                          <p:attrName>style.visibility</p:attrName>
                                        </p:attrNameLst>
                                      </p:cBhvr>
                                      <p:to>
                                        <p:strVal val="hidden"/>
                                      </p:to>
                                    </p:set>
                                  </p:subTnLst>
                                </p:cTn>
                              </p:par>
                            </p:childTnLst>
                          </p:cTn>
                        </p:par>
                        <p:par>
                          <p:cTn id="20" fill="hold">
                            <p:stCondLst>
                              <p:cond delay="1000"/>
                            </p:stCondLst>
                            <p:childTnLst>
                              <p:par>
                                <p:cTn id="21" presetID="1" presetClass="entr" presetSubtype="0" fill="hold" grpId="1" nodeType="afterEffect">
                                  <p:stCondLst>
                                    <p:cond delay="0"/>
                                  </p:stCondLst>
                                  <p:childTnLst>
                                    <p:set>
                                      <p:cBhvr>
                                        <p:cTn id="22" dur="1" fill="hold">
                                          <p:stCondLst>
                                            <p:cond delay="0"/>
                                          </p:stCondLst>
                                        </p:cTn>
                                        <p:tgtEl>
                                          <p:spTgt spid="1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0" presetClass="path" presetSubtype="0" accel="50000" decel="50000" fill="hold" grpId="0" nodeType="withEffect">
                                  <p:stCondLst>
                                    <p:cond delay="0"/>
                                  </p:stCondLst>
                                  <p:childTnLst>
                                    <p:animMotion origin="layout" path="M 8.33333E-7 -2.59259E-6 L 0.00035 -0.05671 " pathEditMode="relative" rAng="0" ptsTypes="AA">
                                      <p:cBhvr>
                                        <p:cTn id="30" dur="1000" fill="hold"/>
                                        <p:tgtEl>
                                          <p:spTgt spid="140"/>
                                        </p:tgtEl>
                                        <p:attrNameLst>
                                          <p:attrName>ppt_x</p:attrName>
                                          <p:attrName>ppt_y</p:attrName>
                                        </p:attrNameLst>
                                      </p:cBhvr>
                                      <p:rCtr x="17" y="-2847"/>
                                    </p:animMotion>
                                  </p:childTnLst>
                                  <p:subTnLst>
                                    <p:set>
                                      <p:cBhvr override="childStyle">
                                        <p:cTn dur="1" fill="hold" display="0" masterRel="sameClick" afterEffect="1">
                                          <p:stCondLst>
                                            <p:cond evt="end" delay="0">
                                              <p:tn val="29"/>
                                            </p:cond>
                                          </p:stCondLst>
                                        </p:cTn>
                                        <p:tgtEl>
                                          <p:spTgt spid="140"/>
                                        </p:tgtEl>
                                        <p:attrNameLst>
                                          <p:attrName>style.visibility</p:attrName>
                                        </p:attrNameLst>
                                      </p:cBhvr>
                                      <p:to>
                                        <p:strVal val="hidden"/>
                                      </p:to>
                                    </p:set>
                                  </p:subTnLst>
                                </p:cTn>
                              </p:par>
                            </p:childTnLst>
                          </p:cTn>
                        </p:par>
                        <p:par>
                          <p:cTn id="31" fill="hold">
                            <p:stCondLst>
                              <p:cond delay="1000"/>
                            </p:stCondLst>
                            <p:childTnLst>
                              <p:par>
                                <p:cTn id="32" presetID="1" presetClass="entr" presetSubtype="0" fill="hold" grpId="1" nodeType="afterEffect">
                                  <p:stCondLst>
                                    <p:cond delay="0"/>
                                  </p:stCondLst>
                                  <p:childTnLst>
                                    <p:set>
                                      <p:cBhvr>
                                        <p:cTn id="33" dur="1" fill="hold">
                                          <p:stCondLst>
                                            <p:cond delay="0"/>
                                          </p:stCondLst>
                                        </p:cTn>
                                        <p:tgtEl>
                                          <p:spTgt spid="14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nodeType="clickEffect">
                                  <p:stCondLst>
                                    <p:cond delay="0"/>
                                  </p:stCondLst>
                                  <p:childTnLst>
                                    <p:set>
                                      <p:cBhvr>
                                        <p:cTn id="37" dur="1" fill="hold">
                                          <p:stCondLst>
                                            <p:cond delay="0"/>
                                          </p:stCondLst>
                                        </p:cTn>
                                        <p:tgtEl>
                                          <p:spTgt spid="8"/>
                                        </p:tgtEl>
                                        <p:attrNameLst>
                                          <p:attrName>style.visibility</p:attrName>
                                        </p:attrNameLst>
                                      </p:cBhvr>
                                      <p:to>
                                        <p:strVal val="hidden"/>
                                      </p:to>
                                    </p:set>
                                  </p:childTnLst>
                                </p:cTn>
                              </p:par>
                              <p:par>
                                <p:cTn id="38" presetID="1" presetClass="entr" presetSubtype="0" fill="hold" nodeType="withEffect">
                                  <p:stCondLst>
                                    <p:cond delay="0"/>
                                  </p:stCondLst>
                                  <p:childTnLst>
                                    <p:set>
                                      <p:cBhvr>
                                        <p:cTn id="39" dur="1" fill="hold">
                                          <p:stCondLst>
                                            <p:cond delay="0"/>
                                          </p:stCondLst>
                                        </p:cTn>
                                        <p:tgtEl>
                                          <p:spTgt spid="5"/>
                                        </p:tgtEl>
                                        <p:attrNameLst>
                                          <p:attrName>style.visibility</p:attrName>
                                        </p:attrNameLst>
                                      </p:cBhvr>
                                      <p:to>
                                        <p:strVal val="visible"/>
                                      </p:to>
                                    </p:set>
                                  </p:childTnLst>
                                </p:cTn>
                              </p:par>
                              <p:par>
                                <p:cTn id="40" presetID="0" presetClass="path" presetSubtype="0" accel="50000" decel="50000" fill="hold" grpId="0" nodeType="withEffect">
                                  <p:stCondLst>
                                    <p:cond delay="0"/>
                                  </p:stCondLst>
                                  <p:childTnLst>
                                    <p:animMotion origin="layout" path="M -4.72222E-6 4.81481E-6 L 0.00035 -0.05672 " pathEditMode="relative" rAng="0" ptsTypes="AA">
                                      <p:cBhvr>
                                        <p:cTn id="41" dur="1000" fill="hold"/>
                                        <p:tgtEl>
                                          <p:spTgt spid="141"/>
                                        </p:tgtEl>
                                        <p:attrNameLst>
                                          <p:attrName>ppt_x</p:attrName>
                                          <p:attrName>ppt_y</p:attrName>
                                        </p:attrNameLst>
                                      </p:cBhvr>
                                      <p:rCtr x="17" y="-2847"/>
                                    </p:animMotion>
                                  </p:childTnLst>
                                  <p:subTnLst>
                                    <p:set>
                                      <p:cBhvr override="childStyle">
                                        <p:cTn dur="1" fill="hold" display="0" masterRel="sameClick" afterEffect="1">
                                          <p:stCondLst>
                                            <p:cond evt="end" delay="0">
                                              <p:tn val="40"/>
                                            </p:cond>
                                          </p:stCondLst>
                                        </p:cTn>
                                        <p:tgtEl>
                                          <p:spTgt spid="141"/>
                                        </p:tgtEl>
                                        <p:attrNameLst>
                                          <p:attrName>style.visibility</p:attrName>
                                        </p:attrNameLst>
                                      </p:cBhvr>
                                      <p:to>
                                        <p:strVal val="hidden"/>
                                      </p:to>
                                    </p:set>
                                  </p:subTnLst>
                                </p:cTn>
                              </p:par>
                            </p:childTnLst>
                          </p:cTn>
                        </p:par>
                        <p:par>
                          <p:cTn id="42" fill="hold">
                            <p:stCondLst>
                              <p:cond delay="1000"/>
                            </p:stCondLst>
                            <p:childTnLst>
                              <p:par>
                                <p:cTn id="43" presetID="1" presetClass="entr" presetSubtype="0" fill="hold" grpId="1" nodeType="afterEffect">
                                  <p:stCondLst>
                                    <p:cond delay="0"/>
                                  </p:stCondLst>
                                  <p:childTnLst>
                                    <p:set>
                                      <p:cBhvr>
                                        <p:cTn id="44" dur="1" fill="hold">
                                          <p:stCondLst>
                                            <p:cond delay="0"/>
                                          </p:stCondLst>
                                        </p:cTn>
                                        <p:tgtEl>
                                          <p:spTgt spid="142"/>
                                        </p:tgtEl>
                                        <p:attrNameLst>
                                          <p:attrName>style.visibility</p:attrName>
                                        </p:attrNameLst>
                                      </p:cBhvr>
                                      <p:to>
                                        <p:strVal val="visible"/>
                                      </p:to>
                                    </p:set>
                                  </p:childTnLst>
                                </p:cTn>
                              </p:par>
                            </p:childTnLst>
                          </p:cTn>
                        </p:par>
                        <p:par>
                          <p:cTn id="45" fill="hold">
                            <p:stCondLst>
                              <p:cond delay="1000"/>
                            </p:stCondLst>
                            <p:childTnLst>
                              <p:par>
                                <p:cTn id="46" presetID="1" presetClass="entr" presetSubtype="0" fill="hold" grpId="0" nodeType="afterEffect">
                                  <p:stCondLst>
                                    <p:cond delay="0"/>
                                  </p:stCondLst>
                                  <p:childTnLst>
                                    <p:set>
                                      <p:cBhvr>
                                        <p:cTn id="47" dur="1" fill="hold">
                                          <p:stCondLst>
                                            <p:cond delay="0"/>
                                          </p:stCondLst>
                                        </p:cTn>
                                        <p:tgtEl>
                                          <p:spTgt spid="12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5"/>
                                        </p:tgtEl>
                                        <p:attrNameLst>
                                          <p:attrName>style.visibility</p:attrName>
                                        </p:attrNameLst>
                                      </p:cBhvr>
                                      <p:to>
                                        <p:strVal val="hidden"/>
                                      </p:to>
                                    </p:set>
                                  </p:childTnLst>
                                </p:cTn>
                              </p:par>
                              <p:par>
                                <p:cTn id="52" presetID="1" presetClass="entr" presetSubtype="0" fill="hold" nodeType="withEffect">
                                  <p:stCondLst>
                                    <p:cond delay="0"/>
                                  </p:stCondLst>
                                  <p:childTnLst>
                                    <p:set>
                                      <p:cBhvr>
                                        <p:cTn id="53" dur="1" fill="hold">
                                          <p:stCondLst>
                                            <p:cond delay="0"/>
                                          </p:stCondLst>
                                        </p:cTn>
                                        <p:tgtEl>
                                          <p:spTgt spid="3"/>
                                        </p:tgtEl>
                                        <p:attrNameLst>
                                          <p:attrName>style.visibility</p:attrName>
                                        </p:attrNameLst>
                                      </p:cBhvr>
                                      <p:to>
                                        <p:strVal val="visible"/>
                                      </p:to>
                                    </p:set>
                                  </p:childTnLst>
                                </p:cTn>
                              </p:par>
                              <p:par>
                                <p:cTn id="54" presetID="0" presetClass="path" presetSubtype="0" accel="50000" decel="50000" fill="hold" grpId="0" nodeType="withEffect">
                                  <p:stCondLst>
                                    <p:cond delay="0"/>
                                  </p:stCondLst>
                                  <p:childTnLst>
                                    <p:animMotion origin="layout" path="M 3.33333E-6 -2.22222E-6 L 0.00034 -0.05671 " pathEditMode="relative" rAng="0" ptsTypes="AA">
                                      <p:cBhvr>
                                        <p:cTn id="55" dur="1000" fill="hold"/>
                                        <p:tgtEl>
                                          <p:spTgt spid="142"/>
                                        </p:tgtEl>
                                        <p:attrNameLst>
                                          <p:attrName>ppt_x</p:attrName>
                                          <p:attrName>ppt_y</p:attrName>
                                        </p:attrNameLst>
                                      </p:cBhvr>
                                      <p:rCtr x="17" y="-2847"/>
                                    </p:animMotion>
                                  </p:childTnLst>
                                  <p:subTnLst>
                                    <p:set>
                                      <p:cBhvr override="childStyle">
                                        <p:cTn dur="1" fill="hold" display="0" masterRel="sameClick" afterEffect="1">
                                          <p:stCondLst>
                                            <p:cond evt="end" delay="0">
                                              <p:tn val="54"/>
                                            </p:cond>
                                          </p:stCondLst>
                                        </p:cTn>
                                        <p:tgtEl>
                                          <p:spTgt spid="142"/>
                                        </p:tgtEl>
                                        <p:attrNameLst>
                                          <p:attrName>style.visibility</p:attrName>
                                        </p:attrNameLst>
                                      </p:cBhvr>
                                      <p:to>
                                        <p:strVal val="hidden"/>
                                      </p:to>
                                    </p:set>
                                  </p:subTnLst>
                                </p:cTn>
                              </p:par>
                            </p:childTnLst>
                          </p:cTn>
                        </p:par>
                        <p:par>
                          <p:cTn id="56" fill="hold">
                            <p:stCondLst>
                              <p:cond delay="1000"/>
                            </p:stCondLst>
                            <p:childTnLst>
                              <p:par>
                                <p:cTn id="57" presetID="1" presetClass="entr" presetSubtype="0" fill="hold" grpId="0" nodeType="afterEffect">
                                  <p:stCondLst>
                                    <p:cond delay="0"/>
                                  </p:stCondLst>
                                  <p:childTnLst>
                                    <p:set>
                                      <p:cBhvr>
                                        <p:cTn id="58" dur="1" fill="hold">
                                          <p:stCondLst>
                                            <p:cond delay="0"/>
                                          </p:stCondLst>
                                        </p:cTn>
                                        <p:tgtEl>
                                          <p:spTgt spid="144"/>
                                        </p:tgtEl>
                                        <p:attrNameLst>
                                          <p:attrName>style.visibility</p:attrName>
                                        </p:attrNameLst>
                                      </p:cBhvr>
                                      <p:to>
                                        <p:strVal val="visible"/>
                                      </p:to>
                                    </p:set>
                                  </p:childTnLst>
                                </p:cTn>
                              </p:par>
                            </p:childTnLst>
                          </p:cTn>
                        </p:par>
                        <p:par>
                          <p:cTn id="59" fill="hold">
                            <p:stCondLst>
                              <p:cond delay="1000"/>
                            </p:stCondLst>
                            <p:childTnLst>
                              <p:par>
                                <p:cTn id="60" presetID="1" presetClass="entr" presetSubtype="0" fill="hold" grpId="0" nodeType="afterEffect">
                                  <p:stCondLst>
                                    <p:cond delay="0"/>
                                  </p:stCondLst>
                                  <p:childTnLst>
                                    <p:set>
                                      <p:cBhvr>
                                        <p:cTn id="61"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124" grpId="0"/>
      <p:bldP spid="136" grpId="0"/>
      <p:bldP spid="139" grpId="0" animBg="1"/>
      <p:bldP spid="139" grpId="1" animBg="1"/>
      <p:bldP spid="140" grpId="0" animBg="1"/>
      <p:bldP spid="140" grpId="1" animBg="1"/>
      <p:bldP spid="141" grpId="0" animBg="1"/>
      <p:bldP spid="141" grpId="1" animBg="1"/>
      <p:bldP spid="142" grpId="0" animBg="1"/>
      <p:bldP spid="142" grpId="1" animBg="1"/>
      <p:bldP spid="14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77" y="128588"/>
            <a:ext cx="8088923" cy="638175"/>
          </a:xfrm>
        </p:spPr>
        <p:txBody>
          <a:bodyPr/>
          <a:lstStyle/>
          <a:p>
            <a:r>
              <a:rPr lang="en-US" dirty="0" smtClean="0"/>
              <a:t>Limitations of Existing Dynamic Race Detectors</a:t>
            </a:r>
            <a:endParaRPr lang="en-US" dirty="0"/>
          </a:p>
        </p:txBody>
      </p:sp>
      <p:sp>
        <p:nvSpPr>
          <p:cNvPr id="3" name="Content Placeholder 2"/>
          <p:cNvSpPr>
            <a:spLocks noGrp="1"/>
          </p:cNvSpPr>
          <p:nvPr>
            <p:ph idx="1"/>
          </p:nvPr>
        </p:nvSpPr>
        <p:spPr>
          <a:xfrm>
            <a:off x="293624" y="957533"/>
            <a:ext cx="8557768" cy="2145886"/>
          </a:xfrm>
        </p:spPr>
        <p:txBody>
          <a:bodyPr/>
          <a:lstStyle/>
          <a:p>
            <a:pPr marL="0" indent="0">
              <a:buNone/>
            </a:pPr>
            <a:r>
              <a:rPr lang="en-US" sz="2600" b="1" dirty="0" smtClean="0"/>
              <a:t>Sound and Complete Data Race Detectors</a:t>
            </a:r>
          </a:p>
          <a:p>
            <a:pPr lvl="1">
              <a:buFont typeface="Arial" charset="0"/>
              <a:buChar char="•"/>
            </a:pPr>
            <a:r>
              <a:rPr lang="en-US" sz="2400" dirty="0" smtClean="0">
                <a:latin typeface="Calibri" charset="0"/>
                <a:ea typeface="Calibri" charset="0"/>
                <a:cs typeface="Calibri" charset="0"/>
                <a:sym typeface="Symbol" panose="05050102010706020507" pitchFamily="18" charset="2"/>
              </a:rPr>
              <a:t>FastTrack </a:t>
            </a:r>
            <a:r>
              <a:rPr lang="en-US" sz="1800" dirty="0" smtClean="0">
                <a:latin typeface="Calibri" charset="0"/>
                <a:ea typeface="Calibri" charset="0"/>
                <a:cs typeface="Calibri" charset="0"/>
                <a:sym typeface="Symbol" panose="05050102010706020507" pitchFamily="18" charset="2"/>
              </a:rPr>
              <a:t>[PLDI’09]</a:t>
            </a:r>
          </a:p>
          <a:p>
            <a:pPr lvl="1">
              <a:buFont typeface="Arial" charset="0"/>
              <a:buChar char="•"/>
            </a:pPr>
            <a:r>
              <a:rPr lang="en-US" sz="2400" dirty="0" smtClean="0">
                <a:latin typeface="Calibri" charset="0"/>
                <a:ea typeface="Calibri" charset="0"/>
                <a:cs typeface="Calibri" charset="0"/>
                <a:sym typeface="Symbol" panose="05050102010706020507" pitchFamily="18" charset="2"/>
              </a:rPr>
              <a:t>Intel’s </a:t>
            </a:r>
            <a:r>
              <a:rPr lang="en-US" sz="2400" dirty="0">
                <a:latin typeface="Calibri" charset="0"/>
                <a:ea typeface="Calibri" charset="0"/>
                <a:cs typeface="Calibri" charset="0"/>
                <a:sym typeface="Symbol" panose="05050102010706020507" pitchFamily="18" charset="2"/>
              </a:rPr>
              <a:t>Inspector </a:t>
            </a:r>
            <a:r>
              <a:rPr lang="en-US" sz="2400" dirty="0" smtClean="0">
                <a:latin typeface="Calibri" charset="0"/>
                <a:ea typeface="Calibri" charset="0"/>
                <a:cs typeface="Calibri" charset="0"/>
                <a:sym typeface="Symbol" panose="05050102010706020507" pitchFamily="18" charset="2"/>
              </a:rPr>
              <a:t>XE</a:t>
            </a:r>
          </a:p>
          <a:p>
            <a:pPr lvl="1">
              <a:buFont typeface="Arial" charset="0"/>
              <a:buChar char="•"/>
            </a:pPr>
            <a:r>
              <a:rPr lang="en-US" sz="2400" dirty="0" smtClean="0">
                <a:latin typeface="Calibri" charset="0"/>
                <a:ea typeface="Calibri" charset="0"/>
                <a:cs typeface="Calibri" charset="0"/>
                <a:sym typeface="Symbol" panose="05050102010706020507" pitchFamily="18" charset="2"/>
              </a:rPr>
              <a:t>Google’s Thread Sanitizer</a:t>
            </a:r>
          </a:p>
        </p:txBody>
      </p:sp>
      <p:sp>
        <p:nvSpPr>
          <p:cNvPr id="5" name="Right Brace 4"/>
          <p:cNvSpPr/>
          <p:nvPr/>
        </p:nvSpPr>
        <p:spPr bwMode="auto">
          <a:xfrm>
            <a:off x="4664597" y="1570892"/>
            <a:ext cx="192158" cy="1179688"/>
          </a:xfrm>
          <a:prstGeom prst="rightBrace">
            <a:avLst>
              <a:gd name="adj1" fmla="val 44333"/>
              <a:gd name="adj2" fmla="val 50000"/>
            </a:avLst>
          </a:prstGeom>
          <a:no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4" name="TextBox 13"/>
          <p:cNvSpPr txBox="1"/>
          <p:nvPr/>
        </p:nvSpPr>
        <p:spPr>
          <a:xfrm>
            <a:off x="5545015" y="1784285"/>
            <a:ext cx="2006127" cy="764505"/>
          </a:xfrm>
          <a:prstGeom prst="rect">
            <a:avLst/>
          </a:prstGeom>
          <a:noFill/>
        </p:spPr>
        <p:txBody>
          <a:bodyPr wrap="none" rtlCol="0">
            <a:spAutoFit/>
          </a:bodyPr>
          <a:lstStyle/>
          <a:p>
            <a:r>
              <a:rPr lang="en-US" sz="2400" dirty="0" smtClean="0">
                <a:solidFill>
                  <a:srgbClr val="FF0000"/>
                </a:solidFill>
                <a:latin typeface="Calibri" panose="020F0502020204030204" pitchFamily="34" charset="0"/>
              </a:rPr>
              <a:t>High overhead</a:t>
            </a:r>
          </a:p>
          <a:p>
            <a:r>
              <a:rPr lang="en-US" sz="2400" dirty="0" smtClean="0">
                <a:latin typeface="Calibri" panose="020F0502020204030204" pitchFamily="34" charset="0"/>
              </a:rPr>
              <a:t>(10-100x)</a:t>
            </a:r>
          </a:p>
        </p:txBody>
      </p:sp>
      <p:cxnSp>
        <p:nvCxnSpPr>
          <p:cNvPr id="19" name="Straight Connector 18"/>
          <p:cNvCxnSpPr/>
          <p:nvPr/>
        </p:nvCxnSpPr>
        <p:spPr bwMode="auto">
          <a:xfrm>
            <a:off x="5359820" y="1956122"/>
            <a:ext cx="185195" cy="0"/>
          </a:xfrm>
          <a:prstGeom prst="line">
            <a:avLst/>
          </a:prstGeom>
          <a:noFill/>
          <a:ln w="38100" cap="flat" cmpd="sng" algn="ctr">
            <a:solidFill>
              <a:srgbClr val="FF0000"/>
            </a:solidFill>
            <a:prstDash val="solid"/>
            <a:round/>
            <a:headEnd type="none" w="med" len="med"/>
            <a:tailEnd type="none" w="med" len="med"/>
          </a:ln>
          <a:effectLst/>
        </p:spPr>
      </p:cxnSp>
      <p:sp>
        <p:nvSpPr>
          <p:cNvPr id="4" name="TextBox 3"/>
          <p:cNvSpPr txBox="1"/>
          <p:nvPr/>
        </p:nvSpPr>
        <p:spPr>
          <a:xfrm>
            <a:off x="2227153" y="4102008"/>
            <a:ext cx="4444580" cy="757130"/>
          </a:xfrm>
          <a:prstGeom prst="rect">
            <a:avLst/>
          </a:prstGeom>
          <a:noFill/>
        </p:spPr>
        <p:txBody>
          <a:bodyPr wrap="square" rtlCol="0">
            <a:spAutoFit/>
          </a:bodyPr>
          <a:lstStyle/>
          <a:p>
            <a:pPr marL="342900" indent="-342900">
              <a:buFont typeface="Arial" charset="0"/>
              <a:buChar char="•"/>
            </a:pPr>
            <a:r>
              <a:rPr lang="en-US" sz="2400" dirty="0" smtClean="0">
                <a:latin typeface="Calibri" panose="020F0502020204030204" pitchFamily="34" charset="0"/>
              </a:rPr>
              <a:t>Not suitable for production run</a:t>
            </a:r>
          </a:p>
          <a:p>
            <a:pPr marL="342900" indent="-342900">
              <a:buFont typeface="Arial" charset="0"/>
              <a:buChar char="•"/>
            </a:pPr>
            <a:r>
              <a:rPr lang="en-US" sz="2400" dirty="0" smtClean="0">
                <a:latin typeface="Calibri" panose="020F0502020204030204" pitchFamily="34" charset="0"/>
              </a:rPr>
              <a:t>Can not be left always-on</a:t>
            </a:r>
          </a:p>
        </p:txBody>
      </p:sp>
    </p:spTree>
    <p:extLst>
      <p:ext uri="{BB962C8B-B14F-4D97-AF65-F5344CB8AC3E}">
        <p14:creationId xmlns:p14="http://schemas.microsoft.com/office/powerpoint/2010/main" val="2053577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600" b="1" dirty="0">
                <a:solidFill>
                  <a:schemeClr val="tx1"/>
                </a:solidFill>
                <a:latin typeface="Calibri" charset="0"/>
                <a:sym typeface="Symbol" panose="05050102010706020507" pitchFamily="18" charset="2"/>
              </a:rPr>
              <a:t>Sampling-based (Unsound) Data Race Detectors</a:t>
            </a:r>
          </a:p>
          <a:p>
            <a:pPr marL="457200" lvl="1" indent="0">
              <a:buNone/>
            </a:pPr>
            <a:r>
              <a:rPr lang="en-US" sz="2400" dirty="0"/>
              <a:t>SW sampling</a:t>
            </a:r>
            <a:endParaRPr lang="en-US" sz="2400" dirty="0">
              <a:latin typeface="Calibri" charset="0"/>
              <a:ea typeface="Calibri" charset="0"/>
              <a:cs typeface="Calibri" charset="0"/>
              <a:sym typeface="Symbol" panose="05050102010706020507" pitchFamily="18" charset="2"/>
            </a:endParaRPr>
          </a:p>
          <a:p>
            <a:pPr lvl="1">
              <a:buFont typeface="Arial" charset="0"/>
              <a:buChar char="•"/>
            </a:pPr>
            <a:r>
              <a:rPr lang="en-US" sz="2400" dirty="0" err="1">
                <a:latin typeface="Calibri" charset="0"/>
                <a:ea typeface="Calibri" charset="0"/>
                <a:cs typeface="Calibri" charset="0"/>
                <a:sym typeface="Symbol" panose="05050102010706020507" pitchFamily="18" charset="2"/>
              </a:rPr>
              <a:t>LiteRace</a:t>
            </a:r>
            <a:r>
              <a:rPr lang="en-US" sz="2400" dirty="0">
                <a:latin typeface="Calibri" charset="0"/>
                <a:ea typeface="Calibri" charset="0"/>
                <a:cs typeface="Calibri" charset="0"/>
                <a:sym typeface="Symbol" panose="05050102010706020507" pitchFamily="18" charset="2"/>
              </a:rPr>
              <a:t> </a:t>
            </a:r>
            <a:r>
              <a:rPr lang="en-US" sz="1800" dirty="0">
                <a:latin typeface="Calibri" charset="0"/>
                <a:ea typeface="Calibri" charset="0"/>
                <a:cs typeface="Calibri" charset="0"/>
                <a:sym typeface="Symbol" panose="05050102010706020507" pitchFamily="18" charset="2"/>
              </a:rPr>
              <a:t>[PLDI’09]</a:t>
            </a:r>
          </a:p>
          <a:p>
            <a:pPr lvl="1">
              <a:buFont typeface="Arial" charset="0"/>
              <a:buChar char="•"/>
            </a:pPr>
            <a:r>
              <a:rPr lang="en-US" sz="2400" dirty="0">
                <a:latin typeface="Calibri" charset="0"/>
                <a:ea typeface="Calibri" charset="0"/>
                <a:cs typeface="Calibri" charset="0"/>
                <a:sym typeface="Symbol" panose="05050102010706020507" pitchFamily="18" charset="2"/>
              </a:rPr>
              <a:t>Pacer </a:t>
            </a:r>
            <a:r>
              <a:rPr lang="en-US" sz="1800" dirty="0">
                <a:latin typeface="Calibri" charset="0"/>
                <a:ea typeface="Calibri" charset="0"/>
                <a:cs typeface="Calibri" charset="0"/>
                <a:sym typeface="Symbol" panose="05050102010706020507" pitchFamily="18" charset="2"/>
              </a:rPr>
              <a:t>[PLDI’10]</a:t>
            </a:r>
          </a:p>
          <a:p>
            <a:pPr lvl="1">
              <a:buFont typeface="Arial" charset="0"/>
              <a:buChar char="•"/>
            </a:pPr>
            <a:endParaRPr lang="en-US" sz="1000" dirty="0">
              <a:latin typeface="Calibri" charset="0"/>
              <a:ea typeface="Calibri" charset="0"/>
              <a:cs typeface="Calibri" charset="0"/>
              <a:sym typeface="Symbol" panose="05050102010706020507" pitchFamily="18" charset="2"/>
            </a:endParaRPr>
          </a:p>
          <a:p>
            <a:pPr marL="457200" lvl="1" indent="0">
              <a:buNone/>
            </a:pPr>
            <a:r>
              <a:rPr lang="en-US" sz="2400" dirty="0"/>
              <a:t>HW sampling</a:t>
            </a:r>
            <a:endParaRPr lang="en-US" sz="2400" dirty="0">
              <a:latin typeface="Calibri" charset="0"/>
              <a:ea typeface="Calibri" charset="0"/>
              <a:cs typeface="Calibri" charset="0"/>
              <a:sym typeface="Symbol" panose="05050102010706020507" pitchFamily="18" charset="2"/>
            </a:endParaRPr>
          </a:p>
          <a:p>
            <a:pPr lvl="1"/>
            <a:r>
              <a:rPr lang="en-US" sz="2400" dirty="0" err="1">
                <a:latin typeface="Calibri" charset="0"/>
                <a:ea typeface="Calibri" charset="0"/>
                <a:cs typeface="Calibri" charset="0"/>
                <a:sym typeface="Symbol" panose="05050102010706020507" pitchFamily="18" charset="2"/>
              </a:rPr>
              <a:t>DataCollider</a:t>
            </a:r>
            <a:r>
              <a:rPr lang="en-US" sz="2400" dirty="0">
                <a:latin typeface="Calibri" charset="0"/>
                <a:ea typeface="Calibri" charset="0"/>
                <a:cs typeface="Calibri" charset="0"/>
                <a:sym typeface="Symbol" panose="05050102010706020507" pitchFamily="18" charset="2"/>
              </a:rPr>
              <a:t> </a:t>
            </a:r>
            <a:r>
              <a:rPr lang="en-US" sz="1800" dirty="0">
                <a:latin typeface="Calibri" charset="0"/>
                <a:ea typeface="Calibri" charset="0"/>
                <a:cs typeface="Calibri" charset="0"/>
                <a:sym typeface="Symbol" panose="05050102010706020507" pitchFamily="18" charset="2"/>
              </a:rPr>
              <a:t>[OSDI’10]</a:t>
            </a:r>
          </a:p>
          <a:p>
            <a:pPr lvl="1"/>
            <a:r>
              <a:rPr lang="en-US" sz="2400" dirty="0" err="1">
                <a:latin typeface="Calibri" charset="0"/>
                <a:ea typeface="Calibri" charset="0"/>
                <a:cs typeface="Calibri" charset="0"/>
                <a:sym typeface="Symbol" panose="05050102010706020507" pitchFamily="18" charset="2"/>
              </a:rPr>
              <a:t>RaceZ</a:t>
            </a:r>
            <a:r>
              <a:rPr lang="en-US" sz="2400" dirty="0">
                <a:latin typeface="Calibri" charset="0"/>
                <a:ea typeface="Calibri" charset="0"/>
                <a:cs typeface="Calibri" charset="0"/>
                <a:sym typeface="Symbol" panose="05050102010706020507" pitchFamily="18" charset="2"/>
              </a:rPr>
              <a:t> </a:t>
            </a:r>
            <a:r>
              <a:rPr lang="en-US" sz="1800" dirty="0">
                <a:latin typeface="Calibri" charset="0"/>
                <a:ea typeface="Calibri" charset="0"/>
                <a:cs typeface="Calibri" charset="0"/>
                <a:sym typeface="Symbol" panose="05050102010706020507" pitchFamily="18" charset="2"/>
              </a:rPr>
              <a:t>[ICSE’11]</a:t>
            </a:r>
          </a:p>
          <a:p>
            <a:endParaRPr lang="en-US" dirty="0"/>
          </a:p>
        </p:txBody>
      </p:sp>
      <p:sp>
        <p:nvSpPr>
          <p:cNvPr id="5" name="Right Brace 4"/>
          <p:cNvSpPr/>
          <p:nvPr/>
        </p:nvSpPr>
        <p:spPr bwMode="auto">
          <a:xfrm>
            <a:off x="4250269" y="1952454"/>
            <a:ext cx="190850" cy="754910"/>
          </a:xfrm>
          <a:prstGeom prst="rightBrace">
            <a:avLst>
              <a:gd name="adj1" fmla="val 44333"/>
              <a:gd name="adj2" fmla="val 50000"/>
            </a:avLst>
          </a:prstGeom>
          <a:noFill/>
          <a:ln w="19050" cap="flat" cmpd="sng" algn="ctr">
            <a:solidFill>
              <a:schemeClr val="tx1"/>
            </a:solidFill>
            <a:prstDash val="solid"/>
            <a:round/>
            <a:headEnd type="none" w="med" len="med"/>
            <a:tailEnd type="none" w="med" len="med"/>
          </a:ln>
          <a:effectLst/>
        </p:spPr>
        <p:txBody>
          <a:bodyPr rtlCol="0" anchor="ctr"/>
          <a:lstStyle/>
          <a:p>
            <a:pPr algn="ctr"/>
            <a:endParaRPr lang="en-US" sz="2400"/>
          </a:p>
        </p:txBody>
      </p:sp>
      <p:sp>
        <p:nvSpPr>
          <p:cNvPr id="6" name="TextBox 5"/>
          <p:cNvSpPr txBox="1"/>
          <p:nvPr/>
        </p:nvSpPr>
        <p:spPr>
          <a:xfrm>
            <a:off x="5129379" y="1952454"/>
            <a:ext cx="1949893" cy="764505"/>
          </a:xfrm>
          <a:prstGeom prst="rect">
            <a:avLst/>
          </a:prstGeom>
          <a:noFill/>
        </p:spPr>
        <p:txBody>
          <a:bodyPr wrap="none" rtlCol="0">
            <a:spAutoFit/>
          </a:bodyPr>
          <a:lstStyle/>
          <a:p>
            <a:r>
              <a:rPr lang="en-US" sz="2400" dirty="0" smtClean="0">
                <a:solidFill>
                  <a:srgbClr val="FF0000"/>
                </a:solidFill>
                <a:latin typeface="Calibri" panose="020F0502020204030204" pitchFamily="34" charset="0"/>
              </a:rPr>
              <a:t>Still expensive</a:t>
            </a:r>
          </a:p>
          <a:p>
            <a:r>
              <a:rPr lang="en-US" sz="2400" dirty="0" smtClean="0">
                <a:latin typeface="Calibri" panose="020F0502020204030204" pitchFamily="34" charset="0"/>
              </a:rPr>
              <a:t>(up to 1.86x)</a:t>
            </a:r>
          </a:p>
        </p:txBody>
      </p:sp>
      <p:sp>
        <p:nvSpPr>
          <p:cNvPr id="7" name="TextBox 6"/>
          <p:cNvSpPr txBox="1"/>
          <p:nvPr/>
        </p:nvSpPr>
        <p:spPr>
          <a:xfrm>
            <a:off x="5129379" y="3444124"/>
            <a:ext cx="3149067" cy="764505"/>
          </a:xfrm>
          <a:prstGeom prst="rect">
            <a:avLst/>
          </a:prstGeom>
          <a:noFill/>
        </p:spPr>
        <p:txBody>
          <a:bodyPr wrap="none" rtlCol="0">
            <a:spAutoFit/>
          </a:bodyPr>
          <a:lstStyle/>
          <a:p>
            <a:r>
              <a:rPr lang="en-US" sz="2400" dirty="0" smtClean="0">
                <a:solidFill>
                  <a:srgbClr val="FF0000"/>
                </a:solidFill>
                <a:latin typeface="Calibri" panose="020F0502020204030204" pitchFamily="34" charset="0"/>
              </a:rPr>
              <a:t>Low detection coverage</a:t>
            </a:r>
          </a:p>
          <a:p>
            <a:r>
              <a:rPr lang="en-US" sz="2400" dirty="0" smtClean="0">
                <a:latin typeface="Calibri" panose="020F0502020204030204" pitchFamily="34" charset="0"/>
              </a:rPr>
              <a:t>(high false negatives)</a:t>
            </a:r>
          </a:p>
        </p:txBody>
      </p:sp>
      <p:sp>
        <p:nvSpPr>
          <p:cNvPr id="8" name="Right Brace 7"/>
          <p:cNvSpPr/>
          <p:nvPr/>
        </p:nvSpPr>
        <p:spPr bwMode="auto">
          <a:xfrm>
            <a:off x="4248961" y="3468068"/>
            <a:ext cx="190850" cy="754910"/>
          </a:xfrm>
          <a:prstGeom prst="rightBrace">
            <a:avLst>
              <a:gd name="adj1" fmla="val 44333"/>
              <a:gd name="adj2" fmla="val 50000"/>
            </a:avLst>
          </a:prstGeom>
          <a:noFill/>
          <a:ln w="19050" cap="flat" cmpd="sng" algn="ctr">
            <a:solidFill>
              <a:schemeClr val="tx1"/>
            </a:solidFill>
            <a:prstDash val="solid"/>
            <a:round/>
            <a:headEnd type="none" w="med" len="med"/>
            <a:tailEnd type="none" w="med" len="med"/>
          </a:ln>
          <a:effectLst/>
        </p:spPr>
        <p:txBody>
          <a:bodyPr rtlCol="0" anchor="ctr"/>
          <a:lstStyle/>
          <a:p>
            <a:pPr algn="ctr"/>
            <a:endParaRPr lang="en-US" sz="2400"/>
          </a:p>
        </p:txBody>
      </p:sp>
      <p:cxnSp>
        <p:nvCxnSpPr>
          <p:cNvPr id="9" name="Straight Connector 8"/>
          <p:cNvCxnSpPr/>
          <p:nvPr/>
        </p:nvCxnSpPr>
        <p:spPr bwMode="auto">
          <a:xfrm>
            <a:off x="4780598" y="2323699"/>
            <a:ext cx="185195" cy="0"/>
          </a:xfrm>
          <a:prstGeom prst="line">
            <a:avLst/>
          </a:prstGeom>
          <a:noFill/>
          <a:ln w="38100" cap="flat" cmpd="sng" algn="ctr">
            <a:solidFill>
              <a:srgbClr val="FF0000"/>
            </a:solidFill>
            <a:prstDash val="solid"/>
            <a:round/>
            <a:headEnd type="none" w="med" len="med"/>
            <a:tailEnd type="none" w="med" len="med"/>
          </a:ln>
          <a:effectLst/>
        </p:spPr>
      </p:cxnSp>
      <p:cxnSp>
        <p:nvCxnSpPr>
          <p:cNvPr id="10" name="Straight Connector 9"/>
          <p:cNvCxnSpPr/>
          <p:nvPr/>
        </p:nvCxnSpPr>
        <p:spPr bwMode="auto">
          <a:xfrm>
            <a:off x="4780598" y="3839982"/>
            <a:ext cx="185195" cy="0"/>
          </a:xfrm>
          <a:prstGeom prst="line">
            <a:avLst/>
          </a:prstGeom>
          <a:noFill/>
          <a:ln w="38100" cap="flat" cmpd="sng" algn="ctr">
            <a:solidFill>
              <a:srgbClr val="FF0000"/>
            </a:solidFill>
            <a:prstDash val="solid"/>
            <a:round/>
            <a:headEnd type="none" w="med" len="med"/>
            <a:tailEnd type="none" w="med" len="med"/>
          </a:ln>
          <a:effectLst/>
        </p:spPr>
      </p:cxnSp>
      <p:sp>
        <p:nvSpPr>
          <p:cNvPr id="15" name="Title 1"/>
          <p:cNvSpPr>
            <a:spLocks noGrp="1"/>
          </p:cNvSpPr>
          <p:nvPr>
            <p:ph type="title"/>
          </p:nvPr>
        </p:nvSpPr>
        <p:spPr>
          <a:xfrm>
            <a:off x="1055077" y="128588"/>
            <a:ext cx="8088923" cy="638175"/>
          </a:xfrm>
        </p:spPr>
        <p:txBody>
          <a:bodyPr/>
          <a:lstStyle/>
          <a:p>
            <a:r>
              <a:rPr lang="en-US" dirty="0" smtClean="0"/>
              <a:t>Limitations of Existing Dynamic Race Detectors</a:t>
            </a:r>
            <a:endParaRPr lang="en-US" dirty="0"/>
          </a:p>
        </p:txBody>
      </p:sp>
    </p:spTree>
    <p:extLst>
      <p:ext uri="{BB962C8B-B14F-4D97-AF65-F5344CB8AC3E}">
        <p14:creationId xmlns:p14="http://schemas.microsoft.com/office/powerpoint/2010/main" val="19659597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latin typeface="Calibri" charset="0"/>
                <a:ea typeface="Calibri" charset="0"/>
                <a:cs typeface="Calibri" charset="0"/>
              </a:rPr>
              <a:t>Key Problem: Sampling is Unsound</a:t>
            </a:r>
            <a:endParaRPr lang="en-US" sz="3000" dirty="0">
              <a:latin typeface="Calibri" charset="0"/>
              <a:ea typeface="Calibri" charset="0"/>
              <a:cs typeface="Calibri" charset="0"/>
            </a:endParaRPr>
          </a:p>
        </p:txBody>
      </p:sp>
      <p:sp>
        <p:nvSpPr>
          <p:cNvPr id="44" name="Rounded Rectangle 43"/>
          <p:cNvSpPr/>
          <p:nvPr/>
        </p:nvSpPr>
        <p:spPr bwMode="auto">
          <a:xfrm>
            <a:off x="1381589" y="3937011"/>
            <a:ext cx="1999322" cy="420810"/>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err="1" smtClean="0">
                <a:ln>
                  <a:noFill/>
                </a:ln>
                <a:solidFill>
                  <a:schemeClr val="tx1"/>
                </a:solidFill>
                <a:effectLst/>
                <a:latin typeface="Arial" pitchFamily="34" charset="0"/>
                <a:cs typeface="Arial" pitchFamily="34" charset="0"/>
              </a:rPr>
              <a:t>fput</a:t>
            </a:r>
            <a:r>
              <a:rPr kumimoji="0" lang="en-US" sz="2400" b="0" i="0" u="none" strike="noStrike" cap="none" normalizeH="0" baseline="0" dirty="0" smtClean="0">
                <a:ln>
                  <a:noFill/>
                </a:ln>
                <a:solidFill>
                  <a:schemeClr val="tx1"/>
                </a:solidFill>
                <a:effectLst/>
                <a:latin typeface="Arial" pitchFamily="34" charset="0"/>
                <a:cs typeface="Arial" pitchFamily="34" charset="0"/>
              </a:rPr>
              <a:t> (p, </a:t>
            </a:r>
            <a:r>
              <a:rPr kumimoji="0" lang="mr-IN" sz="2400" b="0" i="0" u="none" strike="noStrike" cap="none" normalizeH="0" baseline="0" dirty="0" smtClean="0">
                <a:ln>
                  <a:noFill/>
                </a:ln>
                <a:solidFill>
                  <a:schemeClr val="tx1"/>
                </a:solidFill>
                <a:effectLst/>
                <a:latin typeface="Arial" pitchFamily="34" charset="0"/>
                <a:cs typeface="Arial" pitchFamily="34" charset="0"/>
              </a:rPr>
              <a:t>…</a:t>
            </a:r>
            <a:r>
              <a:rPr kumimoji="0" lang="en-US" sz="2400" b="0" i="0" u="none" strike="noStrike" cap="none" normalizeH="0" baseline="0" dirty="0" smtClean="0">
                <a:ln>
                  <a:noFill/>
                </a:ln>
                <a:solidFill>
                  <a:schemeClr val="tx1"/>
                </a:solidFill>
                <a:effectLst/>
                <a:latin typeface="Arial" pitchFamily="34" charset="0"/>
                <a:cs typeface="Arial" pitchFamily="34" charset="0"/>
              </a:rPr>
              <a:t>)</a:t>
            </a:r>
          </a:p>
        </p:txBody>
      </p:sp>
      <p:sp>
        <p:nvSpPr>
          <p:cNvPr id="47" name="Rounded Rectangle 46"/>
          <p:cNvSpPr/>
          <p:nvPr/>
        </p:nvSpPr>
        <p:spPr bwMode="auto">
          <a:xfrm>
            <a:off x="5477559" y="3320781"/>
            <a:ext cx="1999322" cy="42081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lang="en-US" sz="2400" dirty="0"/>
              <a:t>p</a:t>
            </a:r>
            <a:r>
              <a:rPr lang="en-US" sz="2400" dirty="0" smtClean="0"/>
              <a:t> </a:t>
            </a:r>
            <a:r>
              <a:rPr kumimoji="0" lang="en-US" sz="2400" b="0" i="0" u="none" strike="noStrike" cap="none" normalizeH="0" baseline="0" dirty="0" smtClean="0">
                <a:ln>
                  <a:noFill/>
                </a:ln>
                <a:solidFill>
                  <a:schemeClr val="tx1"/>
                </a:solidFill>
                <a:effectLst/>
              </a:rPr>
              <a:t>= null</a:t>
            </a:r>
          </a:p>
        </p:txBody>
      </p:sp>
      <p:sp>
        <p:nvSpPr>
          <p:cNvPr id="49" name="TextBox 48"/>
          <p:cNvSpPr txBox="1"/>
          <p:nvPr/>
        </p:nvSpPr>
        <p:spPr>
          <a:xfrm>
            <a:off x="1737100" y="1493303"/>
            <a:ext cx="1288301" cy="387798"/>
          </a:xfrm>
          <a:prstGeom prst="rect">
            <a:avLst/>
          </a:prstGeom>
          <a:noFill/>
        </p:spPr>
        <p:txBody>
          <a:bodyPr wrap="none" rtlCol="0">
            <a:spAutoFit/>
          </a:bodyPr>
          <a:lstStyle/>
          <a:p>
            <a:r>
              <a:rPr lang="en-US" sz="2400" u="sng" dirty="0" smtClean="0">
                <a:latin typeface="Calibri" panose="020F0502020204030204" pitchFamily="34" charset="0"/>
              </a:rPr>
              <a:t>Thread 1</a:t>
            </a:r>
          </a:p>
        </p:txBody>
      </p:sp>
      <p:sp>
        <p:nvSpPr>
          <p:cNvPr id="50" name="TextBox 49"/>
          <p:cNvSpPr txBox="1"/>
          <p:nvPr/>
        </p:nvSpPr>
        <p:spPr>
          <a:xfrm>
            <a:off x="5833070" y="1493303"/>
            <a:ext cx="1288301" cy="395173"/>
          </a:xfrm>
          <a:prstGeom prst="rect">
            <a:avLst/>
          </a:prstGeom>
          <a:noFill/>
        </p:spPr>
        <p:txBody>
          <a:bodyPr wrap="none" rtlCol="0">
            <a:spAutoFit/>
          </a:bodyPr>
          <a:lstStyle/>
          <a:p>
            <a:r>
              <a:rPr lang="en-US" sz="2400" u="sng" dirty="0" smtClean="0">
                <a:latin typeface="Calibri" panose="020F0502020204030204" pitchFamily="34" charset="0"/>
              </a:rPr>
              <a:t>Thread 2</a:t>
            </a:r>
          </a:p>
        </p:txBody>
      </p:sp>
      <p:cxnSp>
        <p:nvCxnSpPr>
          <p:cNvPr id="57" name="Straight Arrow Connector 56"/>
          <p:cNvCxnSpPr>
            <a:stCxn id="47" idx="1"/>
            <a:endCxn id="44" idx="3"/>
          </p:cNvCxnSpPr>
          <p:nvPr/>
        </p:nvCxnSpPr>
        <p:spPr bwMode="auto">
          <a:xfrm flipH="1">
            <a:off x="3380911" y="3531186"/>
            <a:ext cx="2096648" cy="616230"/>
          </a:xfrm>
          <a:prstGeom prst="straightConnector1">
            <a:avLst/>
          </a:prstGeom>
          <a:noFill/>
          <a:ln w="50800" cap="flat" cmpd="sng" algn="ctr">
            <a:solidFill>
              <a:schemeClr val="tx1"/>
            </a:solidFill>
            <a:prstDash val="solid"/>
            <a:round/>
            <a:headEnd type="triangle" w="med" len="med"/>
            <a:tailEnd type="triangle" w="med" len="med"/>
          </a:ln>
          <a:effectLst/>
        </p:spPr>
      </p:cxnSp>
      <p:sp>
        <p:nvSpPr>
          <p:cNvPr id="67" name="Rounded Rectangle 66"/>
          <p:cNvSpPr/>
          <p:nvPr/>
        </p:nvSpPr>
        <p:spPr bwMode="auto">
          <a:xfrm>
            <a:off x="1381589" y="2698651"/>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Calibri" charset="0"/>
                <a:ea typeface="Calibri" charset="0"/>
                <a:cs typeface="Calibri" charset="0"/>
              </a:rPr>
              <a:t>A</a:t>
            </a:r>
            <a:r>
              <a:rPr kumimoji="0" lang="en-US" sz="2400" b="0" i="0" u="none" strike="noStrike" cap="none" normalizeH="0" dirty="0" smtClean="0">
                <a:ln>
                  <a:noFill/>
                </a:ln>
                <a:solidFill>
                  <a:schemeClr val="tx1"/>
                </a:solidFill>
                <a:effectLst/>
                <a:latin typeface="Calibri" charset="0"/>
                <a:ea typeface="Calibri" charset="0"/>
                <a:cs typeface="Calibri" charset="0"/>
              </a:rPr>
              <a:t> = A + 1</a:t>
            </a:r>
            <a:endParaRPr kumimoji="0" lang="en-US" sz="2400" b="0" i="0" u="none" strike="noStrike" cap="none" normalizeH="0" baseline="0" dirty="0" smtClean="0">
              <a:ln>
                <a:noFill/>
              </a:ln>
              <a:solidFill>
                <a:schemeClr val="tx1"/>
              </a:solidFill>
              <a:effectLst/>
              <a:latin typeface="Calibri" charset="0"/>
              <a:ea typeface="Calibri" charset="0"/>
              <a:cs typeface="Calibri" charset="0"/>
            </a:endParaRPr>
          </a:p>
        </p:txBody>
      </p:sp>
      <p:sp>
        <p:nvSpPr>
          <p:cNvPr id="69" name="Rounded Rectangle 68"/>
          <p:cNvSpPr/>
          <p:nvPr/>
        </p:nvSpPr>
        <p:spPr bwMode="auto">
          <a:xfrm>
            <a:off x="1381589" y="3317831"/>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Calibri" charset="0"/>
                <a:ea typeface="Calibri" charset="0"/>
                <a:cs typeface="Calibri" charset="0"/>
              </a:rPr>
              <a:t>B = A * A</a:t>
            </a:r>
          </a:p>
        </p:txBody>
      </p:sp>
      <p:sp>
        <p:nvSpPr>
          <p:cNvPr id="70" name="Rounded Rectangle 69"/>
          <p:cNvSpPr/>
          <p:nvPr/>
        </p:nvSpPr>
        <p:spPr bwMode="auto">
          <a:xfrm>
            <a:off x="5477559" y="3938486"/>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effectLst/>
                <a:latin typeface="Calibri" charset="0"/>
                <a:ea typeface="Calibri" charset="0"/>
                <a:cs typeface="Calibri" charset="0"/>
              </a:rPr>
              <a:t>D = D-C</a:t>
            </a:r>
          </a:p>
        </p:txBody>
      </p:sp>
      <p:sp>
        <p:nvSpPr>
          <p:cNvPr id="71" name="Rounded Rectangle 70"/>
          <p:cNvSpPr/>
          <p:nvPr/>
        </p:nvSpPr>
        <p:spPr bwMode="auto">
          <a:xfrm>
            <a:off x="5477559" y="2703076"/>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Calibri" charset="0"/>
                <a:ea typeface="Calibri" charset="0"/>
                <a:cs typeface="Calibri" charset="0"/>
              </a:rPr>
              <a:t>C = C*C</a:t>
            </a:r>
          </a:p>
        </p:txBody>
      </p:sp>
      <p:grpSp>
        <p:nvGrpSpPr>
          <p:cNvPr id="31" name="Group 30"/>
          <p:cNvGrpSpPr/>
          <p:nvPr/>
        </p:nvGrpSpPr>
        <p:grpSpPr>
          <a:xfrm>
            <a:off x="2955307" y="5894535"/>
            <a:ext cx="3117874" cy="395173"/>
            <a:chOff x="336932" y="6477237"/>
            <a:chExt cx="3117874" cy="395173"/>
          </a:xfrm>
        </p:grpSpPr>
        <p:sp>
          <p:nvSpPr>
            <p:cNvPr id="32" name="Extract 31"/>
            <p:cNvSpPr/>
            <p:nvPr/>
          </p:nvSpPr>
          <p:spPr bwMode="auto">
            <a:xfrm>
              <a:off x="336932" y="6477237"/>
              <a:ext cx="314158" cy="309295"/>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3" name="TextBox 32"/>
            <p:cNvSpPr txBox="1"/>
            <p:nvPr/>
          </p:nvSpPr>
          <p:spPr>
            <a:xfrm>
              <a:off x="651090" y="6477237"/>
              <a:ext cx="2803716" cy="395173"/>
            </a:xfrm>
            <a:prstGeom prst="rect">
              <a:avLst/>
            </a:prstGeom>
            <a:noFill/>
          </p:spPr>
          <p:txBody>
            <a:bodyPr wrap="none" rtlCol="0">
              <a:spAutoFit/>
            </a:bodyPr>
            <a:lstStyle/>
            <a:p>
              <a:r>
                <a:rPr lang="en-US" sz="2400" dirty="0" smtClean="0">
                  <a:latin typeface="Calibri" panose="020F0502020204030204" pitchFamily="34" charset="0"/>
                </a:rPr>
                <a:t>Sampled instructions</a:t>
              </a:r>
            </a:p>
          </p:txBody>
        </p:sp>
      </p:grpSp>
      <p:sp>
        <p:nvSpPr>
          <p:cNvPr id="37" name="Extract 36"/>
          <p:cNvSpPr/>
          <p:nvPr/>
        </p:nvSpPr>
        <p:spPr bwMode="auto">
          <a:xfrm>
            <a:off x="831873" y="4002670"/>
            <a:ext cx="360735" cy="355151"/>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36" name="Rounded Rectangle 35"/>
          <p:cNvSpPr/>
          <p:nvPr/>
        </p:nvSpPr>
        <p:spPr bwMode="auto">
          <a:xfrm>
            <a:off x="1381589" y="2079471"/>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Calibri" charset="0"/>
                <a:ea typeface="Calibri" charset="0"/>
                <a:cs typeface="Calibri" charset="0"/>
              </a:rPr>
              <a:t>…</a:t>
            </a:r>
          </a:p>
        </p:txBody>
      </p:sp>
      <p:sp>
        <p:nvSpPr>
          <p:cNvPr id="38" name="Rounded Rectangle 37"/>
          <p:cNvSpPr/>
          <p:nvPr/>
        </p:nvSpPr>
        <p:spPr bwMode="auto">
          <a:xfrm>
            <a:off x="5477559" y="2085371"/>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Calibri" charset="0"/>
                <a:ea typeface="Calibri" charset="0"/>
                <a:cs typeface="Calibri" charset="0"/>
              </a:rPr>
              <a:t>…</a:t>
            </a:r>
          </a:p>
        </p:txBody>
      </p:sp>
      <p:sp>
        <p:nvSpPr>
          <p:cNvPr id="39" name="Rounded Rectangle 38"/>
          <p:cNvSpPr/>
          <p:nvPr/>
        </p:nvSpPr>
        <p:spPr bwMode="auto">
          <a:xfrm>
            <a:off x="1361808" y="4556190"/>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Calibri" charset="0"/>
                <a:ea typeface="Calibri" charset="0"/>
                <a:cs typeface="Calibri" charset="0"/>
              </a:rPr>
              <a:t>…</a:t>
            </a:r>
          </a:p>
        </p:txBody>
      </p:sp>
      <p:sp>
        <p:nvSpPr>
          <p:cNvPr id="40" name="Rounded Rectangle 39"/>
          <p:cNvSpPr/>
          <p:nvPr/>
        </p:nvSpPr>
        <p:spPr bwMode="auto">
          <a:xfrm>
            <a:off x="5477559" y="4556190"/>
            <a:ext cx="1999322" cy="420810"/>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Calibri" charset="0"/>
                <a:ea typeface="Calibri" charset="0"/>
                <a:cs typeface="Calibri" charset="0"/>
              </a:rPr>
              <a:t>…</a:t>
            </a:r>
          </a:p>
        </p:txBody>
      </p:sp>
      <p:sp>
        <p:nvSpPr>
          <p:cNvPr id="43" name="Extract 36"/>
          <p:cNvSpPr/>
          <p:nvPr/>
        </p:nvSpPr>
        <p:spPr bwMode="auto">
          <a:xfrm>
            <a:off x="7652197" y="3350660"/>
            <a:ext cx="360735" cy="355151"/>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3660076" y="3073605"/>
            <a:ext cx="1425070" cy="683264"/>
          </a:xfrm>
          <a:prstGeom prst="rect">
            <a:avLst/>
          </a:prstGeom>
          <a:noFill/>
        </p:spPr>
        <p:txBody>
          <a:bodyPr wrap="none" rtlCol="0">
            <a:spAutoFit/>
          </a:bodyPr>
          <a:lstStyle/>
          <a:p>
            <a:r>
              <a:rPr lang="en-US" sz="2400" dirty="0" smtClean="0">
                <a:latin typeface="Calibri" panose="020F0502020204030204" pitchFamily="34" charset="0"/>
              </a:rPr>
              <a:t>Race </a:t>
            </a:r>
            <a:br>
              <a:rPr lang="en-US" sz="2400" dirty="0" smtClean="0">
                <a:latin typeface="Calibri" panose="020F0502020204030204" pitchFamily="34" charset="0"/>
              </a:rPr>
            </a:br>
            <a:r>
              <a:rPr lang="en-US" sz="2400" dirty="0" smtClean="0">
                <a:latin typeface="Calibri" panose="020F0502020204030204" pitchFamily="34" charset="0"/>
              </a:rPr>
              <a:t>Detected!</a:t>
            </a:r>
          </a:p>
        </p:txBody>
      </p:sp>
      <p:sp>
        <p:nvSpPr>
          <p:cNvPr id="45" name="Extract 36"/>
          <p:cNvSpPr/>
          <p:nvPr/>
        </p:nvSpPr>
        <p:spPr bwMode="auto">
          <a:xfrm>
            <a:off x="842146" y="3350660"/>
            <a:ext cx="360735" cy="355151"/>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46" name="Extract 36"/>
          <p:cNvSpPr/>
          <p:nvPr/>
        </p:nvSpPr>
        <p:spPr bwMode="auto">
          <a:xfrm>
            <a:off x="7652196" y="3969840"/>
            <a:ext cx="360735" cy="355151"/>
          </a:xfrm>
          <a:prstGeom prst="flowChartExtra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53" name="TextBox 52"/>
          <p:cNvSpPr txBox="1"/>
          <p:nvPr/>
        </p:nvSpPr>
        <p:spPr>
          <a:xfrm>
            <a:off x="3660076" y="3080665"/>
            <a:ext cx="1197764" cy="690638"/>
          </a:xfrm>
          <a:prstGeom prst="rect">
            <a:avLst/>
          </a:prstGeom>
          <a:noFill/>
        </p:spPr>
        <p:txBody>
          <a:bodyPr wrap="none" rtlCol="0">
            <a:spAutoFit/>
          </a:bodyPr>
          <a:lstStyle/>
          <a:p>
            <a:r>
              <a:rPr lang="en-US" sz="2400" b="1" dirty="0" smtClean="0">
                <a:solidFill>
                  <a:srgbClr val="FF0000"/>
                </a:solidFill>
                <a:latin typeface="Calibri" panose="020F0502020204030204" pitchFamily="34" charset="0"/>
              </a:rPr>
              <a:t>Race </a:t>
            </a:r>
            <a:br>
              <a:rPr lang="en-US" sz="2400" b="1" dirty="0" smtClean="0">
                <a:solidFill>
                  <a:srgbClr val="FF0000"/>
                </a:solidFill>
                <a:latin typeface="Calibri" panose="020F0502020204030204" pitchFamily="34" charset="0"/>
              </a:rPr>
            </a:br>
            <a:r>
              <a:rPr lang="en-US" sz="2400" b="1" dirty="0" smtClean="0">
                <a:solidFill>
                  <a:srgbClr val="FF0000"/>
                </a:solidFill>
                <a:latin typeface="Calibri" panose="020F0502020204030204" pitchFamily="34" charset="0"/>
              </a:rPr>
              <a:t>Missed!</a:t>
            </a:r>
          </a:p>
        </p:txBody>
      </p:sp>
      <p:cxnSp>
        <p:nvCxnSpPr>
          <p:cNvPr id="12" name="Straight Connector 11"/>
          <p:cNvCxnSpPr/>
          <p:nvPr/>
        </p:nvCxnSpPr>
        <p:spPr bwMode="auto">
          <a:xfrm>
            <a:off x="4190222" y="3705811"/>
            <a:ext cx="287676" cy="376113"/>
          </a:xfrm>
          <a:prstGeom prst="line">
            <a:avLst/>
          </a:prstGeom>
          <a:noFill/>
          <a:ln w="38100" cap="flat" cmpd="sng" algn="ctr">
            <a:solidFill>
              <a:srgbClr val="FF0000"/>
            </a:solidFill>
            <a:prstDash val="solid"/>
            <a:round/>
            <a:headEnd type="none" w="med" len="med"/>
            <a:tailEnd type="none" w="med" len="med"/>
          </a:ln>
          <a:effectLst/>
        </p:spPr>
      </p:cxnSp>
      <p:cxnSp>
        <p:nvCxnSpPr>
          <p:cNvPr id="58" name="Straight Connector 57"/>
          <p:cNvCxnSpPr/>
          <p:nvPr/>
        </p:nvCxnSpPr>
        <p:spPr bwMode="auto">
          <a:xfrm flipV="1">
            <a:off x="4190222" y="3705811"/>
            <a:ext cx="231488" cy="376113"/>
          </a:xfrm>
          <a:prstGeom prst="line">
            <a:avLst/>
          </a:prstGeom>
          <a:noFill/>
          <a:ln w="381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5425793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5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7" grpId="1" animBg="1"/>
      <p:bldP spid="43" grpId="0" animBg="1"/>
      <p:bldP spid="43" grpId="1" animBg="1"/>
      <p:bldP spid="10" grpId="0"/>
      <p:bldP spid="10" grpId="1"/>
      <p:bldP spid="45" grpId="0" animBg="1"/>
      <p:bldP spid="46" grpId="0" animBg="1"/>
      <p:bldP spid="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77" y="128588"/>
            <a:ext cx="8088923" cy="638175"/>
          </a:xfrm>
        </p:spPr>
        <p:txBody>
          <a:bodyPr/>
          <a:lstStyle/>
          <a:p>
            <a:r>
              <a:rPr lang="en-US" dirty="0" smtClean="0"/>
              <a:t>Our Goal: Production Runnable</a:t>
            </a:r>
            <a:endParaRPr lang="en-US" dirty="0"/>
          </a:p>
        </p:txBody>
      </p:sp>
      <p:sp>
        <p:nvSpPr>
          <p:cNvPr id="3" name="Content Placeholder 2"/>
          <p:cNvSpPr>
            <a:spLocks noGrp="1"/>
          </p:cNvSpPr>
          <p:nvPr>
            <p:ph idx="1"/>
          </p:nvPr>
        </p:nvSpPr>
        <p:spPr>
          <a:xfrm>
            <a:off x="293624" y="957532"/>
            <a:ext cx="8557768" cy="5454991"/>
          </a:xfrm>
        </p:spPr>
        <p:txBody>
          <a:bodyPr/>
          <a:lstStyle/>
          <a:p>
            <a:pPr marL="0" indent="0">
              <a:buNone/>
            </a:pPr>
            <a:r>
              <a:rPr lang="en-US" sz="2600" b="1" dirty="0" smtClean="0"/>
              <a:t>Lightweight Sampling</a:t>
            </a:r>
          </a:p>
          <a:p>
            <a:pPr lvl="1">
              <a:buFont typeface="Arial" charset="0"/>
              <a:buChar char="•"/>
            </a:pPr>
            <a:r>
              <a:rPr lang="en-US" sz="2400" dirty="0" smtClean="0">
                <a:latin typeface="Calibri" charset="0"/>
                <a:ea typeface="Calibri" charset="0"/>
                <a:cs typeface="Calibri" charset="0"/>
                <a:sym typeface="Symbol" panose="05050102010706020507" pitchFamily="18" charset="2"/>
              </a:rPr>
              <a:t>Use Performance Monitor Unit (</a:t>
            </a:r>
            <a:r>
              <a:rPr lang="en-US" sz="2400" dirty="0" smtClean="0">
                <a:solidFill>
                  <a:srgbClr val="2C2BFA"/>
                </a:solidFill>
                <a:latin typeface="Calibri" charset="0"/>
                <a:ea typeface="Calibri" charset="0"/>
                <a:cs typeface="Calibri" charset="0"/>
                <a:sym typeface="Symbol" panose="05050102010706020507" pitchFamily="18" charset="2"/>
              </a:rPr>
              <a:t>PMU</a:t>
            </a:r>
            <a:r>
              <a:rPr lang="en-US" sz="2400" dirty="0" smtClean="0">
                <a:latin typeface="Calibri" charset="0"/>
                <a:ea typeface="Calibri" charset="0"/>
                <a:cs typeface="Calibri" charset="0"/>
                <a:sym typeface="Symbol" panose="05050102010706020507" pitchFamily="18" charset="2"/>
              </a:rPr>
              <a:t>) support in commodity processors: e.g., Intel’s PEBS and PT</a:t>
            </a:r>
            <a:endParaRPr lang="en-US" sz="1800" dirty="0" smtClean="0">
              <a:latin typeface="Calibri" charset="0"/>
              <a:ea typeface="Calibri" charset="0"/>
              <a:cs typeface="Calibri" charset="0"/>
              <a:sym typeface="Symbol" panose="05050102010706020507" pitchFamily="18" charset="2"/>
            </a:endParaRPr>
          </a:p>
          <a:p>
            <a:pPr lvl="1">
              <a:buFont typeface="Arial" charset="0"/>
              <a:buChar char="•"/>
            </a:pPr>
            <a:r>
              <a:rPr lang="en-US" sz="2400" dirty="0" smtClean="0">
                <a:latin typeface="Calibri" charset="0"/>
                <a:ea typeface="Calibri" charset="0"/>
                <a:cs typeface="Calibri" charset="0"/>
                <a:sym typeface="Symbol" panose="05050102010706020507" pitchFamily="18" charset="2"/>
              </a:rPr>
              <a:t>Use custom PMU driver</a:t>
            </a:r>
          </a:p>
          <a:p>
            <a:pPr lvl="1">
              <a:buFont typeface="Arial" charset="0"/>
              <a:buChar char="•"/>
            </a:pPr>
            <a:endParaRPr lang="en-US" sz="2400" dirty="0">
              <a:solidFill>
                <a:schemeClr val="tx1"/>
              </a:solidFill>
              <a:latin typeface="Calibri" charset="0"/>
              <a:sym typeface="Symbol" panose="05050102010706020507" pitchFamily="18" charset="2"/>
            </a:endParaRPr>
          </a:p>
          <a:p>
            <a:pPr marL="0" indent="0">
              <a:buNone/>
            </a:pPr>
            <a:r>
              <a:rPr lang="en-US" sz="2600" b="1" dirty="0" smtClean="0">
                <a:solidFill>
                  <a:schemeClr val="tx1"/>
                </a:solidFill>
                <a:latin typeface="Calibri" charset="0"/>
                <a:sym typeface="Symbol" panose="05050102010706020507" pitchFamily="18" charset="2"/>
              </a:rPr>
              <a:t>High Detection Capability</a:t>
            </a:r>
          </a:p>
          <a:p>
            <a:pPr lvl="1">
              <a:buFont typeface="Arial" charset="0"/>
              <a:buChar char="•"/>
            </a:pPr>
            <a:r>
              <a:rPr lang="en-US" sz="2400" dirty="0" smtClean="0">
                <a:latin typeface="Calibri" charset="0"/>
                <a:ea typeface="Calibri" charset="0"/>
                <a:cs typeface="Calibri" charset="0"/>
                <a:sym typeface="Symbol" panose="05050102010706020507" pitchFamily="18" charset="2"/>
              </a:rPr>
              <a:t>Reconstruct </a:t>
            </a:r>
            <a:r>
              <a:rPr lang="en-US" sz="2400" dirty="0" err="1" smtClean="0">
                <a:solidFill>
                  <a:srgbClr val="2C2BFA"/>
                </a:solidFill>
                <a:latin typeface="Calibri" charset="0"/>
                <a:ea typeface="Calibri" charset="0"/>
                <a:cs typeface="Calibri" charset="0"/>
                <a:sym typeface="Symbol" panose="05050102010706020507" pitchFamily="18" charset="2"/>
              </a:rPr>
              <a:t>unsampled</a:t>
            </a:r>
            <a:r>
              <a:rPr lang="en-US" sz="2400" dirty="0" smtClean="0">
                <a:solidFill>
                  <a:srgbClr val="2C2BFA"/>
                </a:solidFill>
                <a:latin typeface="Calibri" charset="0"/>
                <a:ea typeface="Calibri" charset="0"/>
                <a:cs typeface="Calibri" charset="0"/>
                <a:sym typeface="Symbol" panose="05050102010706020507" pitchFamily="18" charset="2"/>
              </a:rPr>
              <a:t> memory accesses </a:t>
            </a:r>
            <a:r>
              <a:rPr lang="en-US" sz="2400" dirty="0" smtClean="0">
                <a:latin typeface="Calibri" charset="0"/>
                <a:ea typeface="Calibri" charset="0"/>
                <a:cs typeface="Calibri" charset="0"/>
                <a:sym typeface="Symbol" panose="05050102010706020507" pitchFamily="18" charset="2"/>
              </a:rPr>
              <a:t>via best-effort forward/backward replay</a:t>
            </a:r>
          </a:p>
          <a:p>
            <a:pPr lvl="1">
              <a:buFont typeface="Arial" charset="0"/>
              <a:buChar char="•"/>
            </a:pPr>
            <a:r>
              <a:rPr lang="en-US" sz="2400" dirty="0" smtClean="0">
                <a:latin typeface="Calibri" charset="0"/>
                <a:ea typeface="Calibri" charset="0"/>
                <a:cs typeface="Calibri" charset="0"/>
                <a:sym typeface="Symbol" panose="05050102010706020507" pitchFamily="18" charset="2"/>
              </a:rPr>
              <a:t>Detect data races with extended memory traces</a:t>
            </a:r>
            <a:endParaRPr lang="en-US" sz="2800" dirty="0">
              <a:latin typeface="Calibri" charset="0"/>
              <a:ea typeface="Calibri" charset="0"/>
              <a:cs typeface="Calibri" charset="0"/>
              <a:sym typeface="Symbol" panose="05050102010706020507" pitchFamily="18" charset="2"/>
            </a:endParaRPr>
          </a:p>
          <a:p>
            <a:pPr lvl="1">
              <a:buFont typeface="Arial" charset="0"/>
              <a:buChar char="•"/>
            </a:pPr>
            <a:endParaRPr lang="en-US" sz="2800" dirty="0">
              <a:solidFill>
                <a:schemeClr val="tx1"/>
              </a:solidFill>
              <a:latin typeface="Calibri" charset="0"/>
              <a:sym typeface="Symbol" panose="05050102010706020507" pitchFamily="18" charset="2"/>
            </a:endParaRPr>
          </a:p>
        </p:txBody>
      </p:sp>
    </p:spTree>
    <p:extLst>
      <p:ext uri="{BB962C8B-B14F-4D97-AF65-F5344CB8AC3E}">
        <p14:creationId xmlns:p14="http://schemas.microsoft.com/office/powerpoint/2010/main" val="21631528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wipe(down)">
                                      <p:cBhvr>
                                        <p:cTn id="11" dur="500"/>
                                        <p:tgtEl>
                                          <p:spTgt spid="3">
                                            <p:txEl>
                                              <p:pRg st="4" end="4"/>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sz="2800" dirty="0" smtClean="0">
                <a:solidFill>
                  <a:schemeClr val="bg1">
                    <a:lumMod val="75000"/>
                  </a:schemeClr>
                </a:solidFill>
              </a:rPr>
              <a:t>Motivation</a:t>
            </a:r>
          </a:p>
          <a:p>
            <a:r>
              <a:rPr lang="en-US" sz="2800" b="1" dirty="0" smtClean="0">
                <a:solidFill>
                  <a:schemeClr val="tx1"/>
                </a:solidFill>
              </a:rPr>
              <a:t>Background: Hardware Assisted Program Tracing</a:t>
            </a:r>
          </a:p>
          <a:p>
            <a:r>
              <a:rPr lang="en-US" sz="2800" dirty="0" smtClean="0">
                <a:solidFill>
                  <a:schemeClr val="bg1">
                    <a:lumMod val="75000"/>
                  </a:schemeClr>
                </a:solidFill>
              </a:rPr>
              <a:t>ProRace: Design and Implementation</a:t>
            </a:r>
          </a:p>
          <a:p>
            <a:r>
              <a:rPr lang="en-US" sz="2800" dirty="0" smtClean="0">
                <a:solidFill>
                  <a:schemeClr val="bg1">
                    <a:lumMod val="75000"/>
                  </a:schemeClr>
                </a:solidFill>
              </a:rPr>
              <a:t>Experiments</a:t>
            </a:r>
          </a:p>
          <a:p>
            <a:r>
              <a:rPr lang="en-US" sz="2800" dirty="0" smtClean="0">
                <a:solidFill>
                  <a:schemeClr val="bg1">
                    <a:lumMod val="75000"/>
                  </a:schemeClr>
                </a:solidFill>
              </a:rPr>
              <a:t>Conclusion</a:t>
            </a:r>
          </a:p>
        </p:txBody>
      </p:sp>
    </p:spTree>
    <p:extLst>
      <p:ext uri="{BB962C8B-B14F-4D97-AF65-F5344CB8AC3E}">
        <p14:creationId xmlns:p14="http://schemas.microsoft.com/office/powerpoint/2010/main" val="213069254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77" y="128588"/>
            <a:ext cx="8088923" cy="638175"/>
          </a:xfrm>
        </p:spPr>
        <p:txBody>
          <a:bodyPr/>
          <a:lstStyle/>
          <a:p>
            <a:r>
              <a:rPr lang="en-US" dirty="0" smtClean="0"/>
              <a:t>Intel Processor’s Supports for Program Tracing</a:t>
            </a:r>
            <a:endParaRPr lang="en-US" dirty="0"/>
          </a:p>
        </p:txBody>
      </p:sp>
      <p:sp>
        <p:nvSpPr>
          <p:cNvPr id="3" name="Content Placeholder 2"/>
          <p:cNvSpPr>
            <a:spLocks noGrp="1"/>
          </p:cNvSpPr>
          <p:nvPr>
            <p:ph idx="1"/>
          </p:nvPr>
        </p:nvSpPr>
        <p:spPr>
          <a:xfrm>
            <a:off x="293624" y="957532"/>
            <a:ext cx="8557768" cy="5454991"/>
          </a:xfrm>
        </p:spPr>
        <p:txBody>
          <a:bodyPr/>
          <a:lstStyle/>
          <a:p>
            <a:pPr marL="0" indent="0">
              <a:buNone/>
            </a:pPr>
            <a:r>
              <a:rPr lang="en-US" sz="2600" b="1" dirty="0" smtClean="0"/>
              <a:t>PEBS (</a:t>
            </a:r>
            <a:r>
              <a:rPr lang="en-US" sz="2600" b="1" dirty="0"/>
              <a:t>Precise Event Based Sampling)</a:t>
            </a:r>
          </a:p>
          <a:p>
            <a:pPr lvl="1">
              <a:buFont typeface="Arial" charset="0"/>
              <a:buChar char="•"/>
            </a:pPr>
            <a:r>
              <a:rPr lang="en-US" sz="2400" dirty="0" smtClean="0"/>
              <a:t>Configurable </a:t>
            </a:r>
            <a:r>
              <a:rPr lang="en-US" sz="2400" dirty="0"/>
              <a:t>sampling </a:t>
            </a:r>
            <a:r>
              <a:rPr lang="en-US" sz="2400" dirty="0" smtClean="0"/>
              <a:t>frequency and events</a:t>
            </a:r>
          </a:p>
          <a:p>
            <a:pPr marL="914400" lvl="2" indent="0">
              <a:buNone/>
            </a:pPr>
            <a:r>
              <a:rPr lang="en-US" sz="2200" dirty="0" smtClean="0"/>
              <a:t>e.g., retired loads/stores</a:t>
            </a:r>
          </a:p>
          <a:p>
            <a:pPr lvl="1">
              <a:buFont typeface="Arial" charset="0"/>
              <a:buChar char="•"/>
            </a:pPr>
            <a:r>
              <a:rPr lang="en-US" sz="2400" dirty="0" smtClean="0"/>
              <a:t>Provides the sampled event and its architectural execution context at the sample time</a:t>
            </a:r>
          </a:p>
          <a:p>
            <a:pPr marL="914400" lvl="2" indent="0">
              <a:buNone/>
            </a:pPr>
            <a:r>
              <a:rPr lang="en-US" dirty="0" smtClean="0"/>
              <a:t>e.g., register values, time stamp counter (TSC), etc., but not memory states</a:t>
            </a:r>
            <a:endParaRPr lang="en-US" dirty="0"/>
          </a:p>
          <a:p>
            <a:pPr marL="457200" lvl="1" indent="0">
              <a:buNone/>
            </a:pPr>
            <a:endParaRPr lang="en-US" sz="1000" dirty="0">
              <a:solidFill>
                <a:schemeClr val="tx1"/>
              </a:solidFill>
              <a:latin typeface="Calibri" charset="0"/>
              <a:sym typeface="Symbol" panose="05050102010706020507" pitchFamily="18" charset="2"/>
            </a:endParaRPr>
          </a:p>
          <a:p>
            <a:pPr marL="0" indent="0">
              <a:buNone/>
            </a:pPr>
            <a:r>
              <a:rPr lang="en-US" sz="2600" b="1" dirty="0" smtClean="0">
                <a:solidFill>
                  <a:schemeClr val="tx1"/>
                </a:solidFill>
                <a:latin typeface="Calibri" charset="0"/>
                <a:sym typeface="Symbol" panose="05050102010706020507" pitchFamily="18" charset="2"/>
              </a:rPr>
              <a:t>PT (</a:t>
            </a:r>
            <a:r>
              <a:rPr lang="en-US" sz="2600" b="1" dirty="0">
                <a:solidFill>
                  <a:schemeClr val="tx1"/>
                </a:solidFill>
                <a:latin typeface="Calibri" charset="0"/>
                <a:sym typeface="Symbol" panose="05050102010706020507" pitchFamily="18" charset="2"/>
              </a:rPr>
              <a:t>Process Tracing)</a:t>
            </a:r>
          </a:p>
          <a:p>
            <a:pPr lvl="1">
              <a:buFont typeface="Arial" charset="0"/>
              <a:buChar char="•"/>
            </a:pPr>
            <a:r>
              <a:rPr lang="en-US" sz="2400" dirty="0">
                <a:latin typeface="Calibri" charset="0"/>
                <a:ea typeface="Calibri" charset="0"/>
                <a:cs typeface="Calibri" charset="0"/>
                <a:sym typeface="Symbol" panose="05050102010706020507" pitchFamily="18" charset="2"/>
              </a:rPr>
              <a:t>C</a:t>
            </a:r>
            <a:r>
              <a:rPr lang="en-US" sz="2400" dirty="0" smtClean="0">
                <a:latin typeface="Calibri" charset="0"/>
                <a:ea typeface="Calibri" charset="0"/>
                <a:cs typeface="Calibri" charset="0"/>
                <a:sym typeface="Symbol" panose="05050102010706020507" pitchFamily="18" charset="2"/>
              </a:rPr>
              <a:t>omplete control-flow trace</a:t>
            </a:r>
          </a:p>
          <a:p>
            <a:pPr marL="914400" lvl="2" indent="0">
              <a:buNone/>
            </a:pPr>
            <a:r>
              <a:rPr lang="en-US" sz="2200" dirty="0" smtClean="0">
                <a:latin typeface="Calibri" charset="0"/>
                <a:ea typeface="Calibri" charset="0"/>
                <a:cs typeface="Calibri" charset="0"/>
                <a:sym typeface="Symbol" panose="05050102010706020507" pitchFamily="18" charset="2"/>
              </a:rPr>
              <a:t>e.g., branch </a:t>
            </a:r>
            <a:r>
              <a:rPr lang="en-US" sz="2200" dirty="0">
                <a:latin typeface="Calibri" charset="0"/>
                <a:ea typeface="Calibri" charset="0"/>
                <a:cs typeface="Calibri" charset="0"/>
                <a:sym typeface="Symbol" panose="05050102010706020507" pitchFamily="18" charset="2"/>
              </a:rPr>
              <a:t>decisions, target IP</a:t>
            </a:r>
          </a:p>
          <a:p>
            <a:pPr lvl="1">
              <a:buFont typeface="Arial" charset="0"/>
              <a:buChar char="•"/>
            </a:pPr>
            <a:r>
              <a:rPr lang="en-US" sz="2400" dirty="0" smtClean="0">
                <a:latin typeface="Calibri" charset="0"/>
                <a:ea typeface="Calibri" charset="0"/>
                <a:cs typeface="Calibri" charset="0"/>
                <a:sym typeface="Symbol" panose="05050102010706020507" pitchFamily="18" charset="2"/>
              </a:rPr>
              <a:t>HW compression -&gt; Requires post-processing</a:t>
            </a:r>
            <a:endParaRPr lang="en-US" sz="2400" dirty="0">
              <a:latin typeface="Calibri" charset="0"/>
              <a:ea typeface="Calibri" charset="0"/>
              <a:cs typeface="Calibri" charset="0"/>
              <a:sym typeface="Symbol" panose="05050102010706020507" pitchFamily="18" charset="2"/>
            </a:endParaRPr>
          </a:p>
          <a:p>
            <a:pPr marL="457200" lvl="1" indent="0">
              <a:buNone/>
            </a:pPr>
            <a:endParaRPr lang="en-US" sz="2800" dirty="0">
              <a:solidFill>
                <a:schemeClr val="tx1"/>
              </a:solidFill>
              <a:latin typeface="Calibri" charset="0"/>
              <a:sym typeface="Symbol" panose="05050102010706020507" pitchFamily="18" charset="2"/>
            </a:endParaRPr>
          </a:p>
        </p:txBody>
      </p:sp>
    </p:spTree>
    <p:extLst>
      <p:ext uri="{BB962C8B-B14F-4D97-AF65-F5344CB8AC3E}">
        <p14:creationId xmlns:p14="http://schemas.microsoft.com/office/powerpoint/2010/main" val="8345666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apsul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
            <a:schemeClr val="tx1"/>
          </a:buClr>
          <a:buSzPct val="75000"/>
          <a:buFont typeface="Wingdings" pitchFamily="2" charset="2"/>
          <a:buNone/>
          <a:tabLst/>
          <a:defRPr kumimoji="0" sz="16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anose="020F0502020204030204" pitchFamily="34" charset="0"/>
          </a:defRPr>
        </a:defPPr>
      </a:lstStyle>
    </a:tx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72506</TotalTime>
  <Words>4779</Words>
  <Application>Microsoft Macintosh PowerPoint</Application>
  <PresentationFormat>On-screen Show (4:3)</PresentationFormat>
  <Paragraphs>1106</Paragraphs>
  <Slides>37</Slides>
  <Notes>37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37</vt:i4>
      </vt:variant>
    </vt:vector>
  </HeadingPairs>
  <TitlesOfParts>
    <vt:vector size="48" baseType="lpstr">
      <vt:lpstr>Calibri</vt:lpstr>
      <vt:lpstr>Helvetica</vt:lpstr>
      <vt:lpstr>Symbol</vt:lpstr>
      <vt:lpstr>Times</vt:lpstr>
      <vt:lpstr>Times New Roman</vt:lpstr>
      <vt:lpstr>Wingdings</vt:lpstr>
      <vt:lpstr>굴림</vt:lpstr>
      <vt:lpstr>맑은 고딕</vt:lpstr>
      <vt:lpstr>宋体</vt:lpstr>
      <vt:lpstr>Arial</vt:lpstr>
      <vt:lpstr>Capsules</vt:lpstr>
      <vt:lpstr>PowerPoint Presentation</vt:lpstr>
      <vt:lpstr>Data Races in Multithreaded Programs</vt:lpstr>
      <vt:lpstr>Race Conditions Caused Severe Problems</vt:lpstr>
      <vt:lpstr>Limitations of Existing Dynamic Race Detectors</vt:lpstr>
      <vt:lpstr>Limitations of Existing Dynamic Race Detectors</vt:lpstr>
      <vt:lpstr>Key Problem: Sampling is Unsound</vt:lpstr>
      <vt:lpstr>Our Goal: Production Runnable</vt:lpstr>
      <vt:lpstr>Outline</vt:lpstr>
      <vt:lpstr>Intel Processor’s Supports for Program Tracing</vt:lpstr>
      <vt:lpstr>Outline</vt:lpstr>
      <vt:lpstr>Overview of ProRace</vt:lpstr>
      <vt:lpstr>Program Path Recording via Process Trace</vt:lpstr>
      <vt:lpstr>Reconstructing Unsampled Memory Accesses  via Forward Replay</vt:lpstr>
      <vt:lpstr>Reconstructing Unsampled Memory Accesses  via Backward Replay</vt:lpstr>
      <vt:lpstr>Other Techniques Used by ProRace</vt:lpstr>
      <vt:lpstr>Implementation</vt:lpstr>
      <vt:lpstr>Performance Overhead: PARSEC</vt:lpstr>
      <vt:lpstr>Performance Overhead: Real App </vt:lpstr>
      <vt:lpstr>Detection Capability</vt:lpstr>
      <vt:lpstr>Conclusion</vt:lpstr>
      <vt:lpstr>Q&amp;A</vt:lpstr>
      <vt:lpstr>1. Performance Overhead</vt:lpstr>
      <vt:lpstr>3. Offline Analysis Cost</vt:lpstr>
      <vt:lpstr>Memory Recovery Rate</vt:lpstr>
      <vt:lpstr>Recover unsampled memory accesses</vt:lpstr>
      <vt:lpstr>Recover unsampled memory accesses</vt:lpstr>
      <vt:lpstr>Recover unsampled memory accesses</vt:lpstr>
      <vt:lpstr>Recover unsampled memory accesses</vt:lpstr>
      <vt:lpstr>Recover unsampled memory accesses</vt:lpstr>
      <vt:lpstr>Recover Unsampled Memory Accesses</vt:lpstr>
      <vt:lpstr>Offline Forward Replay</vt:lpstr>
      <vt:lpstr>Offline Backward Replay</vt:lpstr>
      <vt:lpstr>Replay Across Basic Blocks [Using PT Info]</vt:lpstr>
      <vt:lpstr>Intel Processor’s Supports for Program Tracing</vt:lpstr>
      <vt:lpstr>Program Path Recording via Process Trace</vt:lpstr>
      <vt:lpstr>Reconstructing Unsampled Memory Accesses  via Forward Replay</vt:lpstr>
      <vt:lpstr>Reconstructing Unsampled Memory Accesses  via Backward Replay</vt:lpstr>
    </vt:vector>
  </TitlesOfParts>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satish</dc:creator>
  <cp:lastModifiedBy>Microsoft Office User</cp:lastModifiedBy>
  <cp:revision>7286</cp:revision>
  <cp:lastPrinted>2017-03-23T19:36:43Z</cp:lastPrinted>
  <dcterms:created xsi:type="dcterms:W3CDTF">2001-10-15T19:44:22Z</dcterms:created>
  <dcterms:modified xsi:type="dcterms:W3CDTF">2017-04-08T20:52:09Z</dcterms:modified>
</cp:coreProperties>
</file>