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6"/>
  </p:notesMasterIdLst>
  <p:handoutMasterIdLst>
    <p:handoutMasterId r:id="rId47"/>
  </p:handoutMasterIdLst>
  <p:sldIdLst>
    <p:sldId id="256" r:id="rId2"/>
    <p:sldId id="377" r:id="rId3"/>
    <p:sldId id="400" r:id="rId4"/>
    <p:sldId id="311" r:id="rId5"/>
    <p:sldId id="383" r:id="rId6"/>
    <p:sldId id="389" r:id="rId7"/>
    <p:sldId id="410" r:id="rId8"/>
    <p:sldId id="401" r:id="rId9"/>
    <p:sldId id="391" r:id="rId10"/>
    <p:sldId id="407" r:id="rId11"/>
    <p:sldId id="408" r:id="rId12"/>
    <p:sldId id="409" r:id="rId13"/>
    <p:sldId id="338" r:id="rId14"/>
    <p:sldId id="372" r:id="rId15"/>
    <p:sldId id="412" r:id="rId16"/>
    <p:sldId id="363" r:id="rId17"/>
    <p:sldId id="364" r:id="rId18"/>
    <p:sldId id="365" r:id="rId19"/>
    <p:sldId id="366" r:id="rId20"/>
    <p:sldId id="367" r:id="rId21"/>
    <p:sldId id="369" r:id="rId22"/>
    <p:sldId id="373" r:id="rId23"/>
    <p:sldId id="374" r:id="rId24"/>
    <p:sldId id="405" r:id="rId25"/>
    <p:sldId id="295" r:id="rId26"/>
    <p:sldId id="342" r:id="rId27"/>
    <p:sldId id="328" r:id="rId28"/>
    <p:sldId id="325" r:id="rId29"/>
    <p:sldId id="343" r:id="rId30"/>
    <p:sldId id="344" r:id="rId31"/>
    <p:sldId id="345" r:id="rId32"/>
    <p:sldId id="302" r:id="rId33"/>
    <p:sldId id="309" r:id="rId34"/>
    <p:sldId id="346" r:id="rId35"/>
    <p:sldId id="312" r:id="rId36"/>
    <p:sldId id="329" r:id="rId37"/>
    <p:sldId id="310" r:id="rId38"/>
    <p:sldId id="347" r:id="rId39"/>
    <p:sldId id="349" r:id="rId40"/>
    <p:sldId id="305" r:id="rId41"/>
    <p:sldId id="411" r:id="rId42"/>
    <p:sldId id="375" r:id="rId43"/>
    <p:sldId id="262" r:id="rId44"/>
    <p:sldId id="406" r:id="rId45"/>
  </p:sldIdLst>
  <p:sldSz cx="9144000" cy="5143500" type="screen16x9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D579"/>
    <a:srgbClr val="0096FF"/>
    <a:srgbClr val="FFC200"/>
    <a:srgbClr val="FFC100"/>
    <a:srgbClr val="ED7D31"/>
    <a:srgbClr val="FCAB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14"/>
    <p:restoredTop sz="52266"/>
  </p:normalViewPr>
  <p:slideViewPr>
    <p:cSldViewPr snapToGrid="0" snapToObjects="1">
      <p:cViewPr>
        <p:scale>
          <a:sx n="75" d="100"/>
          <a:sy n="75" d="100"/>
        </p:scale>
        <p:origin x="3120" y="3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ong/Desktop/usenix_security_2019/pex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ong/Desktop/usenix_security_2019/pex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69059314982801E-2"/>
          <c:y val="0.12939074803149606"/>
          <c:w val="0.96566188137003439"/>
          <c:h val="0.729692421259842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2002</c:v>
                </c:pt>
              </c:strCache>
            </c:strRef>
          </c:tx>
          <c:spPr>
            <a:solidFill>
              <a:srgbClr val="FFD579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Year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23-924D-A537-2D465F6EE9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Year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23-924D-A537-2D465F6EE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0744352"/>
        <c:axId val="1540746032"/>
      </c:barChart>
      <c:catAx>
        <c:axId val="1540744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40746032"/>
        <c:crosses val="autoZero"/>
        <c:auto val="1"/>
        <c:lblAlgn val="ctr"/>
        <c:lblOffset val="100"/>
        <c:noMultiLvlLbl val="0"/>
      </c:catAx>
      <c:valAx>
        <c:axId val="15407460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54074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3545592884427E-2"/>
          <c:y val="0.13315442423837101"/>
          <c:w val="0.937721387411388"/>
          <c:h val="0.57410861115301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Sheet1!$A$3:$A$16</c:f>
              <c:strCache>
                <c:ptCount val="14"/>
                <c:pt idx="0">
                  <c:v>blackscholes</c:v>
                </c:pt>
                <c:pt idx="1">
                  <c:v>bodytrack</c:v>
                </c:pt>
                <c:pt idx="2">
                  <c:v>facesim</c:v>
                </c:pt>
                <c:pt idx="3">
                  <c:v>ferret</c:v>
                </c:pt>
                <c:pt idx="4">
                  <c:v>fluidanimate</c:v>
                </c:pt>
                <c:pt idx="5">
                  <c:v>freqmine</c:v>
                </c:pt>
                <c:pt idx="6">
                  <c:v>raytrace</c:v>
                </c:pt>
                <c:pt idx="7">
                  <c:v>swaptions</c:v>
                </c:pt>
                <c:pt idx="8">
                  <c:v>vips</c:v>
                </c:pt>
                <c:pt idx="9">
                  <c:v>x264</c:v>
                </c:pt>
                <c:pt idx="10">
                  <c:v>canneal</c:v>
                </c:pt>
                <c:pt idx="11">
                  <c:v>dedup</c:v>
                </c:pt>
                <c:pt idx="12">
                  <c:v>streamcluster</c:v>
                </c:pt>
                <c:pt idx="13">
                  <c:v>GEOMEAN</c:v>
                </c:pt>
              </c:strCache>
            </c:strRef>
          </c:cat>
          <c:val>
            <c:numRef>
              <c:f>Sheet1!$B$3:$B$16</c:f>
              <c:numCache>
                <c:formatCode>General</c:formatCode>
                <c:ptCount val="14"/>
                <c:pt idx="0">
                  <c:v>19.869</c:v>
                </c:pt>
                <c:pt idx="1">
                  <c:v>7.7619999999999987</c:v>
                </c:pt>
                <c:pt idx="2">
                  <c:v>16.100000000000001</c:v>
                </c:pt>
                <c:pt idx="3">
                  <c:v>3.258</c:v>
                </c:pt>
                <c:pt idx="4">
                  <c:v>25.140999999999991</c:v>
                </c:pt>
                <c:pt idx="5">
                  <c:v>6.5359999999999996</c:v>
                </c:pt>
                <c:pt idx="6">
                  <c:v>24.695</c:v>
                </c:pt>
                <c:pt idx="7">
                  <c:v>7.5869999999999997</c:v>
                </c:pt>
                <c:pt idx="8">
                  <c:v>4.8929999999999856</c:v>
                </c:pt>
                <c:pt idx="9">
                  <c:v>15.968999999999999</c:v>
                </c:pt>
                <c:pt idx="10">
                  <c:v>1.925999999999999</c:v>
                </c:pt>
                <c:pt idx="11">
                  <c:v>1.397</c:v>
                </c:pt>
                <c:pt idx="12">
                  <c:v>4.7269999999999976</c:v>
                </c:pt>
                <c:pt idx="13">
                  <c:v>7.52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5E-2445-9EA0-DC26FF3B2068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100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Sheet1!$A$3:$A$16</c:f>
              <c:strCache>
                <c:ptCount val="14"/>
                <c:pt idx="0">
                  <c:v>blackscholes</c:v>
                </c:pt>
                <c:pt idx="1">
                  <c:v>bodytrack</c:v>
                </c:pt>
                <c:pt idx="2">
                  <c:v>facesim</c:v>
                </c:pt>
                <c:pt idx="3">
                  <c:v>ferret</c:v>
                </c:pt>
                <c:pt idx="4">
                  <c:v>fluidanimate</c:v>
                </c:pt>
                <c:pt idx="5">
                  <c:v>freqmine</c:v>
                </c:pt>
                <c:pt idx="6">
                  <c:v>raytrace</c:v>
                </c:pt>
                <c:pt idx="7">
                  <c:v>swaptions</c:v>
                </c:pt>
                <c:pt idx="8">
                  <c:v>vips</c:v>
                </c:pt>
                <c:pt idx="9">
                  <c:v>x264</c:v>
                </c:pt>
                <c:pt idx="10">
                  <c:v>canneal</c:v>
                </c:pt>
                <c:pt idx="11">
                  <c:v>dedup</c:v>
                </c:pt>
                <c:pt idx="12">
                  <c:v>streamcluster</c:v>
                </c:pt>
                <c:pt idx="13">
                  <c:v>GEOMEAN</c:v>
                </c:pt>
              </c:strCache>
            </c:strRef>
          </c:cat>
          <c:val>
            <c:numRef>
              <c:f>Sheet1!$C$3:$C$16</c:f>
              <c:numCache>
                <c:formatCode>General</c:formatCode>
                <c:ptCount val="14"/>
                <c:pt idx="0">
                  <c:v>5.4770000000000003</c:v>
                </c:pt>
                <c:pt idx="1">
                  <c:v>4.6629999999999736</c:v>
                </c:pt>
                <c:pt idx="2">
                  <c:v>2.5960000000000001</c:v>
                </c:pt>
                <c:pt idx="3">
                  <c:v>1.885</c:v>
                </c:pt>
                <c:pt idx="4">
                  <c:v>7.0890000000000004</c:v>
                </c:pt>
                <c:pt idx="5">
                  <c:v>2.427</c:v>
                </c:pt>
                <c:pt idx="6">
                  <c:v>3.931</c:v>
                </c:pt>
                <c:pt idx="7">
                  <c:v>5.4029999999999996</c:v>
                </c:pt>
                <c:pt idx="8">
                  <c:v>2.6949999999999998</c:v>
                </c:pt>
                <c:pt idx="9">
                  <c:v>1.9610000000000001</c:v>
                </c:pt>
                <c:pt idx="10">
                  <c:v>1.6950000000000001</c:v>
                </c:pt>
                <c:pt idx="11">
                  <c:v>1.4490000000000001</c:v>
                </c:pt>
                <c:pt idx="12">
                  <c:v>1.3560000000000001</c:v>
                </c:pt>
                <c:pt idx="13">
                  <c:v>2.85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5E-2445-9EA0-DC26FF3B2068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1000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Sheet1!$A$3:$A$16</c:f>
              <c:strCache>
                <c:ptCount val="14"/>
                <c:pt idx="0">
                  <c:v>blackscholes</c:v>
                </c:pt>
                <c:pt idx="1">
                  <c:v>bodytrack</c:v>
                </c:pt>
                <c:pt idx="2">
                  <c:v>facesim</c:v>
                </c:pt>
                <c:pt idx="3">
                  <c:v>ferret</c:v>
                </c:pt>
                <c:pt idx="4">
                  <c:v>fluidanimate</c:v>
                </c:pt>
                <c:pt idx="5">
                  <c:v>freqmine</c:v>
                </c:pt>
                <c:pt idx="6">
                  <c:v>raytrace</c:v>
                </c:pt>
                <c:pt idx="7">
                  <c:v>swaptions</c:v>
                </c:pt>
                <c:pt idx="8">
                  <c:v>vips</c:v>
                </c:pt>
                <c:pt idx="9">
                  <c:v>x264</c:v>
                </c:pt>
                <c:pt idx="10">
                  <c:v>canneal</c:v>
                </c:pt>
                <c:pt idx="11">
                  <c:v>dedup</c:v>
                </c:pt>
                <c:pt idx="12">
                  <c:v>streamcluster</c:v>
                </c:pt>
                <c:pt idx="13">
                  <c:v>GEOMEAN</c:v>
                </c:pt>
              </c:strCache>
            </c:strRef>
          </c:cat>
          <c:val>
            <c:numRef>
              <c:f>Sheet1!$D$3:$D$16</c:f>
              <c:numCache>
                <c:formatCode>General</c:formatCode>
                <c:ptCount val="14"/>
                <c:pt idx="0">
                  <c:v>1.4770000000000001</c:v>
                </c:pt>
                <c:pt idx="1">
                  <c:v>1.091</c:v>
                </c:pt>
                <c:pt idx="2">
                  <c:v>1.242</c:v>
                </c:pt>
                <c:pt idx="3">
                  <c:v>1.272</c:v>
                </c:pt>
                <c:pt idx="4">
                  <c:v>1.917</c:v>
                </c:pt>
                <c:pt idx="5">
                  <c:v>1.238</c:v>
                </c:pt>
                <c:pt idx="6">
                  <c:v>1.2769999999999999</c:v>
                </c:pt>
                <c:pt idx="7">
                  <c:v>2.081</c:v>
                </c:pt>
                <c:pt idx="8">
                  <c:v>1.2430000000000001</c:v>
                </c:pt>
                <c:pt idx="9">
                  <c:v>1.3640000000000001</c:v>
                </c:pt>
                <c:pt idx="10">
                  <c:v>1.0649999999999999</c:v>
                </c:pt>
                <c:pt idx="11">
                  <c:v>1.052</c:v>
                </c:pt>
                <c:pt idx="12">
                  <c:v>1.0980000000000001</c:v>
                </c:pt>
                <c:pt idx="13">
                  <c:v>1.31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5E-2445-9EA0-DC26FF3B2068}"/>
            </c:ext>
          </c:extLst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10000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Sheet1!$A$3:$A$16</c:f>
              <c:strCache>
                <c:ptCount val="14"/>
                <c:pt idx="0">
                  <c:v>blackscholes</c:v>
                </c:pt>
                <c:pt idx="1">
                  <c:v>bodytrack</c:v>
                </c:pt>
                <c:pt idx="2">
                  <c:v>facesim</c:v>
                </c:pt>
                <c:pt idx="3">
                  <c:v>ferret</c:v>
                </c:pt>
                <c:pt idx="4">
                  <c:v>fluidanimate</c:v>
                </c:pt>
                <c:pt idx="5">
                  <c:v>freqmine</c:v>
                </c:pt>
                <c:pt idx="6">
                  <c:v>raytrace</c:v>
                </c:pt>
                <c:pt idx="7">
                  <c:v>swaptions</c:v>
                </c:pt>
                <c:pt idx="8">
                  <c:v>vips</c:v>
                </c:pt>
                <c:pt idx="9">
                  <c:v>x264</c:v>
                </c:pt>
                <c:pt idx="10">
                  <c:v>canneal</c:v>
                </c:pt>
                <c:pt idx="11">
                  <c:v>dedup</c:v>
                </c:pt>
                <c:pt idx="12">
                  <c:v>streamcluster</c:v>
                </c:pt>
                <c:pt idx="13">
                  <c:v>GEOMEAN</c:v>
                </c:pt>
              </c:strCache>
            </c:strRef>
          </c:cat>
          <c:val>
            <c:numRef>
              <c:f>Sheet1!$E$3:$E$16</c:f>
              <c:numCache>
                <c:formatCode>General</c:formatCode>
                <c:ptCount val="14"/>
                <c:pt idx="0">
                  <c:v>1.0720000000000001</c:v>
                </c:pt>
                <c:pt idx="1">
                  <c:v>1.073</c:v>
                </c:pt>
                <c:pt idx="2">
                  <c:v>1.03</c:v>
                </c:pt>
                <c:pt idx="3">
                  <c:v>1.0669999999999999</c:v>
                </c:pt>
                <c:pt idx="4">
                  <c:v>1.111</c:v>
                </c:pt>
                <c:pt idx="5">
                  <c:v>1.024</c:v>
                </c:pt>
                <c:pt idx="6">
                  <c:v>1.0409999999999999</c:v>
                </c:pt>
                <c:pt idx="7">
                  <c:v>1.081</c:v>
                </c:pt>
                <c:pt idx="8">
                  <c:v>1.002</c:v>
                </c:pt>
                <c:pt idx="9">
                  <c:v>1.1000000000000001</c:v>
                </c:pt>
                <c:pt idx="10">
                  <c:v>1.006</c:v>
                </c:pt>
                <c:pt idx="11">
                  <c:v>1.08</c:v>
                </c:pt>
                <c:pt idx="12">
                  <c:v>1.0840000000000001</c:v>
                </c:pt>
                <c:pt idx="13">
                  <c:v>1.06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5E-2445-9EA0-DC26FF3B2068}"/>
            </c:ext>
          </c:extLst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100000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Sheet1!$A$3:$A$16</c:f>
              <c:strCache>
                <c:ptCount val="14"/>
                <c:pt idx="0">
                  <c:v>blackscholes</c:v>
                </c:pt>
                <c:pt idx="1">
                  <c:v>bodytrack</c:v>
                </c:pt>
                <c:pt idx="2">
                  <c:v>facesim</c:v>
                </c:pt>
                <c:pt idx="3">
                  <c:v>ferret</c:v>
                </c:pt>
                <c:pt idx="4">
                  <c:v>fluidanimate</c:v>
                </c:pt>
                <c:pt idx="5">
                  <c:v>freqmine</c:v>
                </c:pt>
                <c:pt idx="6">
                  <c:v>raytrace</c:v>
                </c:pt>
                <c:pt idx="7">
                  <c:v>swaptions</c:v>
                </c:pt>
                <c:pt idx="8">
                  <c:v>vips</c:v>
                </c:pt>
                <c:pt idx="9">
                  <c:v>x264</c:v>
                </c:pt>
                <c:pt idx="10">
                  <c:v>canneal</c:v>
                </c:pt>
                <c:pt idx="11">
                  <c:v>dedup</c:v>
                </c:pt>
                <c:pt idx="12">
                  <c:v>streamcluster</c:v>
                </c:pt>
                <c:pt idx="13">
                  <c:v>GEOMEAN</c:v>
                </c:pt>
              </c:strCache>
            </c:strRef>
          </c:cat>
          <c:val>
            <c:numRef>
              <c:f>Sheet1!$F$3:$F$16</c:f>
              <c:numCache>
                <c:formatCode>General</c:formatCode>
                <c:ptCount val="14"/>
                <c:pt idx="0">
                  <c:v>1.032</c:v>
                </c:pt>
                <c:pt idx="1">
                  <c:v>1.0589999999999999</c:v>
                </c:pt>
                <c:pt idx="2">
                  <c:v>1.02</c:v>
                </c:pt>
                <c:pt idx="3">
                  <c:v>1.0509999999999999</c:v>
                </c:pt>
                <c:pt idx="4">
                  <c:v>1.004</c:v>
                </c:pt>
                <c:pt idx="5">
                  <c:v>1.008</c:v>
                </c:pt>
                <c:pt idx="6">
                  <c:v>1.0009999999999999</c:v>
                </c:pt>
                <c:pt idx="7">
                  <c:v>1.2070000000000001</c:v>
                </c:pt>
                <c:pt idx="8">
                  <c:v>1</c:v>
                </c:pt>
                <c:pt idx="9">
                  <c:v>1.034</c:v>
                </c:pt>
                <c:pt idx="10">
                  <c:v>1.0029999999999999</c:v>
                </c:pt>
                <c:pt idx="11">
                  <c:v>1.0900000000000001</c:v>
                </c:pt>
                <c:pt idx="12">
                  <c:v>1.069</c:v>
                </c:pt>
                <c:pt idx="13">
                  <c:v>1.04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5E-2445-9EA0-DC26FF3B2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3328864"/>
        <c:axId val="923331072"/>
      </c:barChart>
      <c:catAx>
        <c:axId val="92332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331072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92333107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chemeClr val="tx1"/>
                    </a:solidFill>
                  </a:rPr>
                  <a:t>Normalized Overhead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3288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6755347769028901"/>
          <c:y val="6.4580743920425298E-3"/>
          <c:w val="0.52508584864392005"/>
          <c:h val="5.68100002512101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665901137357804E-2"/>
          <c:y val="0.153148795510851"/>
          <c:w val="0.90414785651793494"/>
          <c:h val="0.520612458223603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8C-EB4F-B159-BAB762072D5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8C-EB4F-B159-BAB762072D5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8C-EB4F-B159-BAB762072D5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8C-EB4F-B159-BAB762072D5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8C-EB4F-B159-BAB762072D5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8C-EB4F-B159-BAB762072D54}"/>
                </c:ext>
              </c:extLst>
            </c:dLbl>
            <c:dLbl>
              <c:idx val="6"/>
              <c:layout>
                <c:manualLayout>
                  <c:x val="2.48008530183727E-2"/>
                  <c:y val="8.88969743002862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>
                        <a:solidFill>
                          <a:schemeClr val="tx1"/>
                        </a:solidFill>
                      </a:rPr>
                      <a:t>9.13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729549431321"/>
                      <c:h val="7.020331906845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B28C-EB4F-B159-BAB762072D5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8C-EB4F-B159-BAB762072D5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28C-EB4F-B159-BAB762072D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Sheet1!$A$18:$A$26</c:f>
              <c:strCache>
                <c:ptCount val="9"/>
                <c:pt idx="0">
                  <c:v>aget</c:v>
                </c:pt>
                <c:pt idx="1">
                  <c:v>apache</c:v>
                </c:pt>
                <c:pt idx="2">
                  <c:v>cherokee</c:v>
                </c:pt>
                <c:pt idx="3">
                  <c:v>mysql</c:v>
                </c:pt>
                <c:pt idx="4">
                  <c:v>memcached</c:v>
                </c:pt>
                <c:pt idx="5">
                  <c:v>transmission</c:v>
                </c:pt>
                <c:pt idx="6">
                  <c:v>pfscan</c:v>
                </c:pt>
                <c:pt idx="7">
                  <c:v>pbzip2</c:v>
                </c:pt>
                <c:pt idx="8">
                  <c:v>GEOMEAN</c:v>
                </c:pt>
              </c:strCache>
            </c:strRef>
          </c:cat>
          <c:val>
            <c:numRef>
              <c:f>Sheet1!$B$18:$B$26</c:f>
              <c:numCache>
                <c:formatCode>General</c:formatCode>
                <c:ptCount val="9"/>
                <c:pt idx="0">
                  <c:v>0.995</c:v>
                </c:pt>
                <c:pt idx="1">
                  <c:v>1</c:v>
                </c:pt>
                <c:pt idx="2">
                  <c:v>1.0009999999999999</c:v>
                </c:pt>
                <c:pt idx="3">
                  <c:v>3.6789999999999998</c:v>
                </c:pt>
                <c:pt idx="4">
                  <c:v>1.0389999999999999</c:v>
                </c:pt>
                <c:pt idx="5">
                  <c:v>1.58</c:v>
                </c:pt>
                <c:pt idx="6">
                  <c:v>9.1349999999999998</c:v>
                </c:pt>
                <c:pt idx="7">
                  <c:v>2.0710000000000002</c:v>
                </c:pt>
                <c:pt idx="8">
                  <c:v>1.8069999999999999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28C-EB4F-B159-BAB762072D54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100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Sheet1!$A$18:$A$26</c:f>
              <c:strCache>
                <c:ptCount val="9"/>
                <c:pt idx="0">
                  <c:v>aget</c:v>
                </c:pt>
                <c:pt idx="1">
                  <c:v>apache</c:v>
                </c:pt>
                <c:pt idx="2">
                  <c:v>cherokee</c:v>
                </c:pt>
                <c:pt idx="3">
                  <c:v>mysql</c:v>
                </c:pt>
                <c:pt idx="4">
                  <c:v>memcached</c:v>
                </c:pt>
                <c:pt idx="5">
                  <c:v>transmission</c:v>
                </c:pt>
                <c:pt idx="6">
                  <c:v>pfscan</c:v>
                </c:pt>
                <c:pt idx="7">
                  <c:v>pbzip2</c:v>
                </c:pt>
                <c:pt idx="8">
                  <c:v>GEOMEAN</c:v>
                </c:pt>
              </c:strCache>
            </c:strRef>
          </c:cat>
          <c:val>
            <c:numRef>
              <c:f>Sheet1!$C$18:$C$26</c:f>
              <c:numCache>
                <c:formatCode>General</c:formatCode>
                <c:ptCount val="9"/>
                <c:pt idx="0">
                  <c:v>1.0269999999999999</c:v>
                </c:pt>
                <c:pt idx="1">
                  <c:v>1</c:v>
                </c:pt>
                <c:pt idx="2">
                  <c:v>1.0009999999999999</c:v>
                </c:pt>
                <c:pt idx="3">
                  <c:v>1.6679999999999999</c:v>
                </c:pt>
                <c:pt idx="4">
                  <c:v>1.0289999999999999</c:v>
                </c:pt>
                <c:pt idx="5">
                  <c:v>1.169</c:v>
                </c:pt>
                <c:pt idx="6">
                  <c:v>2.492999999999999</c:v>
                </c:pt>
                <c:pt idx="7">
                  <c:v>2.028</c:v>
                </c:pt>
                <c:pt idx="8">
                  <c:v>1.341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28C-EB4F-B159-BAB762072D54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1000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Sheet1!$A$18:$A$26</c:f>
              <c:strCache>
                <c:ptCount val="9"/>
                <c:pt idx="0">
                  <c:v>aget</c:v>
                </c:pt>
                <c:pt idx="1">
                  <c:v>apache</c:v>
                </c:pt>
                <c:pt idx="2">
                  <c:v>cherokee</c:v>
                </c:pt>
                <c:pt idx="3">
                  <c:v>mysql</c:v>
                </c:pt>
                <c:pt idx="4">
                  <c:v>memcached</c:v>
                </c:pt>
                <c:pt idx="5">
                  <c:v>transmission</c:v>
                </c:pt>
                <c:pt idx="6">
                  <c:v>pfscan</c:v>
                </c:pt>
                <c:pt idx="7">
                  <c:v>pbzip2</c:v>
                </c:pt>
                <c:pt idx="8">
                  <c:v>GEOMEAN</c:v>
                </c:pt>
              </c:strCache>
            </c:strRef>
          </c:cat>
          <c:val>
            <c:numRef>
              <c:f>Sheet1!$D$18:$D$26</c:f>
              <c:numCache>
                <c:formatCode>General</c:formatCode>
                <c:ptCount val="9"/>
                <c:pt idx="0">
                  <c:v>1.0009999999999999</c:v>
                </c:pt>
                <c:pt idx="1">
                  <c:v>1.0029999999999999</c:v>
                </c:pt>
                <c:pt idx="2">
                  <c:v>1.0009999999999999</c:v>
                </c:pt>
                <c:pt idx="3">
                  <c:v>1.04</c:v>
                </c:pt>
                <c:pt idx="4">
                  <c:v>1.012</c:v>
                </c:pt>
                <c:pt idx="5">
                  <c:v>1.125</c:v>
                </c:pt>
                <c:pt idx="6">
                  <c:v>1.2549999999999999</c:v>
                </c:pt>
                <c:pt idx="7">
                  <c:v>1.2609999999999999</c:v>
                </c:pt>
                <c:pt idx="8">
                  <c:v>1.0820000000000001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28C-EB4F-B159-BAB762072D54}"/>
            </c:ext>
          </c:extLst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10000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Sheet1!$A$18:$A$26</c:f>
              <c:strCache>
                <c:ptCount val="9"/>
                <c:pt idx="0">
                  <c:v>aget</c:v>
                </c:pt>
                <c:pt idx="1">
                  <c:v>apache</c:v>
                </c:pt>
                <c:pt idx="2">
                  <c:v>cherokee</c:v>
                </c:pt>
                <c:pt idx="3">
                  <c:v>mysql</c:v>
                </c:pt>
                <c:pt idx="4">
                  <c:v>memcached</c:v>
                </c:pt>
                <c:pt idx="5">
                  <c:v>transmission</c:v>
                </c:pt>
                <c:pt idx="6">
                  <c:v>pfscan</c:v>
                </c:pt>
                <c:pt idx="7">
                  <c:v>pbzip2</c:v>
                </c:pt>
                <c:pt idx="8">
                  <c:v>GEOMEAN</c:v>
                </c:pt>
              </c:strCache>
            </c:strRef>
          </c:cat>
          <c:val>
            <c:numRef>
              <c:f>Sheet1!$E$18:$E$26</c:f>
              <c:numCache>
                <c:formatCode>General</c:formatCode>
                <c:ptCount val="9"/>
                <c:pt idx="0">
                  <c:v>0.97799999999999998</c:v>
                </c:pt>
                <c:pt idx="1">
                  <c:v>1</c:v>
                </c:pt>
                <c:pt idx="2">
                  <c:v>1.0009999999999999</c:v>
                </c:pt>
                <c:pt idx="3">
                  <c:v>1.04</c:v>
                </c:pt>
                <c:pt idx="4">
                  <c:v>1.0189999999999999</c:v>
                </c:pt>
                <c:pt idx="5">
                  <c:v>1.0569999999999999</c:v>
                </c:pt>
                <c:pt idx="6">
                  <c:v>1.1259999999999999</c:v>
                </c:pt>
                <c:pt idx="7">
                  <c:v>0.99399999999999999</c:v>
                </c:pt>
                <c:pt idx="8">
                  <c:v>1.026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28C-EB4F-B159-BAB762072D54}"/>
            </c:ext>
          </c:extLst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100000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Sheet1!$A$18:$A$26</c:f>
              <c:strCache>
                <c:ptCount val="9"/>
                <c:pt idx="0">
                  <c:v>aget</c:v>
                </c:pt>
                <c:pt idx="1">
                  <c:v>apache</c:v>
                </c:pt>
                <c:pt idx="2">
                  <c:v>cherokee</c:v>
                </c:pt>
                <c:pt idx="3">
                  <c:v>mysql</c:v>
                </c:pt>
                <c:pt idx="4">
                  <c:v>memcached</c:v>
                </c:pt>
                <c:pt idx="5">
                  <c:v>transmission</c:v>
                </c:pt>
                <c:pt idx="6">
                  <c:v>pfscan</c:v>
                </c:pt>
                <c:pt idx="7">
                  <c:v>pbzip2</c:v>
                </c:pt>
                <c:pt idx="8">
                  <c:v>GEOMEAN</c:v>
                </c:pt>
              </c:strCache>
            </c:strRef>
          </c:cat>
          <c:val>
            <c:numRef>
              <c:f>Sheet1!$F$18:$F$26</c:f>
              <c:numCache>
                <c:formatCode>General</c:formatCode>
                <c:ptCount val="9"/>
                <c:pt idx="0">
                  <c:v>0.97799999999999998</c:v>
                </c:pt>
                <c:pt idx="1">
                  <c:v>1.002</c:v>
                </c:pt>
                <c:pt idx="2">
                  <c:v>1.0009999999999999</c:v>
                </c:pt>
                <c:pt idx="3">
                  <c:v>1.0309999999999999</c:v>
                </c:pt>
                <c:pt idx="4">
                  <c:v>1.024</c:v>
                </c:pt>
                <c:pt idx="5">
                  <c:v>1.085</c:v>
                </c:pt>
                <c:pt idx="6">
                  <c:v>1.0049999999999999</c:v>
                </c:pt>
                <c:pt idx="7">
                  <c:v>0.94599999999999995</c:v>
                </c:pt>
                <c:pt idx="8">
                  <c:v>1.008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28C-EB4F-B159-BAB762072D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4998480"/>
        <c:axId val="925016400"/>
      </c:barChart>
      <c:catAx>
        <c:axId val="92499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5016400"/>
        <c:crosses val="autoZero"/>
        <c:auto val="1"/>
        <c:lblAlgn val="ctr"/>
        <c:lblOffset val="0"/>
        <c:noMultiLvlLbl val="0"/>
      </c:catAx>
      <c:valAx>
        <c:axId val="92501640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chemeClr val="tx1"/>
                    </a:solidFill>
                  </a:rPr>
                  <a:t>Normalized Overhead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49984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0497353455817999"/>
          <c:y val="2.6646078151290501E-2"/>
          <c:w val="0.62600218722659695"/>
          <c:h val="7.24756911459094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903215223097099E-2"/>
          <c:y val="0.193068959116065"/>
          <c:w val="0.89764982502187196"/>
          <c:h val="0.422710184326820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RaceZ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apache-21287</c:v>
                </c:pt>
                <c:pt idx="1">
                  <c:v>apache-25520</c:v>
                </c:pt>
                <c:pt idx="2">
                  <c:v>apache-45605</c:v>
                </c:pt>
                <c:pt idx="3">
                  <c:v>mysql-3596</c:v>
                </c:pt>
                <c:pt idx="4">
                  <c:v>mysql-644</c:v>
                </c:pt>
                <c:pt idx="5">
                  <c:v>mysql-791</c:v>
                </c:pt>
                <c:pt idx="6">
                  <c:v>cherokee-0.9.2</c:v>
                </c:pt>
                <c:pt idx="7">
                  <c:v>cherokee-bug1</c:v>
                </c:pt>
                <c:pt idx="8">
                  <c:v>pbzip2-0.9.4-crash</c:v>
                </c:pt>
                <c:pt idx="9">
                  <c:v>pbzip2-0.9.4-benign</c:v>
                </c:pt>
                <c:pt idx="10">
                  <c:v>pfscan</c:v>
                </c:pt>
                <c:pt idx="11">
                  <c:v>aget-bug2</c:v>
                </c:pt>
                <c:pt idx="12">
                  <c:v>Average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11</c:v>
                </c:pt>
                <c:pt idx="7">
                  <c:v>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BC-D64F-B7F5-BDE18FFA11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ProRace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apache-21287</c:v>
                </c:pt>
                <c:pt idx="1">
                  <c:v>apache-25520</c:v>
                </c:pt>
                <c:pt idx="2">
                  <c:v>apache-45605</c:v>
                </c:pt>
                <c:pt idx="3">
                  <c:v>mysql-3596</c:v>
                </c:pt>
                <c:pt idx="4">
                  <c:v>mysql-644</c:v>
                </c:pt>
                <c:pt idx="5">
                  <c:v>mysql-791</c:v>
                </c:pt>
                <c:pt idx="6">
                  <c:v>cherokee-0.9.2</c:v>
                </c:pt>
                <c:pt idx="7">
                  <c:v>cherokee-bug1</c:v>
                </c:pt>
                <c:pt idx="8">
                  <c:v>pbzip2-0.9.4-crash</c:v>
                </c:pt>
                <c:pt idx="9">
                  <c:v>pbzip2-0.9.4-benign</c:v>
                </c:pt>
                <c:pt idx="10">
                  <c:v>pfscan</c:v>
                </c:pt>
                <c:pt idx="11">
                  <c:v>aget-bug2</c:v>
                </c:pt>
                <c:pt idx="12">
                  <c:v>Average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3</c:v>
                </c:pt>
                <c:pt idx="1">
                  <c:v>52</c:v>
                </c:pt>
                <c:pt idx="2">
                  <c:v>11</c:v>
                </c:pt>
                <c:pt idx="3">
                  <c:v>1</c:v>
                </c:pt>
                <c:pt idx="4">
                  <c:v>6</c:v>
                </c:pt>
                <c:pt idx="5">
                  <c:v>2</c:v>
                </c:pt>
                <c:pt idx="6">
                  <c:v>29</c:v>
                </c:pt>
                <c:pt idx="7">
                  <c:v>19</c:v>
                </c:pt>
                <c:pt idx="8">
                  <c:v>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35.299999999999997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BC-D64F-B7F5-BDE18FFA11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4391840"/>
        <c:axId val="924331104"/>
      </c:barChart>
      <c:catAx>
        <c:axId val="92439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4331104"/>
        <c:crosses val="autoZero"/>
        <c:auto val="1"/>
        <c:lblAlgn val="ctr"/>
        <c:lblOffset val="100"/>
        <c:noMultiLvlLbl val="0"/>
      </c:catAx>
      <c:valAx>
        <c:axId val="924331104"/>
        <c:scaling>
          <c:orientation val="minMax"/>
          <c:max val="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Detection Capability (%)</a:t>
                </a:r>
              </a:p>
            </c:rich>
          </c:tx>
          <c:layout>
            <c:manualLayout>
              <c:xMode val="edge"/>
              <c:yMode val="edge"/>
              <c:x val="1.38888888888889E-3"/>
              <c:y val="0.179352600924283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4391840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460378390201198"/>
          <c:y val="8.5253590332698304E-2"/>
          <c:w val="0.36787125389139702"/>
          <c:h val="9.09023099216110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Warnings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569066977901608E-2"/>
          <c:y val="0.15439520764373893"/>
          <c:w val="0.91029834787098529"/>
          <c:h val="0.7292694198452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defconfig!$D$31</c:f>
              <c:strCache>
                <c:ptCount val="1"/>
                <c:pt idx="0">
                  <c:v>PeX-KIRIN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defconfig!$E$30:$G$30</c:f>
              <c:strCache>
                <c:ptCount val="3"/>
                <c:pt idx="0">
                  <c:v>DAC</c:v>
                </c:pt>
                <c:pt idx="1">
                  <c:v>CAP</c:v>
                </c:pt>
                <c:pt idx="2">
                  <c:v>LSM</c:v>
                </c:pt>
              </c:strCache>
            </c:strRef>
          </c:cat>
          <c:val>
            <c:numRef>
              <c:f>defconfig!$E$31:$G$31</c:f>
              <c:numCache>
                <c:formatCode>General</c:formatCode>
                <c:ptCount val="3"/>
                <c:pt idx="0">
                  <c:v>72</c:v>
                </c:pt>
                <c:pt idx="1">
                  <c:v>210</c:v>
                </c:pt>
                <c:pt idx="2">
                  <c:v>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FB-8448-8154-F803D586EF22}"/>
            </c:ext>
          </c:extLst>
        </c:ser>
        <c:ser>
          <c:idx val="1"/>
          <c:order val="1"/>
          <c:tx>
            <c:strRef>
              <c:f>defconfig!$D$32</c:f>
              <c:strCache>
                <c:ptCount val="1"/>
                <c:pt idx="0">
                  <c:v>PeX-TYPE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defconfig!$E$30:$G$30</c:f>
              <c:strCache>
                <c:ptCount val="3"/>
                <c:pt idx="0">
                  <c:v>DAC</c:v>
                </c:pt>
                <c:pt idx="1">
                  <c:v>CAP</c:v>
                </c:pt>
                <c:pt idx="2">
                  <c:v>LSM</c:v>
                </c:pt>
              </c:strCache>
            </c:strRef>
          </c:cat>
          <c:val>
            <c:numRef>
              <c:f>defconfig!$E$32:$G$32</c:f>
              <c:numCache>
                <c:formatCode>General</c:formatCode>
                <c:ptCount val="3"/>
                <c:pt idx="0">
                  <c:v>218</c:v>
                </c:pt>
                <c:pt idx="1">
                  <c:v>348</c:v>
                </c:pt>
                <c:pt idx="2">
                  <c:v>1319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FB-8448-8154-F803D586EF22}"/>
            </c:ext>
          </c:extLst>
        </c:ser>
        <c:ser>
          <c:idx val="2"/>
          <c:order val="2"/>
          <c:tx>
            <c:strRef>
              <c:f>defconfig!$D$33</c:f>
              <c:strCache>
                <c:ptCount val="1"/>
                <c:pt idx="0">
                  <c:v>PeX-K-Miner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defconfig!$E$30:$G$30</c:f>
              <c:strCache>
                <c:ptCount val="3"/>
                <c:pt idx="0">
                  <c:v>DAC</c:v>
                </c:pt>
                <c:pt idx="1">
                  <c:v>CAP</c:v>
                </c:pt>
                <c:pt idx="2">
                  <c:v>LSM</c:v>
                </c:pt>
              </c:strCache>
            </c:strRef>
          </c:cat>
          <c:val>
            <c:numRef>
              <c:f>defconfig!$E$33:$G$33</c:f>
              <c:numCache>
                <c:formatCode>General</c:formatCode>
                <c:ptCount val="3"/>
                <c:pt idx="0">
                  <c:v>54</c:v>
                </c:pt>
                <c:pt idx="1">
                  <c:v>196</c:v>
                </c:pt>
                <c:pt idx="2">
                  <c:v>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FB-8448-8154-F803D586EF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49186592"/>
        <c:axId val="747508640"/>
      </c:barChart>
      <c:catAx>
        <c:axId val="74918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508640"/>
        <c:crosses val="autoZero"/>
        <c:auto val="1"/>
        <c:lblAlgn val="ctr"/>
        <c:lblOffset val="100"/>
        <c:noMultiLvlLbl val="0"/>
      </c:catAx>
      <c:valAx>
        <c:axId val="74750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918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9.0768061002325678E-2"/>
          <c:y val="0.17578548775626909"/>
          <c:w val="0.58438855806619683"/>
          <c:h val="8.6904493700500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defconfig!$E$10</c:f>
              <c:strCache>
                <c:ptCount val="1"/>
                <c:pt idx="0">
                  <c:v>Number of Bugs Detected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9525" cap="flat" cmpd="sng" algn="ctr">
                <a:solidFill>
                  <a:schemeClr val="bg2">
                    <a:lumMod val="20000"/>
                    <a:lumOff val="8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5DA9-DD4D-B384-C6EDDB90DAAC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9525" cap="flat" cmpd="sng" algn="ctr">
                <a:solidFill>
                  <a:schemeClr val="accent3">
                    <a:lumMod val="40000"/>
                    <a:lumOff val="6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DA9-DD4D-B384-C6EDDB90DA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defconfig!$D$11:$D$13</c:f>
              <c:strCache>
                <c:ptCount val="3"/>
                <c:pt idx="0">
                  <c:v>PeX-KIRIN</c:v>
                </c:pt>
                <c:pt idx="1">
                  <c:v>PeX-TYPE</c:v>
                </c:pt>
                <c:pt idx="2">
                  <c:v>PeX-K-Miner</c:v>
                </c:pt>
              </c:strCache>
            </c:strRef>
          </c:cat>
          <c:val>
            <c:numRef>
              <c:f>defconfig!$E$11:$E$13</c:f>
              <c:numCache>
                <c:formatCode>General</c:formatCode>
                <c:ptCount val="3"/>
                <c:pt idx="0">
                  <c:v>21</c:v>
                </c:pt>
                <c:pt idx="1">
                  <c:v>21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03-D649-96A5-75C4CDD5A72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30957488"/>
        <c:axId val="730959168"/>
      </c:barChart>
      <c:catAx>
        <c:axId val="73095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959168"/>
        <c:crosses val="autoZero"/>
        <c:auto val="1"/>
        <c:lblAlgn val="ctr"/>
        <c:lblOffset val="100"/>
        <c:noMultiLvlLbl val="0"/>
      </c:catAx>
      <c:valAx>
        <c:axId val="73095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95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0.26346</cdr:x>
      <cdr:y>0.70207</cdr:y>
    </cdr:from>
    <cdr:to>
      <cdr:x>0.45486</cdr:x>
      <cdr:y>0.84565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E78545E-4503-E648-9CC6-9ADA2A9E3414}"/>
            </a:ext>
          </a:extLst>
        </cdr:cNvPr>
        <cdr:cNvSpPr txBox="1"/>
      </cdr:nvSpPr>
      <cdr:spPr>
        <a:xfrm xmlns:a="http://schemas.openxmlformats.org/drawingml/2006/main">
          <a:off x="2143734" y="2853193"/>
          <a:ext cx="1557338" cy="5835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600" dirty="0"/>
            <a:t>59 billion</a:t>
          </a:r>
        </a:p>
        <a:p xmlns:a="http://schemas.openxmlformats.org/drawingml/2006/main">
          <a:pPr algn="ctr"/>
          <a:r>
            <a:rPr lang="en-US" sz="1600" dirty="0"/>
            <a:t>(~0.6% US GDP)</a:t>
          </a:r>
        </a:p>
      </cdr:txBody>
    </cdr:sp>
  </cdr:relSizeAnchor>
  <cdr:relSizeAnchor xmlns:cdr="http://schemas.openxmlformats.org/drawingml/2006/chartDrawing">
    <cdr:from>
      <cdr:x>0.54938</cdr:x>
      <cdr:y>0.40715</cdr:y>
    </cdr:from>
    <cdr:to>
      <cdr:x>0.74078</cdr:x>
      <cdr:y>0.58613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5397EDF-F5D6-BE45-8B85-1488B32DDE4C}"/>
            </a:ext>
          </a:extLst>
        </cdr:cNvPr>
        <cdr:cNvSpPr txBox="1"/>
      </cdr:nvSpPr>
      <cdr:spPr>
        <a:xfrm xmlns:a="http://schemas.openxmlformats.org/drawingml/2006/main">
          <a:off x="4470197" y="1654671"/>
          <a:ext cx="1557338" cy="727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/>
            <a:t>1.7 trillion</a:t>
          </a:r>
        </a:p>
        <a:p xmlns:a="http://schemas.openxmlformats.org/drawingml/2006/main">
          <a:pPr algn="ctr"/>
          <a:r>
            <a:rPr lang="en-US" sz="1600" dirty="0"/>
            <a:t>(~8% US GDP)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0.65902</cdr:x>
      <cdr:y>0</cdr:y>
    </cdr:from>
    <cdr:to>
      <cdr:x>0.762</cdr:x>
      <cdr:y>0.08847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72C279EE-2AC2-CB4D-B7DF-A9DFD894CCE1}"/>
            </a:ext>
          </a:extLst>
        </cdr:cNvPr>
        <cdr:cNvSpPr/>
      </cdr:nvSpPr>
      <cdr:spPr bwMode="auto">
        <a:xfrm xmlns:a="http://schemas.openxmlformats.org/drawingml/2006/main">
          <a:off x="6026074" y="0"/>
          <a:ext cx="941696" cy="3548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rtlCol="0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rtl="0" fontAlgn="base">
            <a:lnSpc>
              <a:spcPct val="8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Pct val="75000"/>
            <a:buFont typeface="Wingdings" pitchFamily="2" charset="2"/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57200" algn="l" rtl="0" fontAlgn="base">
            <a:lnSpc>
              <a:spcPct val="8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Pct val="75000"/>
            <a:buFont typeface="Wingdings" pitchFamily="2" charset="2"/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914400" algn="l" rtl="0" fontAlgn="base">
            <a:lnSpc>
              <a:spcPct val="8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Pct val="75000"/>
            <a:buFont typeface="Wingdings" pitchFamily="2" charset="2"/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371600" algn="l" rtl="0" fontAlgn="base">
            <a:lnSpc>
              <a:spcPct val="8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Pct val="75000"/>
            <a:buFont typeface="Wingdings" pitchFamily="2" charset="2"/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828800" algn="l" rtl="0" fontAlgn="base">
            <a:lnSpc>
              <a:spcPct val="8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Pct val="75000"/>
            <a:buFont typeface="Wingdings" pitchFamily="2" charset="2"/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1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1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1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1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marL="342900" marR="0" indent="-342900" algn="l" defTabSz="914400" rtl="0" eaLnBrk="1" fontAlgn="base" latinLnBrk="0" hangingPunct="1">
            <a:lnSpc>
              <a:spcPct val="8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Pct val="75000"/>
            <a:buFont typeface="Wingdings" pitchFamily="2" charset="2"/>
            <a:buNone/>
            <a:tabLst/>
          </a:pPr>
          <a:endPara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0.67957</cdr:x>
      <cdr:y>0.08941</cdr:y>
    </cdr:from>
    <cdr:to>
      <cdr:x>0.83808</cdr:x>
      <cdr:y>0.16154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BF916738-776A-2B43-9337-099E38E2F432}"/>
            </a:ext>
          </a:extLst>
        </cdr:cNvPr>
        <cdr:cNvSpPr/>
      </cdr:nvSpPr>
      <cdr:spPr>
        <a:xfrm xmlns:a="http://schemas.openxmlformats.org/drawingml/2006/main">
          <a:off x="6213964" y="358595"/>
          <a:ext cx="1449436" cy="2893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lnSpc>
              <a:spcPct val="8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Pct val="75000"/>
            <a:buFont typeface="Wingdings" pitchFamily="2" charset="2"/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57200" algn="l" rtl="0" fontAlgn="base">
            <a:lnSpc>
              <a:spcPct val="8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Pct val="75000"/>
            <a:buFont typeface="Wingdings" pitchFamily="2" charset="2"/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914400" algn="l" rtl="0" fontAlgn="base">
            <a:lnSpc>
              <a:spcPct val="8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Pct val="75000"/>
            <a:buFont typeface="Wingdings" pitchFamily="2" charset="2"/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371600" algn="l" rtl="0" fontAlgn="base">
            <a:lnSpc>
              <a:spcPct val="8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Pct val="75000"/>
            <a:buFont typeface="Wingdings" pitchFamily="2" charset="2"/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828800" algn="l" rtl="0" fontAlgn="base">
            <a:lnSpc>
              <a:spcPct val="8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Pct val="75000"/>
            <a:buFont typeface="Wingdings" pitchFamily="2" charset="2"/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1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1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1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1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marL="0" indent="0">
            <a:buNone/>
          </a:pPr>
          <a:r>
            <a:rPr lang="en-US" b="1" dirty="0">
              <a:solidFill>
                <a:srgbClr val="FF0000"/>
              </a:solidFill>
            </a:rPr>
            <a:t>7% overhead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0.82273</cdr:x>
      <cdr:y>0.08767</cdr:y>
    </cdr:from>
    <cdr:to>
      <cdr:x>0.84293</cdr:x>
      <cdr:y>0.13749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7523043" y="509107"/>
          <a:ext cx="184731" cy="2893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lnSpc>
              <a:spcPct val="8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Pct val="75000"/>
            <a:buFont typeface="Wingdings" pitchFamily="2" charset="2"/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1pPr>
          <a:lvl2pPr marL="457200" algn="l" rtl="0" fontAlgn="base">
            <a:lnSpc>
              <a:spcPct val="8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Pct val="75000"/>
            <a:buFont typeface="Wingdings" pitchFamily="2" charset="2"/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2pPr>
          <a:lvl3pPr marL="914400" algn="l" rtl="0" fontAlgn="base">
            <a:lnSpc>
              <a:spcPct val="8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Pct val="75000"/>
            <a:buFont typeface="Wingdings" pitchFamily="2" charset="2"/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3pPr>
          <a:lvl4pPr marL="1371600" algn="l" rtl="0" fontAlgn="base">
            <a:lnSpc>
              <a:spcPct val="8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Pct val="75000"/>
            <a:buFont typeface="Wingdings" pitchFamily="2" charset="2"/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4pPr>
          <a:lvl5pPr marL="1828800" algn="l" rtl="0" fontAlgn="base">
            <a:lnSpc>
              <a:spcPct val="80000"/>
            </a:lnSpc>
            <a:spcBef>
              <a:spcPct val="20000"/>
            </a:spcBef>
            <a:spcAft>
              <a:spcPct val="0"/>
            </a:spcAft>
            <a:buClr>
              <a:schemeClr val="tx1"/>
            </a:buClr>
            <a:buSzPct val="75000"/>
            <a:buFont typeface="Wingdings" pitchFamily="2" charset="2"/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5pPr>
          <a:lvl6pPr marL="2286000" algn="l" defTabSz="914400" rtl="0" eaLnBrk="1" latinLnBrk="1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6pPr>
          <a:lvl7pPr marL="2743200" algn="l" defTabSz="914400" rtl="0" eaLnBrk="1" latinLnBrk="1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7pPr>
          <a:lvl8pPr marL="3200400" algn="l" defTabSz="914400" rtl="0" eaLnBrk="1" latinLnBrk="1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8pPr>
          <a:lvl9pPr marL="3657600" algn="l" defTabSz="914400" rtl="0" eaLnBrk="1" latinLnBrk="1" hangingPunct="1">
            <a:defRPr sz="1600" kern="120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marL="0" indent="0">
            <a:buNone/>
          </a:pPr>
          <a:endParaRPr lang="en-US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16FBBD-3595-1646-97FE-47DDD7B9EA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E8416D-F394-E649-92FB-EEA3353A56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F2921-B557-FF41-A75E-8A50EFB33635}" type="datetimeFigureOut">
              <a:rPr lang="en-US" smtClean="0"/>
              <a:t>12/9/19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176517-72A4-9D49-B14C-8BE52CCFD8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6E1AB-38FD-DF44-996E-5B4A96C791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B9B61-9176-BC47-B4EF-3C8671BDA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33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Hello and Good afternoon, welcome to my final exam.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My thesis is about software bug and how to design practical software bug detectors using commodity hardware and common programming patterns.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TxRace</a:t>
            </a:r>
            <a:r>
              <a:rPr lang="en-US" dirty="0"/>
              <a:t> is a case study to show repurposing commodity hardware can solve run-time overhead problem of dynamic bug detectors.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(click)</a:t>
            </a:r>
          </a:p>
          <a:p>
            <a:pPr marL="0" indent="0">
              <a:buNone/>
            </a:pPr>
            <a:r>
              <a:rPr lang="en-US" dirty="0"/>
              <a:t>In </a:t>
            </a:r>
            <a:r>
              <a:rPr lang="en-US" dirty="0" err="1"/>
              <a:t>TxRace</a:t>
            </a:r>
            <a:r>
              <a:rPr lang="en-US" dirty="0"/>
              <a:t>, we identified two challenges in dynamic data race detectors:</a:t>
            </a:r>
          </a:p>
          <a:p>
            <a:pPr marL="0" indent="0">
              <a:buNone/>
            </a:pPr>
            <a:r>
              <a:rPr lang="en-US" dirty="0"/>
              <a:t>First, software based solutions usually have high run-time overhead.</a:t>
            </a:r>
          </a:p>
          <a:p>
            <a:pPr marL="0" indent="0">
              <a:buNone/>
            </a:pPr>
            <a:r>
              <a:rPr lang="en-US" dirty="0"/>
              <a:t>Second, hardware based solutions requires custom hardware which are not available on the market.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(click)</a:t>
            </a:r>
          </a:p>
          <a:p>
            <a:pPr marL="0" indent="0">
              <a:buNone/>
            </a:pPr>
            <a:r>
              <a:rPr lang="en-US" dirty="0"/>
              <a:t>Our key insight is leveraging commodity hardware can reduce run-time overhead of dynamic program analysis.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(click)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Based on this insight, we designed a hybrid approach which </a:t>
            </a:r>
            <a:r>
              <a:rPr kumimoji="1" lang="en-US" altLang="zh-CN" dirty="0"/>
              <a:t>leverages HTM’s fast data conflict detection mechanism and it only falls back to slow software based detector once in a while.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(click)</a:t>
            </a:r>
          </a:p>
          <a:p>
            <a:pPr marL="0" indent="0">
              <a:buNone/>
            </a:pPr>
            <a:r>
              <a:rPr lang="en-US" dirty="0"/>
              <a:t>Our result shows that </a:t>
            </a:r>
            <a:r>
              <a:rPr lang="en-US" dirty="0" err="1"/>
              <a:t>TxRace</a:t>
            </a:r>
            <a:r>
              <a:rPr lang="en-US" dirty="0"/>
              <a:t> can reduce the run-time overhead by half compared to state of the practice data race detector: </a:t>
            </a:r>
            <a:r>
              <a:rPr lang="en-US" dirty="0" err="1"/>
              <a:t>ThreadSanitizer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80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BOGO is a case study to show that by reusing existing metadata maintained by one bug detector to detect other kind of bugs we can reduce memory overhead.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In BOGO, we add temporal memory safety to MPX, which his originally designed for spatial memory safety.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We identified the memory overhead problem when designing full-memory safety bug detectors for Intel MPX’s spatial memory safety bug detector.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Our insight is to reuse metadata maintained by one bug detector to detect other bugs.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Based on this insight, BOGO is designed to use Intel MPX’s spatial memory safety metadata and checks for detecting temporal memory safety bugs, adding very small memory overhead.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The result shows that BOGO can add temporal memory safety upon Intel MPX with low memory overhead.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55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Next, I will talk </a:t>
            </a:r>
            <a:r>
              <a:rPr lang="en-US" dirty="0" err="1"/>
              <a:t>ProRace</a:t>
            </a:r>
            <a:r>
              <a:rPr lang="en-US" dirty="0"/>
              <a:t> in more details and see how can we further reduce run-time overhead of dynamic data race bug detectors by repurposing existing hardware.</a:t>
            </a:r>
          </a:p>
          <a:p>
            <a:pPr marL="158750" indent="0">
              <a:buNone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ProRace</a:t>
            </a:r>
            <a:r>
              <a:rPr lang="en-US" dirty="0"/>
              <a:t> is a sampling based dynamic data race detector.</a:t>
            </a:r>
          </a:p>
          <a:p>
            <a:pPr marL="158750" indent="0">
              <a:buNone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ProRace</a:t>
            </a:r>
            <a:r>
              <a:rPr lang="en-US" dirty="0"/>
              <a:t> is proposed to demonstrate that by repurposing commodity hardware we can accelerate dynamic program analysis and reduce high run-time overhead in dynamic bug detectors without using any custom hardware.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02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kumimoji="1" lang="en-US" altLang="zh-CN" baseline="0" dirty="0"/>
              <a:t>As we have talked earlier that dynamic bug detectors suffer from high runtime overhead.</a:t>
            </a:r>
          </a:p>
          <a:p>
            <a:pPr marL="158750" indent="0">
              <a:buNone/>
            </a:pPr>
            <a:r>
              <a:rPr kumimoji="1" lang="en-US" altLang="zh-CN" baseline="0" dirty="0"/>
              <a:t>The same is also true for many dynamic data race detectors.</a:t>
            </a:r>
          </a:p>
          <a:p>
            <a:pPr marL="158750" indent="0">
              <a:buNone/>
            </a:pPr>
            <a:endParaRPr kumimoji="1" lang="en-US" altLang="zh-CN" baseline="0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1" lang="en-US" altLang="zh-CN" baseline="0" dirty="0"/>
              <a:t>(click)</a:t>
            </a:r>
          </a:p>
          <a:p>
            <a:pPr marL="158750" indent="0">
              <a:buNone/>
            </a:pPr>
            <a:r>
              <a:rPr kumimoji="1" lang="en-US" altLang="zh-CN" baseline="0" dirty="0"/>
              <a:t>For example, software based sound and complete solutions like FastTrack, Intel Inspector and Thread Sanitizer usually have high runtime overhead</a:t>
            </a:r>
          </a:p>
          <a:p>
            <a:pPr marL="158750" indent="0">
              <a:buNone/>
            </a:pPr>
            <a:r>
              <a:rPr kumimoji="1" lang="en-US" altLang="zh-CN" baseline="0" dirty="0"/>
              <a:t>Because of expensive run-time checks.</a:t>
            </a:r>
          </a:p>
          <a:p>
            <a:pPr marL="158750" indent="0">
              <a:buNone/>
            </a:pPr>
            <a:endParaRPr kumimoji="1" lang="en-US" altLang="zh-CN" baseline="0" dirty="0"/>
          </a:p>
          <a:p>
            <a:pPr marL="158750" indent="0">
              <a:buNone/>
            </a:pPr>
            <a:r>
              <a:rPr kumimoji="1" lang="en-US" altLang="zh-CN" baseline="0" dirty="0"/>
              <a:t>(click)</a:t>
            </a:r>
          </a:p>
          <a:p>
            <a:pPr marL="158750" indent="0">
              <a:buNone/>
            </a:pPr>
            <a:r>
              <a:rPr kumimoji="1" lang="en-US" altLang="zh-CN" baseline="0" dirty="0"/>
              <a:t>There are also hardware based solutions which have low overhead but the hardware is not readily available.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1" lang="en-US" altLang="zh-C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1" lang="en-US" altLang="zh-CN" dirty="0"/>
              <a:t>(click)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1" lang="en-US" altLang="zh-CN" dirty="0"/>
              <a:t>Also, for our hybrid solution </a:t>
            </a:r>
            <a:r>
              <a:rPr kumimoji="1" lang="en-US" altLang="zh-CN" dirty="0" err="1"/>
              <a:t>TxRace</a:t>
            </a:r>
            <a:r>
              <a:rPr kumimoji="1" lang="en-US" altLang="zh-CN" dirty="0"/>
              <a:t>, the overhead is 4.6x which is still high and not suitable for production environment.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1" lang="en-US" altLang="zh-CN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1" lang="en-US" altLang="zh-CN" dirty="0"/>
              <a:t>In order to further reduce run-time overhead, sampling based approach are designed.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However, existing sampling based approaches are also not perfect.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15245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(click)</a:t>
            </a:r>
          </a:p>
          <a:p>
            <a:pPr marL="158750" indent="0">
              <a:buNone/>
            </a:pPr>
            <a:r>
              <a:rPr lang="en-US" dirty="0"/>
              <a:t>First, software based sampling approaches still incur high run-time overhead.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</a:t>
            </a:r>
          </a:p>
          <a:p>
            <a:pPr marL="158750" indent="0">
              <a:buNone/>
            </a:pPr>
            <a:r>
              <a:rPr lang="en-US" dirty="0"/>
              <a:t>Second, for hardware based sampling approaches, they suffer from low detection coverage.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85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400" dirty="0"/>
              <a:t>Our</a:t>
            </a:r>
            <a:r>
              <a:rPr lang="en-US" sz="1400" baseline="0" dirty="0"/>
              <a:t> goal is to put data race detector into production environment,</a:t>
            </a:r>
          </a:p>
          <a:p>
            <a:pPr marL="158750" indent="0">
              <a:buNone/>
            </a:pPr>
            <a:r>
              <a:rPr lang="en-US" sz="1400" baseline="0" dirty="0"/>
              <a:t>which requires two things: low online overhead and high detection capability,</a:t>
            </a:r>
          </a:p>
          <a:p>
            <a:pPr marL="158750" indent="0">
              <a:buNone/>
            </a:pPr>
            <a:r>
              <a:rPr lang="en-US" sz="1400" baseline="0" dirty="0"/>
              <a:t>These two requirements are not solved by previous approaches.</a:t>
            </a:r>
          </a:p>
          <a:p>
            <a:pPr marL="158750" indent="0">
              <a:buNone/>
            </a:pPr>
            <a:endParaRPr lang="en-US" sz="1400" dirty="0"/>
          </a:p>
          <a:p>
            <a:pPr marL="158750" indent="0">
              <a:buNone/>
            </a:pPr>
            <a:r>
              <a:rPr lang="en-US" sz="1400" dirty="0"/>
              <a:t>(click)</a:t>
            </a:r>
          </a:p>
          <a:p>
            <a:pPr marL="158750" indent="0">
              <a:buNone/>
            </a:pPr>
            <a:r>
              <a:rPr lang="en-US" sz="1400" dirty="0" err="1"/>
              <a:t>ProRace</a:t>
            </a:r>
            <a:r>
              <a:rPr lang="en-US" sz="1400" dirty="0"/>
              <a:t> addresses the run-time overhead problem using hardware tracing function in intel processor. </a:t>
            </a:r>
          </a:p>
          <a:p>
            <a:pPr marL="158750" indent="0">
              <a:buNone/>
            </a:pPr>
            <a:r>
              <a:rPr lang="en-US" sz="1400" dirty="0"/>
              <a:t>A custom driver is also designed to further lower sampling overhead.</a:t>
            </a:r>
          </a:p>
          <a:p>
            <a:pPr marL="158750" indent="0">
              <a:buNone/>
            </a:pPr>
            <a:endParaRPr lang="en-US" sz="1400" dirty="0"/>
          </a:p>
          <a:p>
            <a:pPr marL="158750" indent="0">
              <a:buNone/>
            </a:pPr>
            <a:r>
              <a:rPr lang="en-US" sz="1400" dirty="0"/>
              <a:t>(click)</a:t>
            </a:r>
          </a:p>
          <a:p>
            <a:pPr marL="158750" indent="0">
              <a:buNone/>
            </a:pPr>
            <a:r>
              <a:rPr lang="en-US" sz="1400" dirty="0" err="1"/>
              <a:t>ProRace</a:t>
            </a:r>
            <a:r>
              <a:rPr lang="en-US" sz="1400" dirty="0"/>
              <a:t> addresses low detection coverage problem by doing best effort offline unsampled memory access reconstruction.</a:t>
            </a:r>
          </a:p>
          <a:p>
            <a:pPr marL="158750" indent="0">
              <a:buNone/>
            </a:pPr>
            <a:endParaRPr lang="en-US" sz="1400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400" dirty="0"/>
              <a:t>Next I will introduce PEBS and Intel PT followed by overview of </a:t>
            </a:r>
            <a:r>
              <a:rPr lang="en-US" sz="1400" dirty="0" err="1"/>
              <a:t>ProRace</a:t>
            </a:r>
            <a:r>
              <a:rPr lang="en-US" sz="1400" dirty="0"/>
              <a:t>.</a:t>
            </a:r>
          </a:p>
          <a:p>
            <a:pPr marL="15875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58898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In this slide I introduce PEBS and Intel PT which is used in </a:t>
            </a:r>
            <a:r>
              <a:rPr lang="en-US" dirty="0" err="1"/>
              <a:t>ProRace</a:t>
            </a:r>
            <a:r>
              <a:rPr lang="en-US" dirty="0"/>
              <a:t> to monitor program execution.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First, PEBS is short for Precise Event Based Sampling</a:t>
            </a:r>
          </a:p>
          <a:p>
            <a:pPr marL="158750" indent="0">
              <a:buNone/>
            </a:pPr>
            <a:r>
              <a:rPr lang="en-US" dirty="0"/>
              <a:t>It is a configurable hardware that can take a snapshot of architecture status at a given sampling rate.</a:t>
            </a:r>
          </a:p>
          <a:p>
            <a:pPr marL="158750" indent="0">
              <a:buNone/>
            </a:pPr>
            <a:r>
              <a:rPr lang="en-US" dirty="0"/>
              <a:t>And the architecture status contains all register values and also the program counter,</a:t>
            </a:r>
          </a:p>
          <a:p>
            <a:pPr marL="158750" indent="0">
              <a:buNone/>
            </a:pPr>
            <a:r>
              <a:rPr lang="en-US" dirty="0"/>
              <a:t>so that we can know register values when an instruction is executed.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(click)</a:t>
            </a:r>
          </a:p>
          <a:p>
            <a:pPr marL="158750" indent="0">
              <a:buNone/>
            </a:pPr>
            <a:r>
              <a:rPr lang="en-US" dirty="0"/>
              <a:t>Second, PT is short for Process Tracing</a:t>
            </a:r>
          </a:p>
          <a:p>
            <a:pPr marL="158750" indent="0">
              <a:buNone/>
            </a:pPr>
            <a:r>
              <a:rPr lang="en-US" dirty="0"/>
              <a:t>It can generate control flow trace for a program being monitored with low overhead.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By using PT and PEBS, we can monitor program execution with low overhead.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Next I will give an overview of </a:t>
            </a:r>
            <a:r>
              <a:rPr lang="en-US" dirty="0" err="1"/>
              <a:t>ProRace</a:t>
            </a:r>
            <a:r>
              <a:rPr lang="en-US" dirty="0"/>
              <a:t> and I will show how PT and PEBS fits in </a:t>
            </a:r>
            <a:r>
              <a:rPr lang="en-US" dirty="0" err="1"/>
              <a:t>ProRace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463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/>
              <a:t>ProRace</a:t>
            </a:r>
            <a:r>
              <a:rPr lang="en-US" dirty="0"/>
              <a:t> is a two phase sampling based data race detector, 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(click)</a:t>
            </a:r>
          </a:p>
          <a:p>
            <a:pPr marL="158750" indent="0">
              <a:buNone/>
            </a:pPr>
            <a:r>
              <a:rPr lang="en-US" dirty="0"/>
              <a:t>With PEBS, it can generate trace with low overhead, however,</a:t>
            </a:r>
          </a:p>
          <a:p>
            <a:pPr marL="158750" indent="0">
              <a:buNone/>
            </a:pPr>
            <a:r>
              <a:rPr lang="en-US" dirty="0"/>
              <a:t>(click)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</a:t>
            </a:r>
          </a:p>
          <a:p>
            <a:pPr marL="158750" indent="0">
              <a:buNone/>
            </a:pPr>
            <a:r>
              <a:rPr lang="en-US" dirty="0"/>
              <a:t>if we only use PEBS, it will suffer from low detection coverage problem.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</a:t>
            </a:r>
          </a:p>
          <a:p>
            <a:pPr marL="158750" indent="0">
              <a:buNone/>
            </a:pPr>
            <a:r>
              <a:rPr lang="en-US" dirty="0" err="1"/>
              <a:t>ProRace</a:t>
            </a:r>
            <a:r>
              <a:rPr lang="en-US" dirty="0"/>
              <a:t> leverages branch information generated by PT to reconstruct more unsampled memory accesses in order to  improve detection capability.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</a:t>
            </a:r>
          </a:p>
          <a:p>
            <a:pPr marL="158750" indent="0">
              <a:buNone/>
            </a:pPr>
            <a:r>
              <a:rPr lang="en-US" dirty="0" err="1"/>
              <a:t>ProRace</a:t>
            </a:r>
            <a:r>
              <a:rPr lang="en-US" dirty="0"/>
              <a:t> also have a custom driver to further lower online overhead.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</a:t>
            </a:r>
          </a:p>
          <a:p>
            <a:pPr marL="158750" indent="0">
              <a:buNone/>
            </a:pPr>
            <a:r>
              <a:rPr lang="en-US" dirty="0"/>
              <a:t>In this talk we focus on replay part of </a:t>
            </a:r>
            <a:r>
              <a:rPr lang="en-US" dirty="0" err="1"/>
              <a:t>ProRace</a:t>
            </a:r>
            <a:r>
              <a:rPr lang="en-US" dirty="0"/>
              <a:t>, which is the key to improve detection capability,</a:t>
            </a:r>
          </a:p>
          <a:p>
            <a:pPr marL="158750" indent="0">
              <a:buNone/>
            </a:pPr>
            <a:r>
              <a:rPr lang="en-US" dirty="0"/>
              <a:t>and I will use an example to demonstrate how backward and forward replay works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614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Now let’s look</a:t>
            </a:r>
            <a:r>
              <a:rPr lang="en-US" baseline="0" dirty="0"/>
              <a:t> at an example:</a:t>
            </a:r>
          </a:p>
          <a:p>
            <a:pPr marL="158750" indent="0">
              <a:buNone/>
            </a:pPr>
            <a:r>
              <a:rPr lang="en-US" baseline="0" dirty="0"/>
              <a:t>(click)</a:t>
            </a:r>
          </a:p>
          <a:p>
            <a:pPr marL="158750" indent="0">
              <a:buNone/>
            </a:pPr>
            <a:r>
              <a:rPr lang="en-US" baseline="0" dirty="0"/>
              <a:t>For a program’s binary image, we can have a CFG which contains several BBs and branches,</a:t>
            </a:r>
          </a:p>
          <a:p>
            <a:pPr marL="158750" indent="0">
              <a:buNone/>
            </a:pPr>
            <a:r>
              <a:rPr lang="en-US" baseline="0" dirty="0"/>
              <a:t>(click)</a:t>
            </a:r>
          </a:p>
          <a:p>
            <a:pPr marL="158750" indent="0">
              <a:buNone/>
            </a:pPr>
            <a:r>
              <a:rPr lang="en-US" baseline="0" dirty="0"/>
              <a:t>Our PT trace shows branch from BB1-&gt;BB2-&gt;BB3</a:t>
            </a:r>
          </a:p>
          <a:p>
            <a:pPr marL="158750" indent="0">
              <a:buNone/>
            </a:pPr>
            <a:r>
              <a:rPr lang="en-US" baseline="0" dirty="0"/>
              <a:t>(click)</a:t>
            </a:r>
          </a:p>
          <a:p>
            <a:pPr marL="158750" indent="0">
              <a:buNone/>
            </a:pPr>
            <a:r>
              <a:rPr lang="en-US" baseline="0" dirty="0"/>
              <a:t>After that BB3-&gt;BB1-&gt;BB2-&gt;BB4</a:t>
            </a:r>
          </a:p>
          <a:p>
            <a:pPr marL="158750" indent="0">
              <a:buNone/>
            </a:pPr>
            <a:r>
              <a:rPr lang="en-US" baseline="0" dirty="0"/>
              <a:t>(click)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 dirty="0"/>
              <a:t>By using PT info and a program’s binary image,  we can construct a stream line of code using basic blocks shown in PT info.</a:t>
            </a:r>
          </a:p>
          <a:p>
            <a:pPr marL="158750" indent="0">
              <a:buNone/>
            </a:pPr>
            <a:r>
              <a:rPr lang="en-US" baseline="0" dirty="0"/>
              <a:t>(click)</a:t>
            </a:r>
          </a:p>
          <a:p>
            <a:pPr marL="158750" indent="0">
              <a:buNone/>
            </a:pPr>
            <a:r>
              <a:rPr lang="en-US" baseline="0" dirty="0"/>
              <a:t>Here on, the right hand side, we constructed our example stream line of code using BB1, 2 and 4.</a:t>
            </a:r>
          </a:p>
          <a:p>
            <a:pPr marL="158750" indent="0">
              <a:buNone/>
            </a:pPr>
            <a:r>
              <a:rPr lang="en-US" baseline="0" dirty="0"/>
              <a:t>(click)</a:t>
            </a:r>
          </a:p>
          <a:p>
            <a:pPr marL="158750" indent="0">
              <a:buNone/>
            </a:pPr>
            <a:r>
              <a:rPr lang="en-US" baseline="0" dirty="0"/>
              <a:t>We suppose that the PEBS sample is captured at the red box</a:t>
            </a:r>
          </a:p>
          <a:p>
            <a:pPr marL="158750" indent="0">
              <a:buNone/>
            </a:pPr>
            <a:endParaRPr lang="en-US" baseline="0" dirty="0"/>
          </a:p>
          <a:p>
            <a:pPr marL="158750" indent="0">
              <a:buNone/>
            </a:pPr>
            <a:r>
              <a:rPr lang="en-US" baseline="0" dirty="0"/>
              <a:t>In the next couple of slides, we will use this code snippet together with PEBS sample to do memory access reconstruction.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046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Forward replay is used to recovery the address of unsampled memory accesses across basic blocks, it improves detection capability of </a:t>
            </a:r>
            <a:r>
              <a:rPr lang="en-US" dirty="0" err="1"/>
              <a:t>ProRace</a:t>
            </a:r>
            <a:r>
              <a:rPr lang="en-US" dirty="0"/>
              <a:t>.</a:t>
            </a:r>
          </a:p>
          <a:p>
            <a:pPr marL="158750" indent="0">
              <a:buNone/>
            </a:pPr>
            <a:r>
              <a:rPr lang="en-US" dirty="0"/>
              <a:t>In this slide I will show how to recovery the unsampled address in forward replay.</a:t>
            </a:r>
          </a:p>
          <a:p>
            <a:pPr marL="158750" indent="0">
              <a:buNone/>
            </a:pPr>
            <a:endParaRPr lang="en-US" baseline="0" dirty="0"/>
          </a:p>
          <a:p>
            <a:pPr marL="158750" indent="0">
              <a:buNone/>
            </a:pPr>
            <a:r>
              <a:rPr lang="en-US" baseline="0" dirty="0"/>
              <a:t>On the left hand side we have the code snippet, on the right hand side we have a table showing register values and memory accesses.</a:t>
            </a:r>
          </a:p>
          <a:p>
            <a:pPr marL="158750" indent="0">
              <a:buNone/>
            </a:pPr>
            <a:endParaRPr lang="en-US" baseline="0" dirty="0"/>
          </a:p>
          <a:p>
            <a:pPr marL="158750" indent="0">
              <a:buNone/>
            </a:pPr>
            <a:r>
              <a:rPr lang="en-US" baseline="0" dirty="0"/>
              <a:t>(click)</a:t>
            </a:r>
          </a:p>
          <a:p>
            <a:pPr marL="158750" indent="0">
              <a:buNone/>
            </a:pPr>
            <a:r>
              <a:rPr lang="en-US" baseline="0" dirty="0"/>
              <a:t>PEBS sample is marked using red triangle. PEBS sample provides register values.</a:t>
            </a:r>
          </a:p>
          <a:p>
            <a:pPr marL="158750" indent="0">
              <a:buNone/>
            </a:pPr>
            <a:r>
              <a:rPr lang="en-US" baseline="0" dirty="0"/>
              <a:t>At the beginning, because of PEBS sample, we got all register values.</a:t>
            </a:r>
          </a:p>
          <a:p>
            <a:pPr marL="158750" indent="0">
              <a:buNone/>
            </a:pPr>
            <a:r>
              <a:rPr lang="en-US" baseline="0" dirty="0"/>
              <a:t>We write down the register value in the table.</a:t>
            </a:r>
          </a:p>
          <a:p>
            <a:pPr marL="158750" indent="0">
              <a:buNone/>
            </a:pPr>
            <a:r>
              <a:rPr lang="en-US" baseline="0" dirty="0"/>
              <a:t>We also use a dash line to represent unknown value.</a:t>
            </a:r>
          </a:p>
          <a:p>
            <a:pPr marL="158750" indent="0">
              <a:buNone/>
            </a:pPr>
            <a:endParaRPr lang="en-US" baseline="0" dirty="0"/>
          </a:p>
          <a:p>
            <a:pPr marL="158750" indent="0">
              <a:buNone/>
            </a:pPr>
            <a:r>
              <a:rPr lang="en-US" baseline="0" dirty="0"/>
              <a:t>Note that each line in the table shows the pre-condition of the instruction.</a:t>
            </a:r>
          </a:p>
          <a:p>
            <a:pPr marL="158750" indent="0">
              <a:buNone/>
            </a:pPr>
            <a:endParaRPr lang="en-US" baseline="0" dirty="0"/>
          </a:p>
          <a:p>
            <a:pPr marL="158750" indent="0">
              <a:buNone/>
            </a:pPr>
            <a:r>
              <a:rPr lang="en-US" baseline="0" dirty="0"/>
              <a:t>For each instruction, if the all required register state for calculating memory access is known, then the accessed memory address can be recovered.</a:t>
            </a:r>
          </a:p>
          <a:p>
            <a:pPr marL="158750" indent="0">
              <a:buNone/>
            </a:pPr>
            <a:endParaRPr lang="en-US" baseline="0" dirty="0"/>
          </a:p>
          <a:p>
            <a:pPr marL="158750" indent="0">
              <a:buNone/>
            </a:pPr>
            <a:r>
              <a:rPr lang="en-US" baseline="0" dirty="0"/>
              <a:t>For the first instruction, Register R2 is required to recover memory address, we know that the R2=B, so that the memory address is B-1.</a:t>
            </a:r>
          </a:p>
          <a:p>
            <a:pPr marL="158750" indent="0">
              <a:buNone/>
            </a:pPr>
            <a:endParaRPr lang="en-US" baseline="0" dirty="0"/>
          </a:p>
          <a:p>
            <a:pPr marL="158750" indent="0">
              <a:buNone/>
            </a:pPr>
            <a:r>
              <a:rPr lang="en-US" baseline="0" dirty="0"/>
              <a:t>We keep tracking such information for each instruction, even across basic blocks.</a:t>
            </a:r>
          </a:p>
          <a:p>
            <a:pPr marL="158750" indent="0">
              <a:buNone/>
            </a:pPr>
            <a:endParaRPr lang="en-US" baseline="0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 (click) (click)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Here this load instruction requires R2 to generate the memory address, we know R2=B so the address is B-28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 (click)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similarly, for this store instruction, it also requires R2, we know R2=B, so it is writing memory address B-28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(click)(click)(click)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Using the same technique we can recovery more unsampled memory accesses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Next I will show how backward replay works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600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/>
              <a:t>A software bug is an error or flaw in a computer program that causes it to produce an incorrect or unexpected result or behave in unintended ways.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/>
              <a:t>According to a report, economic losses caused by recorded software bugs increased from 59 billion USD in 2002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/>
              <a:t> to 1.7 </a:t>
            </a:r>
            <a:r>
              <a:rPr lang="en-US" sz="1100"/>
              <a:t>trillion USD in </a:t>
            </a:r>
            <a:r>
              <a:rPr lang="en-US" sz="1100" dirty="0"/>
              <a:t>2018, which is 8% of total US GDP.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/>
              <a:t>(click)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  <a:tabLst/>
              <a:defRPr/>
            </a:pPr>
            <a:r>
              <a:rPr lang="en-US" sz="1100" dirty="0"/>
              <a:t>We see there’s a trend that software bug is causing more and more damages.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/>
              <a:t>It almost cost 28x more damages as it was 16 years ago.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/>
              <a:t>So there’s an urgent need to address software bugs.</a:t>
            </a:r>
          </a:p>
        </p:txBody>
      </p:sp>
    </p:spTree>
    <p:extLst>
      <p:ext uri="{BB962C8B-B14F-4D97-AF65-F5344CB8AC3E}">
        <p14:creationId xmlns:p14="http://schemas.microsoft.com/office/powerpoint/2010/main" val="2924508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In this slide I show how backward replay works.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We</a:t>
            </a:r>
            <a:r>
              <a:rPr lang="en-US" baseline="0" dirty="0"/>
              <a:t> start again from the PEBS sample. Note that this sample is the pre-state of current instruction and it is the post-state of its previous instruction.</a:t>
            </a:r>
          </a:p>
          <a:p>
            <a:pPr marL="158750" indent="0">
              <a:buNone/>
            </a:pPr>
            <a:endParaRPr lang="en-US" baseline="0" dirty="0"/>
          </a:p>
          <a:p>
            <a:pPr marL="158750" indent="0">
              <a:buNone/>
            </a:pPr>
            <a:r>
              <a:rPr lang="en-US" baseline="0" dirty="0"/>
              <a:t>Using the same principle as we used in forward replay,</a:t>
            </a:r>
          </a:p>
          <a:p>
            <a:pPr marL="158750" indent="0">
              <a:buNone/>
            </a:pPr>
            <a:r>
              <a:rPr lang="en-US" baseline="0" dirty="0"/>
              <a:t>we track the availability of each register across instructions.</a:t>
            </a:r>
          </a:p>
          <a:p>
            <a:pPr marL="158750" indent="0">
              <a:buNone/>
            </a:pPr>
            <a:endParaRPr lang="en-US" baseline="0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 dirty="0"/>
              <a:t>(click) (click) (click)</a:t>
            </a:r>
          </a:p>
          <a:p>
            <a:pPr marL="158750" indent="0">
              <a:buNone/>
            </a:pPr>
            <a:r>
              <a:rPr lang="en-US" baseline="0" dirty="0"/>
              <a:t>If the register is overwritten by the instruction,</a:t>
            </a:r>
          </a:p>
          <a:p>
            <a:pPr marL="158750" indent="0">
              <a:buNone/>
            </a:pPr>
            <a:r>
              <a:rPr lang="en-US" baseline="0" dirty="0"/>
              <a:t>for example, here R3 is overwritten</a:t>
            </a:r>
          </a:p>
          <a:p>
            <a:pPr marL="158750" indent="0">
              <a:buNone/>
            </a:pPr>
            <a:r>
              <a:rPr lang="en-US" baseline="0" dirty="0"/>
              <a:t>, and we are unable to knows its previous value, we mark it as unknown, a dash.</a:t>
            </a:r>
          </a:p>
          <a:p>
            <a:pPr marL="158750" indent="0">
              <a:buNone/>
            </a:pPr>
            <a:endParaRPr lang="en-US" baseline="0" dirty="0"/>
          </a:p>
          <a:p>
            <a:pPr marL="158750" indent="0">
              <a:buNone/>
            </a:pPr>
            <a:r>
              <a:rPr lang="en-US" baseline="0" dirty="0"/>
              <a:t>We use this set of register values to calculate the memory address. And we know this instruction requires R1, we know R1=A, so we know it is reading from location A.</a:t>
            </a:r>
          </a:p>
          <a:p>
            <a:pPr marL="158750" indent="0">
              <a:buNone/>
            </a:pPr>
            <a:endParaRPr lang="en-US" baseline="0" dirty="0"/>
          </a:p>
          <a:p>
            <a:pPr marL="158750" indent="0">
              <a:buNone/>
            </a:pPr>
            <a:r>
              <a:rPr lang="en-US" baseline="0" dirty="0"/>
              <a:t>(click)</a:t>
            </a:r>
          </a:p>
          <a:p>
            <a:pPr marL="158750" indent="0">
              <a:buNone/>
            </a:pPr>
            <a:endParaRPr lang="en-US" baseline="0" dirty="0"/>
          </a:p>
          <a:p>
            <a:pPr marL="158750" indent="0">
              <a:buNone/>
            </a:pPr>
            <a:r>
              <a:rPr lang="en-US" baseline="0" dirty="0"/>
              <a:t>Similarly, we know this instruction is reading at B-24</a:t>
            </a:r>
          </a:p>
          <a:p>
            <a:pPr marL="158750" indent="0">
              <a:buNone/>
            </a:pPr>
            <a:endParaRPr lang="en-US" baseline="0" dirty="0"/>
          </a:p>
          <a:p>
            <a:pPr marL="158750" indent="0">
              <a:buNone/>
            </a:pPr>
            <a:r>
              <a:rPr lang="en-US" baseline="0" dirty="0"/>
              <a:t>(click)</a:t>
            </a:r>
          </a:p>
          <a:p>
            <a:pPr marL="158750" indent="0">
              <a:buNone/>
            </a:pPr>
            <a:endParaRPr lang="en-US" baseline="0" dirty="0"/>
          </a:p>
          <a:p>
            <a:pPr marL="158750" indent="0">
              <a:buNone/>
            </a:pPr>
            <a:endParaRPr lang="en-US" baseline="0" dirty="0"/>
          </a:p>
          <a:p>
            <a:pPr marL="158750" indent="0">
              <a:buNone/>
            </a:pPr>
            <a:r>
              <a:rPr lang="en-US" baseline="0" dirty="0"/>
              <a:t>By using backward and forward replay, we managed to recover 7 more addresses of memory accesses using a single sample.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This help us to improve </a:t>
            </a:r>
            <a:r>
              <a:rPr lang="en-US" dirty="0" err="1"/>
              <a:t>ProRace's</a:t>
            </a:r>
            <a:r>
              <a:rPr lang="en-US" dirty="0"/>
              <a:t> detection capability.</a:t>
            </a:r>
          </a:p>
          <a:p>
            <a:pPr marL="158750" indent="0">
              <a:buNone/>
            </a:pPr>
            <a:r>
              <a:rPr lang="en-US" dirty="0"/>
              <a:t>Next I will show our experimental results.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02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kumimoji="1" lang="en-US" altLang="zh-CN" dirty="0"/>
              <a:t>We tested </a:t>
            </a:r>
            <a:r>
              <a:rPr kumimoji="1" lang="en-US" altLang="zh-CN" dirty="0" err="1"/>
              <a:t>ProRace</a:t>
            </a:r>
            <a:r>
              <a:rPr kumimoji="1" lang="en-US" altLang="zh-CN" dirty="0"/>
              <a:t> using PARSEC applications with different sampling period.</a:t>
            </a:r>
          </a:p>
          <a:p>
            <a:pPr marL="158750" indent="0">
              <a:buNone/>
            </a:pPr>
            <a:r>
              <a:rPr kumimoji="1" lang="en-US" altLang="zh-CN" dirty="0"/>
              <a:t>PARSEC applications are CPU intensive applications.</a:t>
            </a:r>
          </a:p>
          <a:p>
            <a:pPr marL="158750" indent="0">
              <a:buNone/>
            </a:pPr>
            <a:endParaRPr kumimoji="1" lang="en-US" altLang="zh-CN" dirty="0"/>
          </a:p>
          <a:p>
            <a:pPr marL="158750" indent="0">
              <a:buNone/>
            </a:pPr>
            <a:r>
              <a:rPr kumimoji="1" lang="en-US" altLang="zh-CN" dirty="0"/>
              <a:t>X axis is the name of each application</a:t>
            </a:r>
          </a:p>
          <a:p>
            <a:pPr marL="158750" indent="0">
              <a:buNone/>
            </a:pPr>
            <a:r>
              <a:rPr kumimoji="1" lang="en-US" altLang="zh-CN" dirty="0"/>
              <a:t>Y axis is the normalized overhead.</a:t>
            </a:r>
          </a:p>
          <a:p>
            <a:pPr marL="158750" indent="0">
              <a:buNone/>
            </a:pPr>
            <a:endParaRPr kumimoji="1" lang="en-US" altLang="zh-CN" dirty="0"/>
          </a:p>
          <a:p>
            <a:pPr marL="158750" indent="0">
              <a:buNone/>
            </a:pPr>
            <a:r>
              <a:rPr kumimoji="1" lang="en-US" altLang="zh-CN" dirty="0"/>
              <a:t>For CPU intensive applications PARSEC, it is better to</a:t>
            </a:r>
            <a:r>
              <a:rPr kumimoji="1" lang="en-US" altLang="zh-CN" baseline="0" dirty="0"/>
              <a:t> adjust sampling period to be high to reduce overhead.</a:t>
            </a:r>
          </a:p>
          <a:p>
            <a:pPr marL="158750" indent="0">
              <a:buNone/>
            </a:pPr>
            <a:endParaRPr kumimoji="1" lang="en-US" altLang="zh-CN" baseline="0" dirty="0"/>
          </a:p>
          <a:p>
            <a:pPr marL="158750" indent="0">
              <a:buNone/>
            </a:pPr>
            <a:r>
              <a:rPr kumimoji="1" lang="en-US" altLang="zh-CN" baseline="0" dirty="0"/>
              <a:t>Note that at the sampling period of ten thousand, we can achieve overhead as low as 7%.</a:t>
            </a:r>
            <a:endParaRPr kumimoji="1" lang="en-US" altLang="zh-CN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Next I will show similar test with IO bound applications.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599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 dirty="0"/>
              <a:t>We did the same test for IO bound applications. These applications are either network or disk IO bound applications.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aseline="0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 dirty="0"/>
              <a:t>For IO bound  applications,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 dirty="0"/>
              <a:t>it is possible to set sampling period to be lower,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 dirty="0"/>
              <a:t>which mean sample frequency is higher for more samples, and it is not incurring high overhead.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(click)</a:t>
            </a:r>
          </a:p>
          <a:p>
            <a:pPr marL="158750" indent="0">
              <a:buNone/>
            </a:pPr>
            <a:r>
              <a:rPr lang="en-US" dirty="0"/>
              <a:t>With sampling period of 1000, we can have 2.6% overhead, which is smaller than CPU bound applications.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Next we test the detection capability of </a:t>
            </a:r>
            <a:r>
              <a:rPr lang="en-US" dirty="0" err="1"/>
              <a:t>ProRace</a:t>
            </a: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205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We tested the detection capability using known</a:t>
            </a:r>
            <a:r>
              <a:rPr lang="en-US" baseline="0" dirty="0"/>
              <a:t> bugs in applications. We triggered bugs for 100 times and calculated the detection capability.</a:t>
            </a:r>
          </a:p>
          <a:p>
            <a:pPr marL="158750" indent="0">
              <a:buNone/>
            </a:pPr>
            <a:endParaRPr lang="en-US" baseline="0" dirty="0"/>
          </a:p>
          <a:p>
            <a:pPr marL="158750" indent="0">
              <a:buNone/>
            </a:pPr>
            <a:r>
              <a:rPr lang="en-US" baseline="0" dirty="0"/>
              <a:t>Also, in order to show the effectiveness of backward and forward replay.</a:t>
            </a:r>
          </a:p>
          <a:p>
            <a:pPr marL="158750" indent="0">
              <a:buNone/>
            </a:pPr>
            <a:r>
              <a:rPr lang="en-US" baseline="0" dirty="0"/>
              <a:t>we compared </a:t>
            </a:r>
            <a:r>
              <a:rPr lang="en-US" baseline="0" dirty="0" err="1"/>
              <a:t>ProRace</a:t>
            </a:r>
            <a:r>
              <a:rPr lang="en-US" baseline="0" dirty="0"/>
              <a:t> with </a:t>
            </a:r>
            <a:r>
              <a:rPr lang="en-US" baseline="0" dirty="0" err="1"/>
              <a:t>RaceZ</a:t>
            </a:r>
            <a:r>
              <a:rPr lang="en-US" baseline="0" dirty="0"/>
              <a:t>, which can be viewed as </a:t>
            </a:r>
            <a:r>
              <a:rPr lang="en-US" baseline="0" dirty="0" err="1"/>
              <a:t>ProRace</a:t>
            </a:r>
            <a:r>
              <a:rPr lang="en-US" baseline="0" dirty="0"/>
              <a:t> without backward and forward replay.</a:t>
            </a:r>
          </a:p>
          <a:p>
            <a:pPr marL="158750" indent="0">
              <a:buNone/>
            </a:pPr>
            <a:endParaRPr lang="en-US" baseline="0" dirty="0"/>
          </a:p>
          <a:p>
            <a:pPr marL="158750" indent="0">
              <a:buNone/>
            </a:pPr>
            <a:r>
              <a:rPr lang="en-US" baseline="0" dirty="0"/>
              <a:t>We can see that by leveraging forward/backward replay across basic blocks</a:t>
            </a:r>
          </a:p>
          <a:p>
            <a:pPr marL="158750" indent="0">
              <a:buNone/>
            </a:pPr>
            <a:r>
              <a:rPr lang="en-US" baseline="0" dirty="0"/>
              <a:t>more memory access can be recovered which can benefit detection capability.</a:t>
            </a:r>
          </a:p>
          <a:p>
            <a:pPr marL="158750" indent="0">
              <a:buNone/>
            </a:pPr>
            <a:endParaRPr lang="en-US" baseline="0" dirty="0"/>
          </a:p>
          <a:p>
            <a:pPr marL="158750" indent="0">
              <a:buNone/>
            </a:pPr>
            <a:r>
              <a:rPr lang="en-US" baseline="0" dirty="0"/>
              <a:t>(click)</a:t>
            </a:r>
          </a:p>
          <a:p>
            <a:pPr marL="158750" indent="0">
              <a:buNone/>
            </a:pPr>
            <a:endParaRPr lang="en-US" baseline="0" dirty="0"/>
          </a:p>
          <a:p>
            <a:pPr marL="158750" indent="0">
              <a:buNone/>
            </a:pPr>
            <a:r>
              <a:rPr lang="en-US" baseline="0" dirty="0"/>
              <a:t>Also we see that for three applications: pbzip2, </a:t>
            </a:r>
            <a:r>
              <a:rPr lang="en-US" baseline="0" dirty="0" err="1"/>
              <a:t>pfscan</a:t>
            </a:r>
            <a:r>
              <a:rPr lang="en-US" baseline="0" dirty="0"/>
              <a:t>, and </a:t>
            </a:r>
            <a:r>
              <a:rPr lang="en-US" baseline="0" dirty="0" err="1"/>
              <a:t>aget</a:t>
            </a:r>
            <a:r>
              <a:rPr lang="en-US" baseline="0" dirty="0"/>
              <a:t>, achieved 100% detection rate because of (PC relative addressing) method,</a:t>
            </a:r>
          </a:p>
          <a:p>
            <a:pPr marL="158750" indent="0">
              <a:buNone/>
            </a:pPr>
            <a:r>
              <a:rPr lang="en-US" baseline="0" dirty="0"/>
              <a:t>In these three programs only branch Information is needed, because </a:t>
            </a:r>
            <a:r>
              <a:rPr lang="en-US" baseline="0" dirty="0" err="1"/>
              <a:t>RaceZ</a:t>
            </a:r>
            <a:r>
              <a:rPr lang="en-US" baseline="0" dirty="0"/>
              <a:t> don’t have backward and forward replay so it may lose such cases.</a:t>
            </a: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=====</a:t>
            </a:r>
          </a:p>
          <a:p>
            <a:pPr marL="158750" indent="0">
              <a:buNone/>
            </a:pPr>
            <a:r>
              <a:rPr lang="en-US" dirty="0" err="1"/>
              <a:t>dont</a:t>
            </a:r>
            <a:r>
              <a:rPr lang="en-US" dirty="0"/>
              <a:t> have to mention </a:t>
            </a:r>
            <a:r>
              <a:rPr lang="en-US" baseline="0" dirty="0"/>
              <a:t>(PC relative addressing) method</a:t>
            </a:r>
          </a:p>
          <a:p>
            <a:pPr marL="158750" indent="0">
              <a:buNone/>
            </a:pPr>
            <a:endParaRPr lang="en-US" baseline="0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076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To conclude,</a:t>
            </a:r>
            <a:r>
              <a:rPr lang="en-US" baseline="0" dirty="0"/>
              <a:t> </a:t>
            </a:r>
            <a:r>
              <a:rPr lang="en-US" baseline="0" dirty="0" err="1"/>
              <a:t>ProRace</a:t>
            </a:r>
            <a:r>
              <a:rPr lang="en-US" baseline="0" dirty="0"/>
              <a:t> addresses the high run-time overhead problem of dynamic bug detectors by repurposing existing hardware.</a:t>
            </a:r>
          </a:p>
          <a:p>
            <a:pPr marL="158750" indent="0">
              <a:buNone/>
            </a:pPr>
            <a:r>
              <a:rPr lang="en-US" dirty="0" err="1"/>
              <a:t>ProRace</a:t>
            </a:r>
            <a:r>
              <a:rPr lang="en-US" dirty="0"/>
              <a:t> further improves detection capability by employing a best-effort replay to recover unsampled memory accesses.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(click)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Next, I will talk </a:t>
            </a:r>
            <a:r>
              <a:rPr lang="en-US" dirty="0" err="1"/>
              <a:t>PeX</a:t>
            </a:r>
            <a:r>
              <a:rPr lang="en-US" dirty="0"/>
              <a:t> and how we address scalability and precision issues in static bug detectors.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 err="1"/>
              <a:t>PeX</a:t>
            </a:r>
            <a:r>
              <a:rPr lang="en-US" dirty="0"/>
              <a:t> is a static kernel permission check bug detector.</a:t>
            </a:r>
          </a:p>
          <a:p>
            <a:pPr marL="158750" indent="0">
              <a:buNone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PeX</a:t>
            </a:r>
            <a:r>
              <a:rPr lang="en-US" dirty="0"/>
              <a:t> is proposed to demonstrate that applying common programming patterns can improve the scalability and precision of static bug detectors.</a:t>
            </a:r>
          </a:p>
        </p:txBody>
      </p:sp>
    </p:spTree>
    <p:extLst>
      <p:ext uri="{BB962C8B-B14F-4D97-AF65-F5344CB8AC3E}">
        <p14:creationId xmlns:p14="http://schemas.microsoft.com/office/powerpoint/2010/main" val="10914201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Permission check is a critical part in modern operating system.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Applications are only able to access what is granted by those permission check functions.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It sounds simple, however, the permission control is complex in the Linux kernel.</a:t>
            </a:r>
          </a:p>
          <a:p>
            <a:pPr marL="158750" indent="0">
              <a:buNone/>
            </a:pPr>
            <a:r>
              <a:rPr lang="en-US" dirty="0"/>
              <a:t>Linux kernel have three different access control methods.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(click)</a:t>
            </a:r>
          </a:p>
          <a:p>
            <a:pPr marL="158750" indent="0">
              <a:buNone/>
            </a:pPr>
            <a:r>
              <a:rPr lang="en-US" dirty="0"/>
              <a:t>The first method is called DAC, which is known as file based permissions.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</a:t>
            </a:r>
          </a:p>
          <a:p>
            <a:pPr marL="158750" indent="0">
              <a:buNone/>
            </a:pPr>
            <a:r>
              <a:rPr lang="en-US" dirty="0"/>
              <a:t>The second is called Capabilities, it divides root privilege into 38 smaller ones, so that even a process is running as root its ability is restricted.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The third method is called LSM, which is short for Linux security model. It defines hundreds of knobs to control permissions given to applications.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(click)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Since there are so many important permission check functions in the kernel, it is hard to verify all of them are placed correctly or not.</a:t>
            </a:r>
          </a:p>
          <a:p>
            <a:pPr marL="158750" indent="0">
              <a:buNone/>
            </a:pPr>
            <a:r>
              <a:rPr lang="en-US" dirty="0"/>
              <a:t>So we need a tool to help developers verify the correctness.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Next I will use an example to show our the goal of </a:t>
            </a:r>
            <a:r>
              <a:rPr lang="en-US" dirty="0" err="1"/>
              <a:t>PeX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7239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1min</a:t>
            </a:r>
          </a:p>
          <a:p>
            <a:pPr marL="158750" indent="0">
              <a:buNone/>
            </a:pPr>
            <a:r>
              <a:rPr lang="en-US" dirty="0"/>
              <a:t>Here I show the same example I showed before.</a:t>
            </a:r>
          </a:p>
          <a:p>
            <a:pPr marL="158750" indent="0">
              <a:buNone/>
            </a:pPr>
            <a:r>
              <a:rPr lang="en-US" dirty="0"/>
              <a:t>There’s a program path that can bypass security check and change process name.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The permission check function security file permission is protecting a privileged function set task </a:t>
            </a:r>
            <a:r>
              <a:rPr lang="en-US" dirty="0" err="1"/>
              <a:t>comm</a:t>
            </a:r>
            <a:r>
              <a:rPr lang="en-US" dirty="0"/>
              <a:t>, which actually responsible for changing the process's name.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(click)</a:t>
            </a:r>
          </a:p>
          <a:p>
            <a:pPr marL="158750" indent="0">
              <a:buNone/>
            </a:pPr>
            <a:r>
              <a:rPr lang="en-US" dirty="0"/>
              <a:t>Our goal is to design a static analysis tool for kernel and find out permission check bugs which includes missing inconsistent and redundant permission checks.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944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In order to design a static bug detector to find out all bugs,</a:t>
            </a:r>
          </a:p>
          <a:p>
            <a:pPr marL="158750" indent="0">
              <a:buNone/>
            </a:pPr>
            <a:r>
              <a:rPr lang="en-US" dirty="0"/>
              <a:t>we need to explore all possible paths reachable by user. which is usually the kernel entry point, the system call.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(click)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Luckily the path can be represented in a graph called </a:t>
            </a:r>
            <a:r>
              <a:rPr lang="en-US" dirty="0" err="1"/>
              <a:t>interprocedural</a:t>
            </a:r>
            <a:r>
              <a:rPr lang="en-US" dirty="0"/>
              <a:t> control flow graph. </a:t>
            </a:r>
          </a:p>
          <a:p>
            <a:pPr marL="158750" indent="0">
              <a:buNone/>
            </a:pPr>
            <a:r>
              <a:rPr lang="en-US" dirty="0"/>
              <a:t>And we can run the analysis on this ICFG.</a:t>
            </a:r>
          </a:p>
        </p:txBody>
      </p:sp>
    </p:spTree>
    <p:extLst>
      <p:ext uri="{BB962C8B-B14F-4D97-AF65-F5344CB8AC3E}">
        <p14:creationId xmlns:p14="http://schemas.microsoft.com/office/powerpoint/2010/main" val="20208364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400" dirty="0"/>
              <a:t>So, In order to analyze kernel for permission check bugs,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400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400" dirty="0"/>
              <a:t>(click)</a:t>
            </a:r>
          </a:p>
          <a:p>
            <a:pPr marL="158750" indent="0">
              <a:buNone/>
            </a:pPr>
            <a:r>
              <a:rPr lang="en-US" sz="1400" dirty="0"/>
              <a:t>we need to enumerate all the path in ICFG </a:t>
            </a:r>
          </a:p>
          <a:p>
            <a:pPr marL="158750" indent="0">
              <a:buNone/>
            </a:pPr>
            <a:r>
              <a:rPr lang="en-US" sz="1400" dirty="0"/>
              <a:t>and find a path calling the privileged function without invoking proper permission check function.</a:t>
            </a:r>
          </a:p>
          <a:p>
            <a:pPr marL="158750" indent="0">
              <a:buNone/>
            </a:pPr>
            <a:endParaRPr lang="en-US" sz="1400" dirty="0"/>
          </a:p>
          <a:p>
            <a:pPr marL="158750" indent="0">
              <a:buNone/>
            </a:pPr>
            <a:r>
              <a:rPr lang="en-US" sz="1400" dirty="0"/>
              <a:t>(click)</a:t>
            </a:r>
          </a:p>
          <a:p>
            <a:pPr marL="158750" indent="0">
              <a:buNone/>
            </a:pPr>
            <a:r>
              <a:rPr lang="en-US" sz="1400" dirty="0"/>
              <a:t>Next I will show challenges in building ICFG and our bug detector.</a:t>
            </a:r>
          </a:p>
        </p:txBody>
      </p:sp>
    </p:spTree>
    <p:extLst>
      <p:ext uri="{BB962C8B-B14F-4D97-AF65-F5344CB8AC3E}">
        <p14:creationId xmlns:p14="http://schemas.microsoft.com/office/powerpoint/2010/main" val="42061850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1min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Our first challenge is to build ICFG.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Linux kernel uses a lot of indirect calls, and these calls are usually used to glue abstracted hardware layer with concrete driver implementation.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For example, in VFS layer, for a given file handle file,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it uses </a:t>
            </a:r>
            <a:r>
              <a:rPr lang="en-US" dirty="0" err="1"/>
              <a:t>f_ops</a:t>
            </a:r>
            <a:r>
              <a:rPr lang="en-US" dirty="0"/>
              <a:t>-&gt;write function pointer to call 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concrete file system implementation. 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for a given socket </a:t>
            </a:r>
            <a:r>
              <a:rPr lang="en-US" dirty="0" err="1"/>
              <a:t>sk</a:t>
            </a:r>
            <a:r>
              <a:rPr lang="en-US" dirty="0"/>
              <a:t>, network layer use </a:t>
            </a:r>
            <a:r>
              <a:rPr lang="en-US" dirty="0" err="1"/>
              <a:t>socket_protocol</a:t>
            </a:r>
            <a:r>
              <a:rPr lang="en-US" dirty="0"/>
              <a:t>-&gt;</a:t>
            </a:r>
            <a:r>
              <a:rPr lang="en-US" dirty="0" err="1"/>
              <a:t>sendmsg</a:t>
            </a:r>
            <a:r>
              <a:rPr lang="en-US" dirty="0"/>
              <a:t> 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to call </a:t>
            </a:r>
            <a:r>
              <a:rPr lang="en-US" dirty="0" err="1"/>
              <a:t>concreat</a:t>
            </a:r>
            <a:r>
              <a:rPr lang="en-US" dirty="0"/>
              <a:t> network message send function.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Such design simplifies driver developer’s life and they can care about only such interface and don’t have to worry about the rest of the kernel.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However, this design is not friendly to static analysis tools, leading to imprecision and scalability issues.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Next I will highlight existing solutions and their drawbacks.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973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dirty="0"/>
              <a:t>Software bugs can cause severe problems.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dirty="0"/>
              <a:t>(click)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dirty="0"/>
              <a:t>For example, software bug caused northeast blackout in 2003, and Facebook’s stock price mismatch.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dirty="0"/>
              <a:t>(click)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dirty="0"/>
              <a:t>Software bugs can also cause vulnerabilities in computers, that can be taken advantage of computer virus and worms.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dirty="0"/>
              <a:t>(click)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dirty="0"/>
              <a:t>Furthermore, software bugs are widely presented and even exploited on mobile devices that we use everyday, leaving our privacy and information security at risk.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dirty="0"/>
              <a:t>(click)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dirty="0"/>
              <a:t>It turns out that the first two bugs are caused by data race bugs.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dirty="0"/>
              <a:t>(click)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dirty="0"/>
              <a:t>The Morris and windows blaster worms exploits memory safety bugs in user applications and operating system kernel.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dirty="0"/>
              <a:t>(click)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dirty="0"/>
              <a:t>The unauthorized camera access on android phone and Linux kernel privilege escalation is caused by permission check bugs.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dirty="0"/>
              <a:t>Next I will introduce the three kinds of bugs. and challenges in existing bug detectors.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788165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1.5min</a:t>
            </a:r>
          </a:p>
          <a:p>
            <a:pPr marL="158750" indent="0">
              <a:buNone/>
            </a:pPr>
            <a:r>
              <a:rPr lang="en-US" dirty="0"/>
              <a:t>There are two existing solutions to address this problem and both of them have limitations.</a:t>
            </a:r>
          </a:p>
          <a:p>
            <a:pPr marL="158750" indent="0">
              <a:buNone/>
            </a:pPr>
            <a:r>
              <a:rPr lang="en-US" dirty="0"/>
              <a:t>(click)</a:t>
            </a:r>
          </a:p>
          <a:p>
            <a:pPr marL="158750" indent="0">
              <a:buNone/>
            </a:pPr>
            <a:r>
              <a:rPr lang="en-US" dirty="0"/>
              <a:t>The first solutions is type based approach, which uses function signature to match </a:t>
            </a:r>
            <a:r>
              <a:rPr lang="en-US" dirty="0" err="1"/>
              <a:t>callee</a:t>
            </a:r>
            <a:r>
              <a:rPr lang="en-US" dirty="0"/>
              <a:t> with </a:t>
            </a:r>
            <a:r>
              <a:rPr lang="en-US" dirty="0" err="1"/>
              <a:t>callsite</a:t>
            </a:r>
            <a:r>
              <a:rPr lang="en-US" dirty="0"/>
              <a:t>.</a:t>
            </a:r>
          </a:p>
          <a:p>
            <a:pPr marL="158750" indent="0">
              <a:buNone/>
            </a:pPr>
            <a:r>
              <a:rPr lang="en-US" dirty="0"/>
              <a:t>This will result in wrong call graph since there may be lots of functions with the same function signature.</a:t>
            </a:r>
          </a:p>
          <a:p>
            <a:pPr marL="158750" indent="0">
              <a:buNone/>
            </a:pPr>
            <a:r>
              <a:rPr lang="en-US" dirty="0"/>
              <a:t>Therefore, this approach suffer from precision issue.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(click)</a:t>
            </a:r>
          </a:p>
          <a:p>
            <a:pPr marL="158750" indent="0">
              <a:buNone/>
            </a:pPr>
            <a:r>
              <a:rPr lang="en-US" dirty="0"/>
              <a:t>The second solution is to use generic pointer analysis tools, like SVF, it is used by other kernel static bug detectors like k-miner. Even SVF is optimized,  SVF still does not scale for the Linux kernel which contains millions lines of code.</a:t>
            </a:r>
          </a:p>
          <a:p>
            <a:pPr marL="158750" indent="0">
              <a:buNone/>
            </a:pPr>
            <a:r>
              <a:rPr lang="en-US" dirty="0"/>
              <a:t>Therefore, this approach suffer from scalability issue.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 err="1"/>
              <a:t>PeX</a:t>
            </a:r>
            <a:r>
              <a:rPr lang="en-US" dirty="0"/>
              <a:t> address this problem using common programming patterns.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1387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The second challenge is missing ground truth.</a:t>
            </a:r>
          </a:p>
          <a:p>
            <a:pPr marL="158750" indent="0">
              <a:buNone/>
            </a:pPr>
            <a:r>
              <a:rPr lang="en-US" dirty="0"/>
              <a:t>Unlike android system, where permission check and protected functions are well documented.</a:t>
            </a:r>
          </a:p>
          <a:p>
            <a:pPr marL="158750" indent="0">
              <a:buNone/>
            </a:pPr>
            <a:r>
              <a:rPr lang="en-US" dirty="0"/>
              <a:t>We know which permission check is required to call a protected function.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However, In Linux Kernel, there are no such document for</a:t>
            </a:r>
          </a:p>
          <a:p>
            <a:pPr marL="158750" indent="0">
              <a:buNone/>
            </a:pPr>
            <a:r>
              <a:rPr lang="en-US" dirty="0"/>
              <a:t>permission check functions,</a:t>
            </a:r>
          </a:p>
          <a:p>
            <a:pPr marL="158750" indent="0">
              <a:buNone/>
            </a:pPr>
            <a:r>
              <a:rPr lang="en-US" dirty="0"/>
              <a:t>(click) </a:t>
            </a:r>
          </a:p>
          <a:p>
            <a:pPr marL="158750" indent="0">
              <a:buNone/>
            </a:pPr>
            <a:r>
              <a:rPr lang="en-US" dirty="0"/>
              <a:t>privileged functions,</a:t>
            </a:r>
          </a:p>
          <a:p>
            <a:pPr marL="158750" indent="0">
              <a:buNone/>
            </a:pPr>
            <a:r>
              <a:rPr lang="en-US" dirty="0"/>
              <a:t>(click)</a:t>
            </a:r>
          </a:p>
          <a:p>
            <a:pPr marL="158750" indent="0">
              <a:buNone/>
            </a:pPr>
            <a:r>
              <a:rPr lang="en-US" dirty="0"/>
              <a:t>And their mappings are also unknow. </a:t>
            </a:r>
          </a:p>
          <a:p>
            <a:pPr marL="158750" indent="0">
              <a:buNone/>
            </a:pPr>
            <a:r>
              <a:rPr lang="en-US" dirty="0"/>
              <a:t>(click)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 err="1"/>
              <a:t>PeX</a:t>
            </a:r>
            <a:r>
              <a:rPr lang="en-US" dirty="0"/>
              <a:t> address this problem using an heuristic auto discovery algorithm.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Next I’m going to give an overview of </a:t>
            </a:r>
            <a:r>
              <a:rPr lang="en-US" dirty="0" err="1"/>
              <a:t>PeX's</a:t>
            </a:r>
            <a:r>
              <a:rPr lang="en-US" dirty="0"/>
              <a:t> workflow.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6814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1 min</a:t>
            </a:r>
          </a:p>
          <a:p>
            <a:pPr marL="158750" indent="0">
              <a:buNone/>
            </a:pPr>
            <a:r>
              <a:rPr lang="en-US" dirty="0"/>
              <a:t>(click)</a:t>
            </a:r>
          </a:p>
          <a:p>
            <a:pPr marL="158750" indent="0">
              <a:buNone/>
            </a:pPr>
            <a:r>
              <a:rPr lang="en-US" dirty="0" err="1"/>
              <a:t>PeX</a:t>
            </a:r>
            <a:r>
              <a:rPr lang="en-US" dirty="0"/>
              <a:t> takes </a:t>
            </a:r>
            <a:r>
              <a:rPr lang="en-US" dirty="0" err="1"/>
              <a:t>linux</a:t>
            </a:r>
            <a:r>
              <a:rPr lang="en-US" dirty="0"/>
              <a:t> kernel source code and first run indirect call analysis (KIRIN) by applying common programming patterns in the Linux Kernel to build a ICFG.</a:t>
            </a:r>
          </a:p>
          <a:p>
            <a:pPr marL="158750" indent="0">
              <a:buNone/>
            </a:pPr>
            <a:r>
              <a:rPr lang="en-US" dirty="0"/>
              <a:t>This solves the first challenge.</a:t>
            </a:r>
          </a:p>
          <a:p>
            <a:pPr marL="158750" indent="0">
              <a:buNone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</a:t>
            </a:r>
          </a:p>
          <a:p>
            <a:pPr marL="158750" indent="0">
              <a:buNone/>
            </a:pPr>
            <a:r>
              <a:rPr lang="en-US" dirty="0"/>
              <a:t>After that </a:t>
            </a:r>
            <a:r>
              <a:rPr lang="en-US" dirty="0" err="1"/>
              <a:t>PeX's</a:t>
            </a:r>
            <a:r>
              <a:rPr lang="en-US" dirty="0"/>
              <a:t> heuristic algorithm takes user given seed input(permission check functions) to detect wrappers of the function,</a:t>
            </a:r>
          </a:p>
          <a:p>
            <a:pPr marL="158750" indent="0">
              <a:buNone/>
            </a:pPr>
            <a:r>
              <a:rPr lang="en-US" dirty="0"/>
              <a:t>And use the ICFG to detect privileged functions.</a:t>
            </a:r>
          </a:p>
          <a:p>
            <a:pPr marL="158750" indent="0">
              <a:buNone/>
            </a:pPr>
            <a:r>
              <a:rPr lang="en-US" dirty="0"/>
              <a:t>This solves the second challenge.</a:t>
            </a:r>
          </a:p>
          <a:p>
            <a:pPr marL="158750" indent="0">
              <a:buNone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</a:t>
            </a:r>
          </a:p>
          <a:p>
            <a:pPr marL="158750" indent="0">
              <a:buNone/>
            </a:pPr>
            <a:r>
              <a:rPr lang="en-US" dirty="0"/>
              <a:t>Finally, </a:t>
            </a:r>
            <a:r>
              <a:rPr lang="en-US" dirty="0" err="1"/>
              <a:t>PeX</a:t>
            </a:r>
            <a:r>
              <a:rPr lang="en-US" dirty="0"/>
              <a:t> used ICFG and result of heuristic algorithm to run permission error detection to detect any potential bugs.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Next I will introduce KIRIN which is responsible for resolve indirect calls.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933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1min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Linux kernel is designed to use abstracted interfaces between different layers, for example,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In VFS layer, it defines a </a:t>
            </a:r>
            <a:r>
              <a:rPr lang="en-US" dirty="0" err="1"/>
              <a:t>file_operations</a:t>
            </a:r>
            <a:r>
              <a:rPr lang="en-US" dirty="0"/>
              <a:t> struct, and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What a file system developer need to do is to implement those functions in this interface and don’t have to worry about other components in the fs stack.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Similarily</a:t>
            </a:r>
            <a:r>
              <a:rPr lang="en-US" dirty="0"/>
              <a:t>, in network stack, if a network developer want to introduce new protocol, it only implement protocol operations and don’t’ have to worry about  other components in the network stack.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Based on our observation, most of the indirect calls in the Linux kernel use such interface.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That means we can build a fairly good call graph by considering the kernel interface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Next I will show KIRIN’s two step approach.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178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1min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The first step of KIRIN is to collect all dynamic and static initiation of kernel interface (struct).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This is done through data flow analysis with struct field sensitivity.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This example shows the pseudo code in VFS layer, it calls the concreate file system using such interface.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As we mentioned earlier, each concrete filesystem defines its own </a:t>
            </a:r>
            <a:r>
              <a:rPr lang="en-US" dirty="0" err="1"/>
              <a:t>file_operations</a:t>
            </a:r>
            <a:r>
              <a:rPr lang="en-US" dirty="0"/>
              <a:t> in order to be used by VFS layer.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For example. for ext4 we have write pointer assigned ext4_file_write function. For </a:t>
            </a:r>
            <a:r>
              <a:rPr lang="en-US" dirty="0" err="1"/>
              <a:t>vfat</a:t>
            </a:r>
            <a:r>
              <a:rPr lang="en-US" dirty="0"/>
              <a:t> , we have write pointer assigned </a:t>
            </a:r>
            <a:r>
              <a:rPr lang="en-US" dirty="0" err="1"/>
              <a:t>vfat_file_write</a:t>
            </a:r>
            <a:r>
              <a:rPr lang="en-US" dirty="0"/>
              <a:t>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KIRIN tracks all dynamic and static initializations of such interfaces.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7183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1min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 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The second step of KIRIN is to match </a:t>
            </a:r>
            <a:r>
              <a:rPr lang="en-US" dirty="0" err="1"/>
              <a:t>callee</a:t>
            </a:r>
            <a:r>
              <a:rPr lang="en-US" dirty="0"/>
              <a:t> with </a:t>
            </a:r>
            <a:r>
              <a:rPr lang="en-US" dirty="0" err="1"/>
              <a:t>callsite</a:t>
            </a:r>
            <a:r>
              <a:rPr lang="en-US" dirty="0"/>
              <a:t>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 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First, it have to figure out the interface used and the member function it want to call.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This step is done at </a:t>
            </a:r>
            <a:r>
              <a:rPr lang="en-US" dirty="0" err="1"/>
              <a:t>callsite</a:t>
            </a:r>
            <a:r>
              <a:rPr lang="en-US" dirty="0"/>
              <a:t>, we can know that, in this example, it is using </a:t>
            </a:r>
            <a:r>
              <a:rPr lang="en-US" dirty="0" err="1"/>
              <a:t>file_operations</a:t>
            </a:r>
            <a:r>
              <a:rPr lang="en-US" dirty="0"/>
              <a:t> interface and calling write method of a filesystem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After this step we can know that it may call for example </a:t>
            </a:r>
            <a:r>
              <a:rPr lang="en-US" dirty="0" err="1"/>
              <a:t>comm_write</a:t>
            </a:r>
            <a:r>
              <a:rPr lang="en-US" dirty="0"/>
              <a:t>, ext4_file_write, or </a:t>
            </a:r>
            <a:r>
              <a:rPr lang="en-US" dirty="0" err="1"/>
              <a:t>vfat_file_write</a:t>
            </a:r>
            <a:r>
              <a:rPr lang="en-US" dirty="0"/>
              <a:t>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The advantage  of KIRIN is that we can achieve better precision than type-based method,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as in this example, we can see KIRIN won’t treat read function as call target, where type based approach will have read as call target, which is incorrect.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It is also more scalable than SVF because this analysis is much simpler,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KIRIN can analyze whole Linux kernel within 7 minutes, where SVF can not finish execution in 24 hours.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14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Next I will show how </a:t>
            </a:r>
            <a:r>
              <a:rPr lang="en-US" dirty="0" err="1"/>
              <a:t>PeX</a:t>
            </a:r>
            <a:r>
              <a:rPr lang="en-US" dirty="0"/>
              <a:t> detect possible privileged functions</a:t>
            </a:r>
          </a:p>
        </p:txBody>
      </p:sp>
    </p:spTree>
    <p:extLst>
      <p:ext uri="{BB962C8B-B14F-4D97-AF65-F5344CB8AC3E}">
        <p14:creationId xmlns:p14="http://schemas.microsoft.com/office/powerpoint/2010/main" val="33664165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In challenge 2, we know permission check functions, privileged functions and their mapping are undocumented.</a:t>
            </a:r>
          </a:p>
          <a:p>
            <a:pPr marL="158750" indent="0">
              <a:buNone/>
            </a:pPr>
            <a:r>
              <a:rPr lang="en-US" dirty="0"/>
              <a:t>In order to address this challenge, </a:t>
            </a:r>
            <a:r>
              <a:rPr lang="en-US" dirty="0" err="1"/>
              <a:t>PeX</a:t>
            </a:r>
            <a:r>
              <a:rPr lang="en-US" dirty="0"/>
              <a:t> uses a dominator based privileged function detection to detect privileged function.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There are three heuristics used in this algorithm: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</a:t>
            </a:r>
          </a:p>
          <a:p>
            <a:pPr marL="387350" indent="-228600">
              <a:buAutoNum type="arabicPeriod"/>
            </a:pPr>
            <a:r>
              <a:rPr lang="en-US" dirty="0"/>
              <a:t>A path should be user reachable – starting from system call – this is because user request are sent through system call and thus user reachable path should be sanitized by permission check functions</a:t>
            </a:r>
          </a:p>
          <a:p>
            <a:pPr marL="158750" indent="0">
              <a:buNone/>
            </a:pPr>
            <a:r>
              <a:rPr lang="en-US" dirty="0"/>
              <a:t>In this example, we start from a write system call.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(click)</a:t>
            </a:r>
          </a:p>
          <a:p>
            <a:pPr marL="158750" indent="0">
              <a:buNone/>
            </a:pPr>
            <a:r>
              <a:rPr lang="en-US" dirty="0"/>
              <a:t>2. We search for a </a:t>
            </a:r>
            <a:r>
              <a:rPr lang="en-US" dirty="0" err="1"/>
              <a:t>callsite</a:t>
            </a:r>
            <a:r>
              <a:rPr lang="en-US" dirty="0"/>
              <a:t> (or a call instruction) protected by a permission check function call and mark it as privileged function invocation</a:t>
            </a:r>
          </a:p>
          <a:p>
            <a:pPr marL="158750" indent="0">
              <a:buNone/>
            </a:pPr>
            <a:r>
              <a:rPr lang="en-US" dirty="0"/>
              <a:t>Here we first call </a:t>
            </a:r>
            <a:r>
              <a:rPr lang="en-US" dirty="0" err="1"/>
              <a:t>security_file_permission</a:t>
            </a:r>
            <a:r>
              <a:rPr lang="en-US" dirty="0"/>
              <a:t> then we call write function in VFS layer.</a:t>
            </a:r>
          </a:p>
          <a:p>
            <a:pPr marL="158750" indent="0">
              <a:buNone/>
            </a:pPr>
            <a:r>
              <a:rPr lang="en-US" dirty="0"/>
              <a:t>Thus the green </a:t>
            </a:r>
            <a:r>
              <a:rPr lang="en-US" dirty="0" err="1"/>
              <a:t>callsite</a:t>
            </a:r>
            <a:r>
              <a:rPr lang="en-US" dirty="0"/>
              <a:t> is marked as privileged function call.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(click)</a:t>
            </a:r>
          </a:p>
          <a:p>
            <a:pPr marL="158750" indent="0">
              <a:buNone/>
            </a:pPr>
            <a:r>
              <a:rPr lang="en-US" dirty="0"/>
              <a:t>3. We mark </a:t>
            </a:r>
            <a:r>
              <a:rPr lang="en-US" dirty="0" err="1"/>
              <a:t>callee</a:t>
            </a:r>
            <a:r>
              <a:rPr lang="en-US" dirty="0"/>
              <a:t> function of the </a:t>
            </a:r>
            <a:r>
              <a:rPr lang="en-US" dirty="0" err="1"/>
              <a:t>callsite</a:t>
            </a:r>
            <a:r>
              <a:rPr lang="en-US" dirty="0"/>
              <a:t> as privileged function.</a:t>
            </a:r>
          </a:p>
          <a:p>
            <a:pPr marL="158750" indent="0">
              <a:buNone/>
            </a:pPr>
            <a:r>
              <a:rPr lang="en-US" dirty="0"/>
              <a:t>In this example, we mark </a:t>
            </a:r>
            <a:r>
              <a:rPr lang="en-US" dirty="0" err="1"/>
              <a:t>comm_write</a:t>
            </a:r>
            <a:r>
              <a:rPr lang="en-US" dirty="0"/>
              <a:t> and </a:t>
            </a:r>
            <a:r>
              <a:rPr lang="en-US" dirty="0" err="1"/>
              <a:t>set_task_comm</a:t>
            </a:r>
            <a:r>
              <a:rPr lang="en-US" dirty="0"/>
              <a:t> as privileged functions.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Next, we use similar dominator analysis to detect the bug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6938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1min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This is the final step of </a:t>
            </a:r>
            <a:r>
              <a:rPr lang="en-US" dirty="0" err="1"/>
              <a:t>PeX</a:t>
            </a:r>
            <a:r>
              <a:rPr lang="en-US" dirty="0"/>
              <a:t>,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(click),</a:t>
            </a:r>
          </a:p>
          <a:p>
            <a:pPr marL="158750" indent="0">
              <a:buNone/>
            </a:pPr>
            <a:r>
              <a:rPr lang="en-US" dirty="0"/>
              <a:t>Previously, </a:t>
            </a:r>
            <a:r>
              <a:rPr lang="en-US" dirty="0" err="1"/>
              <a:t>PeX</a:t>
            </a:r>
            <a:r>
              <a:rPr lang="en-US" dirty="0"/>
              <a:t> figured out privileged function using forward traversal starting from system call.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In this step, </a:t>
            </a:r>
            <a:r>
              <a:rPr lang="en-US" dirty="0" err="1"/>
              <a:t>PeX</a:t>
            </a:r>
            <a:r>
              <a:rPr lang="en-US" dirty="0"/>
              <a:t> will use ICFG, privileged functions and permission check function mapping to detect a bug.</a:t>
            </a:r>
          </a:p>
          <a:p>
            <a:pPr marL="158750" indent="0">
              <a:buNone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</a:t>
            </a:r>
          </a:p>
          <a:p>
            <a:pPr marL="158750" indent="0">
              <a:buNone/>
            </a:pPr>
            <a:r>
              <a:rPr lang="en-US" dirty="0" err="1"/>
              <a:t>PeX</a:t>
            </a:r>
            <a:r>
              <a:rPr lang="en-US" dirty="0"/>
              <a:t> run a backward traversal starting from where the privileged function is called till the system call,</a:t>
            </a:r>
          </a:p>
          <a:p>
            <a:pPr marL="158750" indent="0">
              <a:buNone/>
            </a:pPr>
            <a:r>
              <a:rPr lang="en-US" dirty="0"/>
              <a:t>if it find no permission check function is called in that path </a:t>
            </a:r>
            <a:r>
              <a:rPr lang="en-US" dirty="0" err="1"/>
              <a:t>PeX</a:t>
            </a:r>
            <a:r>
              <a:rPr lang="en-US" dirty="0"/>
              <a:t> will raise an alarm.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Next I will show the experiment results.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3612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We evaluated </a:t>
            </a:r>
            <a:r>
              <a:rPr lang="en-US" dirty="0" err="1"/>
              <a:t>PeX’s</a:t>
            </a:r>
            <a:r>
              <a:rPr lang="en-US" dirty="0"/>
              <a:t> detection capability, with different pointer resolution approaches,</a:t>
            </a:r>
          </a:p>
          <a:p>
            <a:pPr marL="158750" indent="0">
              <a:buNone/>
            </a:pPr>
            <a:r>
              <a:rPr lang="en-US" dirty="0"/>
              <a:t>Including typed based approach and unsound applications of SVF (which is the same approach used by K-Miner).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(click)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We found out that </a:t>
            </a:r>
            <a:r>
              <a:rPr lang="en-US" dirty="0" err="1"/>
              <a:t>PeX</a:t>
            </a:r>
            <a:r>
              <a:rPr lang="en-US" dirty="0"/>
              <a:t> generated less warnings than </a:t>
            </a:r>
            <a:r>
              <a:rPr lang="en-US" dirty="0" err="1"/>
              <a:t>PeX</a:t>
            </a:r>
            <a:r>
              <a:rPr lang="en-US" dirty="0"/>
              <a:t>-Type meaning that KIRIN is more precise.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(click)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Because SVF  is applied in unsound manner in K-Miner approach and it generated smaller ICFG,</a:t>
            </a:r>
          </a:p>
          <a:p>
            <a:pPr marL="158750" indent="0">
              <a:buNone/>
            </a:pPr>
            <a:r>
              <a:rPr lang="en-US" dirty="0"/>
              <a:t>So here it actually generates less number of warnings.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Next I will show bugs that we verified with kernel developers after our manual inspection of all warnings.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429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r>
              <a:rPr lang="en-US" baseline="0" dirty="0"/>
              <a:t>The first bug we study is data race bug.</a:t>
            </a:r>
          </a:p>
          <a:p>
            <a:pPr marL="158750" indent="0" algn="l">
              <a:buNone/>
            </a:pPr>
            <a:r>
              <a:rPr lang="en-US" baseline="0" dirty="0"/>
              <a:t>A data race occurs when: two or more threads in a single process access the same memory location concurrently, </a:t>
            </a:r>
          </a:p>
          <a:p>
            <a:pPr marL="158750" indent="0" algn="l">
              <a:buNone/>
            </a:pPr>
            <a:r>
              <a:rPr lang="en-US" baseline="0" dirty="0"/>
              <a:t>And. at least one of the accesses is for writing, </a:t>
            </a:r>
          </a:p>
          <a:p>
            <a:pPr marL="158750" indent="0" algn="l">
              <a:buNone/>
            </a:pPr>
            <a:r>
              <a:rPr lang="en-US" baseline="0" dirty="0"/>
              <a:t>And. the threads are not using any exclusive locks to control their accesses to that memory.</a:t>
            </a:r>
          </a:p>
          <a:p>
            <a:pPr marL="158750" indent="0" algn="l">
              <a:buNone/>
            </a:pPr>
            <a:endParaRPr lang="en-US" baseline="0" dirty="0"/>
          </a:p>
          <a:p>
            <a:pPr marL="158750" indent="0" algn="l">
              <a:buNone/>
            </a:pPr>
            <a:endParaRPr lang="en-US" baseline="0" dirty="0"/>
          </a:p>
          <a:p>
            <a:pPr marL="158750" indent="0" algn="l">
              <a:buNone/>
            </a:pPr>
            <a:r>
              <a:rPr lang="en-US" baseline="0" dirty="0"/>
              <a:t>(click)</a:t>
            </a:r>
          </a:p>
          <a:p>
            <a:pPr marL="158750" indent="0" algn="l">
              <a:buNone/>
            </a:pPr>
            <a:r>
              <a:rPr lang="en-US" baseline="0" dirty="0"/>
              <a:t>For example, we have a real world bug comes from MySQL. Pointer p is the shared variable between thread 1 and thread 2.</a:t>
            </a:r>
          </a:p>
          <a:p>
            <a:pPr marL="158750" indent="0" algn="l">
              <a:buNone/>
            </a:pPr>
            <a:r>
              <a:rPr lang="en-US" baseline="0" dirty="0"/>
              <a:t>(click)</a:t>
            </a:r>
          </a:p>
          <a:p>
            <a:pPr marL="158750" indent="0" algn="l">
              <a:buNone/>
            </a:pPr>
            <a:r>
              <a:rPr lang="en-US" baseline="0" dirty="0"/>
              <a:t>If we have an interleaving that causes thread 2 to nullify shared pointer p between check of p and dereference of p in thread 1, it will cause thread 1 crash.</a:t>
            </a:r>
          </a:p>
          <a:p>
            <a:pPr marL="158750" lvl="0" indent="0" algn="l">
              <a:buNone/>
            </a:pPr>
            <a:endParaRPr lang="en-US" dirty="0"/>
          </a:p>
          <a:p>
            <a:pPr marL="158750" lvl="0" indent="0" algn="l">
              <a:buNone/>
            </a:pPr>
            <a:r>
              <a:rPr lang="en-US" dirty="0"/>
              <a:t>Data race bug may cause program crash, incorrect result or even security problem.</a:t>
            </a:r>
          </a:p>
          <a:p>
            <a:pPr marL="158750" lv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2216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We can see that </a:t>
            </a:r>
            <a:r>
              <a:rPr lang="en-US" dirty="0" err="1"/>
              <a:t>PeX</a:t>
            </a:r>
            <a:r>
              <a:rPr lang="en-US" dirty="0"/>
              <a:t> detect same number of bugs as </a:t>
            </a:r>
            <a:r>
              <a:rPr lang="en-US" dirty="0" err="1"/>
              <a:t>PeX</a:t>
            </a:r>
            <a:r>
              <a:rPr lang="en-US" dirty="0"/>
              <a:t>-Type based approach.</a:t>
            </a:r>
          </a:p>
          <a:p>
            <a:pPr marL="158750" indent="0">
              <a:buNone/>
            </a:pPr>
            <a:r>
              <a:rPr lang="en-US" dirty="0"/>
              <a:t>which means that </a:t>
            </a:r>
            <a:r>
              <a:rPr lang="en-US" dirty="0" err="1"/>
              <a:t>PeX</a:t>
            </a:r>
            <a:r>
              <a:rPr lang="en-US" dirty="0"/>
              <a:t> is precise.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(click)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Furthermore, we can see </a:t>
            </a:r>
            <a:r>
              <a:rPr lang="en-US" dirty="0" err="1"/>
              <a:t>PeX</a:t>
            </a:r>
            <a:r>
              <a:rPr lang="en-US" dirty="0"/>
              <a:t>-K-Miner approach detect less bugs due to smaller ICFG generated by the unsound applications of SVF.</a:t>
            </a:r>
          </a:p>
        </p:txBody>
      </p:sp>
    </p:spTree>
    <p:extLst>
      <p:ext uri="{BB962C8B-B14F-4D97-AF65-F5344CB8AC3E}">
        <p14:creationId xmlns:p14="http://schemas.microsoft.com/office/powerpoint/2010/main" val="28938043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To summarize, </a:t>
            </a:r>
            <a:r>
              <a:rPr lang="en-US" dirty="0" err="1"/>
              <a:t>PeX</a:t>
            </a:r>
            <a:r>
              <a:rPr lang="en-US" dirty="0"/>
              <a:t> is a case study to show that using common programming patterns can address scalability issue and precision issues in static bug detectors.</a:t>
            </a:r>
          </a:p>
          <a:p>
            <a:pPr marL="158750" indent="0">
              <a:buNone/>
            </a:pPr>
            <a:r>
              <a:rPr lang="en-US" dirty="0" err="1"/>
              <a:t>PeX</a:t>
            </a:r>
            <a:r>
              <a:rPr lang="en-US" dirty="0"/>
              <a:t> address the ICFG build problem by applying indirect call and function pointer usage patterns In the </a:t>
            </a:r>
            <a:r>
              <a:rPr lang="en-US" dirty="0" err="1"/>
              <a:t>linux</a:t>
            </a:r>
            <a:r>
              <a:rPr lang="en-US" dirty="0"/>
              <a:t> kernel.</a:t>
            </a:r>
          </a:p>
          <a:p>
            <a:pPr marL="158750" indent="0">
              <a:buNone/>
            </a:pPr>
            <a:r>
              <a:rPr lang="en-US" dirty="0"/>
              <a:t>Our key analysis, ICFG analysis can finish execution within 7 minutes where as generic pointer analysis tool can not finish execution in 24 hours.</a:t>
            </a:r>
          </a:p>
          <a:p>
            <a:pPr marL="158750" indent="0">
              <a:buNone/>
            </a:pPr>
            <a:r>
              <a:rPr lang="en-US" dirty="0"/>
              <a:t>We also tested </a:t>
            </a:r>
            <a:r>
              <a:rPr lang="en-US" dirty="0" err="1"/>
              <a:t>PeX</a:t>
            </a:r>
            <a:r>
              <a:rPr lang="en-US" dirty="0"/>
              <a:t> with latest </a:t>
            </a:r>
            <a:r>
              <a:rPr lang="en-US" dirty="0" err="1"/>
              <a:t>linux</a:t>
            </a:r>
            <a:r>
              <a:rPr lang="en-US" dirty="0"/>
              <a:t> kernel and found out 36 real bugs.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Next I will show some possible future works.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516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348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0217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28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The second bug we study is memory safety bugs.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Memory safety is consisted of spatial memory safety and temporal memory safety.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(click)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 spatial memory safety bug occurs when a program accesses a memory region beyond the object’s designated bound.</a:t>
            </a:r>
            <a:endParaRPr lang="en-US" dirty="0"/>
          </a:p>
          <a:p>
            <a:pPr marL="158750" indent="0">
              <a:buNone/>
            </a:pPr>
            <a:r>
              <a:rPr lang="en-US" dirty="0"/>
              <a:t>Spatial memory safety bug is often known as buffer overflow.</a:t>
            </a:r>
          </a:p>
          <a:p>
            <a:pPr marL="158750" indent="0">
              <a:buNone/>
            </a:pPr>
            <a:r>
              <a:rPr lang="en-US" dirty="0"/>
              <a:t>Here we have an example.</a:t>
            </a:r>
          </a:p>
          <a:p>
            <a:pPr marL="158750" indent="0">
              <a:buNone/>
            </a:pPr>
            <a:r>
              <a:rPr lang="en-US" dirty="0"/>
              <a:t>We allocate a chunk of memory, the length is 10. If we access the 12</a:t>
            </a:r>
            <a:r>
              <a:rPr lang="en-US" baseline="30000" dirty="0"/>
              <a:t>th</a:t>
            </a:r>
            <a:r>
              <a:rPr lang="en-US" dirty="0"/>
              <a:t> element, spatial memory safety bug will happen and application may crash.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(click)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 temporal memory safety bug happens when a program accesses a de-allocated object using dangling pointer.</a:t>
            </a:r>
            <a:endParaRPr lang="en-US" dirty="0"/>
          </a:p>
          <a:p>
            <a:pPr marL="158750" indent="0">
              <a:buNone/>
            </a:pPr>
            <a:r>
              <a:rPr lang="en-US" dirty="0"/>
              <a:t>Temporal memory safety is often known as use after free.</a:t>
            </a:r>
          </a:p>
          <a:p>
            <a:pPr marL="158750" indent="0">
              <a:buNone/>
            </a:pPr>
            <a:r>
              <a:rPr lang="en-US" dirty="0"/>
              <a:t>As shown on the right side.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We first allocate a buffer then we free it. After that we try to use the dangling pointer to access the released memory again,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This will cause temporal memory safety bug.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Spatial memory safety bugs and Temporal memory safety bug are also widely exploited in the wild, for example, browser and operating system.</a:t>
            </a:r>
          </a:p>
        </p:txBody>
      </p:sp>
    </p:spTree>
    <p:extLst>
      <p:ext uri="{BB962C8B-B14F-4D97-AF65-F5344CB8AC3E}">
        <p14:creationId xmlns:p14="http://schemas.microsoft.com/office/powerpoint/2010/main" val="3812501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The third type of bug is permission check bugs.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Permission check bug happens when there’s insufficient, redundant  or inconsistent permission check when a user process request to access security sensitive files or functions.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Here’s an missing permission check bug example.: setting the process name in Linux</a:t>
            </a:r>
          </a:p>
          <a:p>
            <a:pPr marL="158750" indent="0">
              <a:buNone/>
            </a:pPr>
            <a:r>
              <a:rPr lang="en-US" dirty="0"/>
              <a:t>There are two method to set process name, </a:t>
            </a:r>
          </a:p>
          <a:p>
            <a:pPr marL="158750" indent="0">
              <a:buNone/>
            </a:pPr>
            <a:r>
              <a:rPr lang="en-US" dirty="0"/>
              <a:t>(click)</a:t>
            </a:r>
          </a:p>
          <a:p>
            <a:pPr marL="158750" indent="0">
              <a:buNone/>
            </a:pPr>
            <a:r>
              <a:rPr lang="en-US" dirty="0"/>
              <a:t>The first one is through /proc file system, which is checked by </a:t>
            </a:r>
            <a:r>
              <a:rPr lang="en-US" dirty="0" err="1"/>
              <a:t>security_file_permission</a:t>
            </a:r>
            <a:r>
              <a:rPr lang="en-US" dirty="0"/>
              <a:t> check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</a:t>
            </a:r>
          </a:p>
          <a:p>
            <a:pPr marL="158750" indent="0">
              <a:buNone/>
            </a:pPr>
            <a:r>
              <a:rPr lang="en-US" dirty="0"/>
              <a:t>The second one is through </a:t>
            </a:r>
            <a:r>
              <a:rPr lang="en-US" dirty="0" err="1"/>
              <a:t>prctl</a:t>
            </a:r>
            <a:r>
              <a:rPr lang="en-US" dirty="0"/>
              <a:t> system call, which by passed </a:t>
            </a:r>
            <a:r>
              <a:rPr lang="en-US" dirty="0" err="1"/>
              <a:t>security_file_permission</a:t>
            </a:r>
            <a:r>
              <a:rPr lang="en-US" dirty="0"/>
              <a:t> check.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Both of them can achieve the same goal but the second method requires no security file permission.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Permission check bugs can cause security vulnerabilities, by letting unprivileged process accessing resources not granted to the process.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890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To address software bugs, a variety of dynamic and static bug detectors are developed. </a:t>
            </a:r>
          </a:p>
          <a:p>
            <a:pPr marL="158750" indent="0">
              <a:buNone/>
            </a:pPr>
            <a:r>
              <a:rPr lang="en-US" dirty="0"/>
              <a:t>Many of them have been shown to be very useful, however, there are three critical challenges in dynamic and static bug detectors.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Next I will show the limitations and challenges we want to address in dynamic and static bug detectors.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236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There are three challenges we address in this research.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(click)</a:t>
            </a:r>
          </a:p>
          <a:p>
            <a:pPr marL="158750" indent="0">
              <a:buNone/>
            </a:pPr>
            <a:r>
              <a:rPr lang="en-US" dirty="0"/>
              <a:t>First,</a:t>
            </a:r>
          </a:p>
          <a:p>
            <a:pPr marL="457200" indent="-298450">
              <a:buFontTx/>
              <a:buChar char="-"/>
            </a:pPr>
            <a:r>
              <a:rPr lang="en-US" dirty="0"/>
              <a:t>Dynamic bug detectors identify a software bug by performing correctness check along with the program execution at run time.</a:t>
            </a:r>
          </a:p>
          <a:p>
            <a:pPr marL="158750" indent="0">
              <a:buNone/>
            </a:pPr>
            <a:r>
              <a:rPr lang="en-US" dirty="0"/>
              <a:t>Therefore, dynamic bug detectors usually have high runtime overhead.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</a:t>
            </a:r>
          </a:p>
          <a:p>
            <a:pPr marL="158750" indent="0">
              <a:buNone/>
            </a:pPr>
            <a:r>
              <a:rPr lang="en-US" dirty="0"/>
              <a:t>- Second, dynamic bug detectors have to maintain their own copy of metadata which means they will have space overhead.</a:t>
            </a:r>
          </a:p>
          <a:p>
            <a:pPr marL="158750" indent="0">
              <a:buNone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Third</a:t>
            </a:r>
          </a:p>
          <a:p>
            <a:pPr marL="457200" indent="-298450">
              <a:buFontTx/>
              <a:buChar char="-"/>
            </a:pPr>
            <a:r>
              <a:rPr lang="en-US" dirty="0"/>
              <a:t>Static bug detectors work by analyzing source code without running the program.</a:t>
            </a:r>
          </a:p>
          <a:p>
            <a:pPr marL="457200" indent="-298450">
              <a:buFontTx/>
              <a:buChar char="-"/>
            </a:pPr>
            <a:r>
              <a:rPr lang="en-US" dirty="0"/>
              <a:t>It has to explore all program status, therefore, causing scalability issues</a:t>
            </a:r>
          </a:p>
          <a:p>
            <a:pPr marL="457200" indent="-298450">
              <a:buFontTx/>
              <a:buChar char="-"/>
            </a:pPr>
            <a:r>
              <a:rPr lang="en-US" dirty="0"/>
              <a:t>scalability issue usually means the analysis can not finish execution within a given time for large program</a:t>
            </a:r>
          </a:p>
          <a:p>
            <a:pPr marL="457200" indent="-298450">
              <a:buFontTx/>
              <a:buChar char="-"/>
            </a:pPr>
            <a:r>
              <a:rPr lang="en-US" dirty="0"/>
              <a:t>Due to the lack of run-time information, static bug detectors also have to make conservative assumptions causing precision issues.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(transition)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We proposed three solutions to solve the three challenges in this research.</a:t>
            </a:r>
          </a:p>
          <a:p>
            <a:pPr marL="158750" indent="0">
              <a:buNone/>
            </a:pPr>
            <a:r>
              <a:rPr lang="en-US" dirty="0"/>
              <a:t>Next I will give a summary of my contributions.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56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This tables summarizes the contributions made upon the completion of my dissertation.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I first identified run-time overhead challenge in dynamic bug detectors,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To solve this problem, our contributions is to repurpose existing hardware for dynamic program analysis.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I use data race bugs are a case study to demonstrate that by repurposing commodity hardware, we can achieve low overhead in dynamic data race detectors.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For this case study, I have two publications, </a:t>
            </a:r>
            <a:r>
              <a:rPr lang="en-US" dirty="0" err="1"/>
              <a:t>TxRace</a:t>
            </a:r>
            <a:r>
              <a:rPr lang="en-US" dirty="0"/>
              <a:t> and </a:t>
            </a:r>
            <a:r>
              <a:rPr lang="en-US" dirty="0" err="1"/>
              <a:t>ProRace</a:t>
            </a:r>
            <a:r>
              <a:rPr lang="en-US" dirty="0"/>
              <a:t>, they are published in ASPLOS 16 and 17.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I then identified space overhead problem in dynamic bug detectors.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To solve this problem, our contributions is to reuse metadata managed by one bug detector to detect other kinds of bugs.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I use memory safety bugs as a case study to demonstrate reuse metadata can address high space overhead problem in dynamic memory safety bug detectors.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Our solution BOGO is published in ASPLOS 19.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Finally, for static bug detectors, I identified scalability issue and precision issues.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To improve static bug detectors, our main contribution is to use common programming patterns to make static program analysis scalable and precise.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 I studied permission check bugs in the Linux kernel and demonstrate applying function pointer usage patterns in the Linux kernel can address scalability and precision issues in static kernel analysis tools.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Our </a:t>
            </a:r>
            <a:r>
              <a:rPr lang="en-US" dirty="0" err="1"/>
              <a:t>PeX</a:t>
            </a:r>
            <a:r>
              <a:rPr lang="en-US" dirty="0"/>
              <a:t> paper is published in USENIX SECURITY’19.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(click)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Since we have covered details of </a:t>
            </a:r>
            <a:r>
              <a:rPr lang="en-US" dirty="0" err="1"/>
              <a:t>TxRace</a:t>
            </a:r>
            <a:r>
              <a:rPr lang="en-US" dirty="0"/>
              <a:t> and BOGO in prelim,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Next I will briefly talk about </a:t>
            </a:r>
            <a:r>
              <a:rPr lang="en-US" dirty="0" err="1"/>
              <a:t>TxRace</a:t>
            </a:r>
            <a:r>
              <a:rPr lang="en-US" dirty="0"/>
              <a:t> and BOGO. After that I will focus on </a:t>
            </a:r>
            <a:r>
              <a:rPr lang="en-US" dirty="0" err="1"/>
              <a:t>ProRace</a:t>
            </a:r>
            <a:r>
              <a:rPr lang="en-US" dirty="0"/>
              <a:t> and </a:t>
            </a:r>
            <a:r>
              <a:rPr lang="en-US" dirty="0" err="1"/>
              <a:t>PeX</a:t>
            </a:r>
            <a:r>
              <a:rPr lang="en-US" dirty="0"/>
              <a:t> in the reset of this talk.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I can answer questions about </a:t>
            </a:r>
            <a:r>
              <a:rPr lang="en-US" dirty="0" err="1"/>
              <a:t>TxRace</a:t>
            </a:r>
            <a:r>
              <a:rPr lang="en-US" dirty="0"/>
              <a:t> and BOGO if committee would like to ask questions about it.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219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12"/>
          <p:cNvSpPr/>
          <p:nvPr/>
        </p:nvSpPr>
        <p:spPr>
          <a:xfrm>
            <a:off x="7475" y="7475"/>
            <a:ext cx="9144000" cy="5143500"/>
          </a:xfrm>
          <a:prstGeom prst="rect">
            <a:avLst/>
          </a:prstGeom>
          <a:solidFill>
            <a:srgbClr val="FFFFFF">
              <a:alpha val="90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" name="Google Shape;51;p12" descr="VT-logo-side-maroon.png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249" y="4571849"/>
            <a:ext cx="1736700" cy="34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tif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tif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0" r="-459"/>
          <a:stretch/>
        </p:blipFill>
        <p:spPr>
          <a:xfrm>
            <a:off x="1385188" y="1018300"/>
            <a:ext cx="6543675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3670694" y="3418489"/>
            <a:ext cx="1972661" cy="898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Tong Zhang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Dec-9-2019</a:t>
            </a:r>
          </a:p>
          <a:p>
            <a:pPr algn="ctr"/>
            <a:r>
              <a:rPr lang="en" dirty="0"/>
              <a:t>Final Defense</a:t>
            </a:r>
          </a:p>
        </p:txBody>
      </p:sp>
      <p:sp>
        <p:nvSpPr>
          <p:cNvPr id="59" name="Google Shape;59;p13"/>
          <p:cNvSpPr txBox="1"/>
          <p:nvPr/>
        </p:nvSpPr>
        <p:spPr>
          <a:xfrm>
            <a:off x="1710559" y="1284889"/>
            <a:ext cx="5733229" cy="1450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2400" b="1" dirty="0">
                <a:solidFill>
                  <a:schemeClr val="dk1"/>
                </a:solidFill>
              </a:rPr>
              <a:t>Designing Practical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400" b="1" dirty="0">
                <a:solidFill>
                  <a:schemeClr val="dk1"/>
                </a:solidFill>
              </a:rPr>
              <a:t>Software Bug Detectors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400" b="1" dirty="0">
                <a:solidFill>
                  <a:schemeClr val="dk1"/>
                </a:solidFill>
              </a:rPr>
              <a:t>Using Commodity Hardware and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400" b="1" dirty="0">
                <a:solidFill>
                  <a:schemeClr val="dk1"/>
                </a:solidFill>
              </a:rPr>
              <a:t>Common Programming Patterns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507282-B363-984C-BA9B-6EC47E3ECA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0"/>
    </mc:Choice>
    <mc:Fallback xmlns="">
      <p:transition spd="slow" advTm="1025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15513F-6588-C240-9AA4-B7D57D97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4B30CD-44F4-EA42-B6AE-7042ACE44012}"/>
              </a:ext>
            </a:extLst>
          </p:cNvPr>
          <p:cNvSpPr txBox="1"/>
          <p:nvPr/>
        </p:nvSpPr>
        <p:spPr>
          <a:xfrm>
            <a:off x="640080" y="274320"/>
            <a:ext cx="3074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Summary of </a:t>
            </a:r>
            <a:r>
              <a:rPr lang="en-US" sz="2400" dirty="0" err="1"/>
              <a:t>TxRace</a:t>
            </a:r>
            <a:r>
              <a:rPr lang="en-US" sz="24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C3DA95-DCFA-1743-8548-28F48ADE1966}"/>
              </a:ext>
            </a:extLst>
          </p:cNvPr>
          <p:cNvSpPr txBox="1"/>
          <p:nvPr/>
        </p:nvSpPr>
        <p:spPr>
          <a:xfrm>
            <a:off x="640080" y="1058180"/>
            <a:ext cx="94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Problem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9877A1-5234-9947-A71B-FB24CF392410}"/>
              </a:ext>
            </a:extLst>
          </p:cNvPr>
          <p:cNvSpPr txBox="1"/>
          <p:nvPr/>
        </p:nvSpPr>
        <p:spPr>
          <a:xfrm>
            <a:off x="640080" y="1755729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Key Insight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D30FBD-9890-5F4E-B1AE-E65574FCC26B}"/>
              </a:ext>
            </a:extLst>
          </p:cNvPr>
          <p:cNvSpPr txBox="1"/>
          <p:nvPr/>
        </p:nvSpPr>
        <p:spPr>
          <a:xfrm>
            <a:off x="640080" y="2235762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Design: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942D2-6A6E-634D-931B-1B913B64DA41}"/>
              </a:ext>
            </a:extLst>
          </p:cNvPr>
          <p:cNvSpPr txBox="1"/>
          <p:nvPr/>
        </p:nvSpPr>
        <p:spPr>
          <a:xfrm>
            <a:off x="640080" y="3364679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254D9C-EC34-2244-AC34-0EACD7D48DFB}"/>
              </a:ext>
            </a:extLst>
          </p:cNvPr>
          <p:cNvSpPr txBox="1"/>
          <p:nvPr/>
        </p:nvSpPr>
        <p:spPr>
          <a:xfrm>
            <a:off x="1813597" y="2230130"/>
            <a:ext cx="6952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Hybrid SW + (existing) HW solution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6B86EE-57A5-7349-9009-16CE7C2F019C}"/>
              </a:ext>
            </a:extLst>
          </p:cNvPr>
          <p:cNvSpPr/>
          <p:nvPr/>
        </p:nvSpPr>
        <p:spPr>
          <a:xfrm>
            <a:off x="1813597" y="2537907"/>
            <a:ext cx="6804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Leverage the data conflict detection mechanism of </a:t>
            </a:r>
            <a:r>
              <a:rPr lang="en-US" sz="1600" dirty="0">
                <a:solidFill>
                  <a:srgbClr val="2C2BFA"/>
                </a:solidFill>
              </a:rPr>
              <a:t>Hardware Transactional Memory</a:t>
            </a:r>
            <a:r>
              <a:rPr lang="en-US" sz="1600" dirty="0"/>
              <a:t> (HTM) in commodity processors for lightweight data race detection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ED1183-FC4A-904F-B748-03664E098CF4}"/>
              </a:ext>
            </a:extLst>
          </p:cNvPr>
          <p:cNvSpPr txBox="1"/>
          <p:nvPr/>
        </p:nvSpPr>
        <p:spPr>
          <a:xfrm>
            <a:off x="1813596" y="3364679"/>
            <a:ext cx="6758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Smaller run-time overhead(4.6x) compared to </a:t>
            </a:r>
            <a:r>
              <a:rPr lang="en-US" sz="1600" dirty="0" err="1"/>
              <a:t>ThreadSanitizer</a:t>
            </a:r>
            <a:r>
              <a:rPr lang="en-US" sz="1600" dirty="0"/>
              <a:t>(11.6x)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AA1B46-5407-2C41-84CE-4BF457E26C3C}"/>
              </a:ext>
            </a:extLst>
          </p:cNvPr>
          <p:cNvSpPr/>
          <p:nvPr/>
        </p:nvSpPr>
        <p:spPr>
          <a:xfrm>
            <a:off x="1813597" y="1060452"/>
            <a:ext cx="54328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Software based solutions have high run-time overhead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111684-5AE5-8E43-8969-AAA5D1A31703}"/>
              </a:ext>
            </a:extLst>
          </p:cNvPr>
          <p:cNvSpPr/>
          <p:nvPr/>
        </p:nvSpPr>
        <p:spPr>
          <a:xfrm>
            <a:off x="1813596" y="1755728"/>
            <a:ext cx="61549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Leveraging existing hardware can reduce run-time overhead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FF4A89-C028-CC49-85B2-56D5BE5520C0}"/>
              </a:ext>
            </a:extLst>
          </p:cNvPr>
          <p:cNvSpPr/>
          <p:nvPr/>
        </p:nvSpPr>
        <p:spPr>
          <a:xfrm>
            <a:off x="1813596" y="1388423"/>
            <a:ext cx="69527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Hardware based solutions are not available on the market</a:t>
            </a:r>
          </a:p>
        </p:txBody>
      </p:sp>
    </p:spTree>
    <p:extLst>
      <p:ext uri="{BB962C8B-B14F-4D97-AF65-F5344CB8AC3E}">
        <p14:creationId xmlns:p14="http://schemas.microsoft.com/office/powerpoint/2010/main" val="341383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4DF16D-D845-744D-8DB5-75842F4E99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6A67C-0C79-184E-91FB-6242686A01DA}"/>
              </a:ext>
            </a:extLst>
          </p:cNvPr>
          <p:cNvSpPr txBox="1"/>
          <p:nvPr/>
        </p:nvSpPr>
        <p:spPr>
          <a:xfrm>
            <a:off x="640080" y="274320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Summary of BOGO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4A4815-042C-C448-9442-856AC1B28834}"/>
              </a:ext>
            </a:extLst>
          </p:cNvPr>
          <p:cNvSpPr txBox="1"/>
          <p:nvPr/>
        </p:nvSpPr>
        <p:spPr>
          <a:xfrm>
            <a:off x="640080" y="1058180"/>
            <a:ext cx="94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Problem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241F40-FB12-C542-9950-C5BEA97B149A}"/>
              </a:ext>
            </a:extLst>
          </p:cNvPr>
          <p:cNvSpPr txBox="1"/>
          <p:nvPr/>
        </p:nvSpPr>
        <p:spPr>
          <a:xfrm>
            <a:off x="640080" y="1755729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Key Insight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1A11EE-7266-8A4F-8C1B-4086D3AB2B27}"/>
              </a:ext>
            </a:extLst>
          </p:cNvPr>
          <p:cNvSpPr txBox="1"/>
          <p:nvPr/>
        </p:nvSpPr>
        <p:spPr>
          <a:xfrm>
            <a:off x="640080" y="2235762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Design: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B56426-E6D4-6745-B822-499FC46D27A3}"/>
              </a:ext>
            </a:extLst>
          </p:cNvPr>
          <p:cNvSpPr txBox="1"/>
          <p:nvPr/>
        </p:nvSpPr>
        <p:spPr>
          <a:xfrm>
            <a:off x="640080" y="3245929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34935C-D8A3-9D48-9934-A96E7372EB4E}"/>
              </a:ext>
            </a:extLst>
          </p:cNvPr>
          <p:cNvSpPr txBox="1"/>
          <p:nvPr/>
        </p:nvSpPr>
        <p:spPr>
          <a:xfrm>
            <a:off x="1813597" y="2230130"/>
            <a:ext cx="6391493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</a:rPr>
              <a:t>Reuse MPX’s spatial safety metadata and checks</a:t>
            </a:r>
            <a:r>
              <a:rPr lang="en-US" sz="1600" dirty="0">
                <a:solidFill>
                  <a:schemeClr val="tx1"/>
                </a:solidFill>
              </a:rPr>
              <a:t> for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</a:rPr>
              <a:t>      temporal memory safety bug detection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1C96BE-F8BA-FC4A-8242-14B4770A3A77}"/>
              </a:ext>
            </a:extLst>
          </p:cNvPr>
          <p:cNvSpPr txBox="1"/>
          <p:nvPr/>
        </p:nvSpPr>
        <p:spPr>
          <a:xfrm>
            <a:off x="1813596" y="3245929"/>
            <a:ext cx="6154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Low memory overhead temporal memory safety solution for Intel MPX (36% memory overhead and 60% runtime overhead)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636BA0-A3AD-CC42-88E4-580D2A3C9159}"/>
              </a:ext>
            </a:extLst>
          </p:cNvPr>
          <p:cNvSpPr/>
          <p:nvPr/>
        </p:nvSpPr>
        <p:spPr>
          <a:xfrm>
            <a:off x="1813597" y="1060452"/>
            <a:ext cx="63914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High memory overhead when adding temporal memory safety to Intel MPX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B9BBD1-8F4C-8045-B3C6-299E4492B32B}"/>
              </a:ext>
            </a:extLst>
          </p:cNvPr>
          <p:cNvSpPr/>
          <p:nvPr/>
        </p:nvSpPr>
        <p:spPr>
          <a:xfrm>
            <a:off x="1813596" y="1755728"/>
            <a:ext cx="61549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Reusing existing metadata can reduce memory overhead</a:t>
            </a:r>
          </a:p>
        </p:txBody>
      </p:sp>
    </p:spTree>
    <p:extLst>
      <p:ext uri="{BB962C8B-B14F-4D97-AF65-F5344CB8AC3E}">
        <p14:creationId xmlns:p14="http://schemas.microsoft.com/office/powerpoint/2010/main" val="37586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54CA66-0E8C-6840-AC4C-667A0EE8A2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733632-964E-824F-B2FE-534BB8AFEABD}"/>
              </a:ext>
            </a:extLst>
          </p:cNvPr>
          <p:cNvSpPr txBox="1"/>
          <p:nvPr/>
        </p:nvSpPr>
        <p:spPr>
          <a:xfrm>
            <a:off x="640080" y="274320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Contribution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C36ED85-EAF0-CB49-834A-784D766DA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135678"/>
              </p:ext>
            </p:extLst>
          </p:nvPr>
        </p:nvGraphicFramePr>
        <p:xfrm>
          <a:off x="5327369" y="1166472"/>
          <a:ext cx="1627965" cy="283303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27965">
                  <a:extLst>
                    <a:ext uri="{9D8B030D-6E8A-4147-A177-3AD203B41FA5}">
                      <a16:colId xmlns:a16="http://schemas.microsoft.com/office/drawing/2014/main" val="119696402"/>
                    </a:ext>
                  </a:extLst>
                </a:gridCol>
              </a:tblGrid>
              <a:tr h="7082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Software Bugs</a:t>
                      </a:r>
                    </a:p>
                    <a:p>
                      <a:pPr algn="ctr"/>
                      <a:r>
                        <a:rPr lang="en-US" dirty="0"/>
                        <a:t>(Case Study)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06432"/>
                  </a:ext>
                </a:extLst>
              </a:tr>
              <a:tr h="7082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race bugs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737725"/>
                  </a:ext>
                </a:extLst>
              </a:tr>
              <a:tr h="7082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Memory safety bugs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461325"/>
                  </a:ext>
                </a:extLst>
              </a:tr>
              <a:tr h="7082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Permission check bugs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210599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6A5215AD-FDC8-8340-BBDB-AAB1A183C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937353"/>
              </p:ext>
            </p:extLst>
          </p:nvPr>
        </p:nvGraphicFramePr>
        <p:xfrm>
          <a:off x="1759286" y="1172538"/>
          <a:ext cx="1627965" cy="282696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27965">
                  <a:extLst>
                    <a:ext uri="{9D8B030D-6E8A-4147-A177-3AD203B41FA5}">
                      <a16:colId xmlns:a16="http://schemas.microsoft.com/office/drawing/2014/main" val="119696402"/>
                    </a:ext>
                  </a:extLst>
                </a:gridCol>
              </a:tblGrid>
              <a:tr h="706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Challenges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06432"/>
                  </a:ext>
                </a:extLst>
              </a:tr>
              <a:tr h="7067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Run-time</a:t>
                      </a:r>
                    </a:p>
                    <a:p>
                      <a:pPr algn="ctr"/>
                      <a:r>
                        <a:rPr lang="en-US" dirty="0"/>
                        <a:t>overhead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737725"/>
                  </a:ext>
                </a:extLst>
              </a:tr>
              <a:tr h="7067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Space</a:t>
                      </a:r>
                    </a:p>
                    <a:p>
                      <a:pPr algn="ctr"/>
                      <a:r>
                        <a:rPr lang="en-US" dirty="0"/>
                        <a:t>overhead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461325"/>
                  </a:ext>
                </a:extLst>
              </a:tr>
              <a:tr h="7067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Scalability and</a:t>
                      </a:r>
                    </a:p>
                    <a:p>
                      <a:pPr algn="ctr"/>
                      <a:r>
                        <a:rPr lang="en-US" dirty="0"/>
                        <a:t>precision issues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210599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79B295D3-80E9-E940-8440-D28E622E00A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87251" y="1169505"/>
          <a:ext cx="1940118" cy="28300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40118">
                  <a:extLst>
                    <a:ext uri="{9D8B030D-6E8A-4147-A177-3AD203B41FA5}">
                      <a16:colId xmlns:a16="http://schemas.microsoft.com/office/drawing/2014/main" val="119696402"/>
                    </a:ext>
                  </a:extLst>
                </a:gridCol>
              </a:tblGrid>
              <a:tr h="7043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 Ideas</a:t>
                      </a:r>
                    </a:p>
                    <a:p>
                      <a:pPr algn="ctr"/>
                      <a:r>
                        <a:rPr lang="en-US" dirty="0"/>
                        <a:t>(Contributions)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06432"/>
                  </a:ext>
                </a:extLst>
              </a:tr>
              <a:tr h="7085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Repurpose</a:t>
                      </a:r>
                    </a:p>
                    <a:p>
                      <a:pPr algn="ctr"/>
                      <a:r>
                        <a:rPr lang="en-US" dirty="0"/>
                        <a:t>existing hardware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737725"/>
                  </a:ext>
                </a:extLst>
              </a:tr>
              <a:tr h="7085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Reuse</a:t>
                      </a:r>
                    </a:p>
                    <a:p>
                      <a:pPr algn="ctr"/>
                      <a:r>
                        <a:rPr lang="en-US" dirty="0"/>
                        <a:t>metadata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461325"/>
                  </a:ext>
                </a:extLst>
              </a:tr>
              <a:tr h="7085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Apply common</a:t>
                      </a:r>
                    </a:p>
                    <a:p>
                      <a:pPr algn="ctr"/>
                      <a:r>
                        <a:rPr lang="en-US" dirty="0"/>
                        <a:t>programming patterns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210599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8E87BF9-683F-414F-ACC8-FF2BD85247D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6498" y="1172538"/>
          <a:ext cx="1312788" cy="282696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12788">
                  <a:extLst>
                    <a:ext uri="{9D8B030D-6E8A-4147-A177-3AD203B41FA5}">
                      <a16:colId xmlns:a16="http://schemas.microsoft.com/office/drawing/2014/main" val="119696402"/>
                    </a:ext>
                  </a:extLst>
                </a:gridCol>
              </a:tblGrid>
              <a:tr h="70674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Bug Detector Type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06432"/>
                  </a:ext>
                </a:extLst>
              </a:tr>
              <a:tr h="706742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Dynamic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737725"/>
                  </a:ext>
                </a:extLst>
              </a:tr>
              <a:tr h="706742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Dynamic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461325"/>
                  </a:ext>
                </a:extLst>
              </a:tr>
              <a:tr h="706742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Static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21059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B1CF90B-0B61-3F4E-A078-84235149820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55333" y="1166472"/>
          <a:ext cx="2037587" cy="283303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37587">
                  <a:extLst>
                    <a:ext uri="{9D8B030D-6E8A-4147-A177-3AD203B41FA5}">
                      <a16:colId xmlns:a16="http://schemas.microsoft.com/office/drawing/2014/main" val="119696402"/>
                    </a:ext>
                  </a:extLst>
                </a:gridCol>
              </a:tblGrid>
              <a:tr h="7051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Publications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06432"/>
                  </a:ext>
                </a:extLst>
              </a:tr>
              <a:tr h="70929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TxRace</a:t>
                      </a:r>
                      <a:r>
                        <a:rPr lang="en-US" dirty="0"/>
                        <a:t> [ASPLOS’16], </a:t>
                      </a:r>
                      <a:r>
                        <a:rPr lang="en-US" dirty="0" err="1"/>
                        <a:t>ProRace</a:t>
                      </a:r>
                      <a:r>
                        <a:rPr lang="en-US" dirty="0"/>
                        <a:t> [ASPLOS’17]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737725"/>
                  </a:ext>
                </a:extLst>
              </a:tr>
              <a:tr h="7092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BOGO [ASPLOS’19]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461325"/>
                  </a:ext>
                </a:extLst>
              </a:tr>
              <a:tr h="70929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PeX</a:t>
                      </a:r>
                      <a:r>
                        <a:rPr lang="en-US" dirty="0"/>
                        <a:t> [SEC’19]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21059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82928BA-7DA1-6948-B6F3-5A60EFBFE875}"/>
              </a:ext>
            </a:extLst>
          </p:cNvPr>
          <p:cNvSpPr/>
          <p:nvPr/>
        </p:nvSpPr>
        <p:spPr>
          <a:xfrm>
            <a:off x="7025083" y="2215089"/>
            <a:ext cx="1870369" cy="293936"/>
          </a:xfrm>
          <a:prstGeom prst="rect">
            <a:avLst/>
          </a:prstGeom>
          <a:noFill/>
          <a:ln w="508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52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BD46A8-6BF4-3B45-92A6-A2828E3273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FF6547-D557-3241-BD0B-532287B53E02}"/>
              </a:ext>
            </a:extLst>
          </p:cNvPr>
          <p:cNvSpPr txBox="1"/>
          <p:nvPr/>
        </p:nvSpPr>
        <p:spPr>
          <a:xfrm>
            <a:off x="640080" y="274320"/>
            <a:ext cx="7390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Limitations of Existing Dynamic Data Race Detectors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A25BE2-9CB8-9D44-9FF0-CC90EBED1FD8}"/>
              </a:ext>
            </a:extLst>
          </p:cNvPr>
          <p:cNvSpPr txBox="1">
            <a:spLocks/>
          </p:cNvSpPr>
          <p:nvPr/>
        </p:nvSpPr>
        <p:spPr>
          <a:xfrm>
            <a:off x="751635" y="1108533"/>
            <a:ext cx="7720823" cy="316771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b="1" dirty="0">
                <a:latin typeface="+mn-lt"/>
              </a:rPr>
              <a:t>Software based solutions</a:t>
            </a:r>
          </a:p>
          <a:p>
            <a:pPr lvl="1"/>
            <a:r>
              <a:rPr lang="en-US" sz="1600" dirty="0">
                <a:latin typeface="+mn-lt"/>
              </a:rPr>
              <a:t>FastTrack [PLDI’09]</a:t>
            </a:r>
          </a:p>
          <a:p>
            <a:pPr lvl="1"/>
            <a:r>
              <a:rPr lang="en-US" sz="1600" dirty="0">
                <a:latin typeface="+mn-lt"/>
              </a:rPr>
              <a:t>Intel Inspector XE  </a:t>
            </a:r>
          </a:p>
          <a:p>
            <a:pPr lvl="1"/>
            <a:r>
              <a:rPr lang="en-US" sz="1600" dirty="0">
                <a:latin typeface="+mn-lt"/>
              </a:rPr>
              <a:t>Google Thread Sanitizer</a:t>
            </a:r>
          </a:p>
          <a:p>
            <a:pPr lvl="1"/>
            <a:r>
              <a:rPr lang="en-US" sz="1600" dirty="0">
                <a:latin typeface="+mn-lt"/>
              </a:rPr>
              <a:t>...</a:t>
            </a:r>
          </a:p>
          <a:p>
            <a:pPr lvl="1"/>
            <a:endParaRPr lang="en-US" sz="1600" dirty="0">
              <a:latin typeface="+mn-lt"/>
            </a:endParaRPr>
          </a:p>
          <a:p>
            <a:r>
              <a:rPr lang="en-US" sz="1600" b="1" dirty="0">
                <a:latin typeface="+mn-lt"/>
              </a:rPr>
              <a:t>Hardware based solutions</a:t>
            </a:r>
            <a:r>
              <a:rPr lang="en-US" sz="1600" dirty="0">
                <a:latin typeface="+mn-lt"/>
              </a:rPr>
              <a:t> </a:t>
            </a:r>
          </a:p>
          <a:p>
            <a:pPr lvl="1"/>
            <a:r>
              <a:rPr lang="en-US" sz="1600" dirty="0" err="1">
                <a:latin typeface="+mn-lt"/>
              </a:rPr>
              <a:t>ReEnact</a:t>
            </a:r>
            <a:r>
              <a:rPr lang="en-US" sz="1600" dirty="0">
                <a:latin typeface="+mn-lt"/>
              </a:rPr>
              <a:t> [ISCA’03]</a:t>
            </a:r>
          </a:p>
          <a:p>
            <a:pPr lvl="1"/>
            <a:r>
              <a:rPr lang="en-US" sz="1600" dirty="0">
                <a:latin typeface="+mn-lt"/>
              </a:rPr>
              <a:t>CORD [HPCA’06]</a:t>
            </a:r>
          </a:p>
          <a:p>
            <a:pPr lvl="1"/>
            <a:r>
              <a:rPr lang="en-US" sz="1600" dirty="0" err="1">
                <a:latin typeface="+mn-lt"/>
              </a:rPr>
              <a:t>SigRace</a:t>
            </a:r>
            <a:r>
              <a:rPr lang="en-US" sz="1600" dirty="0">
                <a:latin typeface="+mn-lt"/>
              </a:rPr>
              <a:t> [ISCA’09]</a:t>
            </a:r>
          </a:p>
          <a:p>
            <a:pPr lvl="1"/>
            <a:r>
              <a:rPr lang="en-US" sz="1600" dirty="0">
                <a:latin typeface="+mn-lt"/>
              </a:rPr>
              <a:t>…</a:t>
            </a:r>
          </a:p>
          <a:p>
            <a:endParaRPr lang="en-US" sz="1600" dirty="0">
              <a:latin typeface="+mn-lt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D48CFB72-4F44-E143-94C7-9ED99E95AE08}"/>
              </a:ext>
            </a:extLst>
          </p:cNvPr>
          <p:cNvSpPr/>
          <p:nvPr/>
        </p:nvSpPr>
        <p:spPr bwMode="auto">
          <a:xfrm>
            <a:off x="4311666" y="1123108"/>
            <a:ext cx="152227" cy="1275382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CECAC9-278B-3148-9A9D-CE7C085204C6}"/>
              </a:ext>
            </a:extLst>
          </p:cNvPr>
          <p:cNvSpPr txBox="1"/>
          <p:nvPr/>
        </p:nvSpPr>
        <p:spPr>
          <a:xfrm>
            <a:off x="4974116" y="1195520"/>
            <a:ext cx="2624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1600" dirty="0">
                <a:latin typeface="+mn-lt"/>
              </a:rPr>
              <a:t>Sound (no false negatives)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4E7E8E-C52E-9E41-A10F-A83F0A52432E}"/>
              </a:ext>
            </a:extLst>
          </p:cNvPr>
          <p:cNvSpPr txBox="1"/>
          <p:nvPr/>
        </p:nvSpPr>
        <p:spPr>
          <a:xfrm>
            <a:off x="4974116" y="1632254"/>
            <a:ext cx="2829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1600" dirty="0">
                <a:latin typeface="+mn-lt"/>
              </a:rPr>
              <a:t>Complete (no false positives)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CE8798-402D-6D46-8CAF-F989C7FAD54D}"/>
              </a:ext>
            </a:extLst>
          </p:cNvPr>
          <p:cNvSpPr txBox="1"/>
          <p:nvPr/>
        </p:nvSpPr>
        <p:spPr>
          <a:xfrm>
            <a:off x="4974116" y="2072239"/>
            <a:ext cx="3264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1600" dirty="0">
                <a:solidFill>
                  <a:srgbClr val="FF0000"/>
                </a:solidFill>
                <a:latin typeface="+mn-lt"/>
              </a:rPr>
              <a:t>High run-time overhead (10-100x)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D6CAD7-F3A9-F849-9CA9-72E73E9051DB}"/>
              </a:ext>
            </a:extLst>
          </p:cNvPr>
          <p:cNvSpPr txBox="1"/>
          <p:nvPr/>
        </p:nvSpPr>
        <p:spPr>
          <a:xfrm>
            <a:off x="5009192" y="3021334"/>
            <a:ext cx="1471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1600" dirty="0">
                <a:latin typeface="+mn-lt"/>
              </a:rPr>
              <a:t>Low overhead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4DF51D6B-A929-5044-BB5C-FDFF6E176C79}"/>
              </a:ext>
            </a:extLst>
          </p:cNvPr>
          <p:cNvSpPr/>
          <p:nvPr/>
        </p:nvSpPr>
        <p:spPr bwMode="auto">
          <a:xfrm>
            <a:off x="4285102" y="2692390"/>
            <a:ext cx="178791" cy="128041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761A16-E5B0-9E40-99A3-046BFB448B21}"/>
              </a:ext>
            </a:extLst>
          </p:cNvPr>
          <p:cNvSpPr txBox="1"/>
          <p:nvPr/>
        </p:nvSpPr>
        <p:spPr>
          <a:xfrm>
            <a:off x="5009192" y="3420913"/>
            <a:ext cx="1803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zh-CN" sz="1600" dirty="0">
                <a:solidFill>
                  <a:srgbClr val="FF0000"/>
                </a:solidFill>
                <a:latin typeface="+mn-lt"/>
              </a:rPr>
              <a:t>Custom hardware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FE277C-1EB8-2540-99DD-D40F54235281}"/>
              </a:ext>
            </a:extLst>
          </p:cNvPr>
          <p:cNvSpPr txBox="1"/>
          <p:nvPr/>
        </p:nvSpPr>
        <p:spPr>
          <a:xfrm>
            <a:off x="4663100" y="119552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✔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51BBE6-0F4A-C048-A99F-6E9D2B2399BE}"/>
              </a:ext>
            </a:extLst>
          </p:cNvPr>
          <p:cNvSpPr txBox="1"/>
          <p:nvPr/>
        </p:nvSpPr>
        <p:spPr>
          <a:xfrm>
            <a:off x="4663100" y="2072239"/>
            <a:ext cx="352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n-lt"/>
              </a:rPr>
              <a:t>✗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B51528-E9D2-5645-88FC-9155DA1B2A16}"/>
              </a:ext>
            </a:extLst>
          </p:cNvPr>
          <p:cNvSpPr txBox="1"/>
          <p:nvPr/>
        </p:nvSpPr>
        <p:spPr>
          <a:xfrm>
            <a:off x="4663100" y="163594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✔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22810A-62E2-5D41-A3AE-A0D56CE42F5C}"/>
              </a:ext>
            </a:extLst>
          </p:cNvPr>
          <p:cNvSpPr txBox="1"/>
          <p:nvPr/>
        </p:nvSpPr>
        <p:spPr>
          <a:xfrm>
            <a:off x="4703692" y="302133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✔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FD7AA7-E82E-7E4B-86C5-8DBFE79A8588}"/>
              </a:ext>
            </a:extLst>
          </p:cNvPr>
          <p:cNvSpPr txBox="1"/>
          <p:nvPr/>
        </p:nvSpPr>
        <p:spPr>
          <a:xfrm>
            <a:off x="4663100" y="3420913"/>
            <a:ext cx="352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n-lt"/>
              </a:rPr>
              <a:t>✗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346B8C-117C-D148-922B-6AE145567D90}"/>
              </a:ext>
            </a:extLst>
          </p:cNvPr>
          <p:cNvSpPr txBox="1"/>
          <p:nvPr/>
        </p:nvSpPr>
        <p:spPr>
          <a:xfrm>
            <a:off x="751635" y="4193957"/>
            <a:ext cx="6824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+mn-lt"/>
              </a:rPr>
              <a:t>Hybrid solution: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TxRace</a:t>
            </a:r>
            <a:r>
              <a:rPr lang="en-US" sz="1600" dirty="0">
                <a:latin typeface="+mn-lt"/>
              </a:rPr>
              <a:t> 4.6x overhead – not suitable for production run</a:t>
            </a:r>
          </a:p>
        </p:txBody>
      </p:sp>
    </p:spTree>
    <p:extLst>
      <p:ext uri="{BB962C8B-B14F-4D97-AF65-F5344CB8AC3E}">
        <p14:creationId xmlns:p14="http://schemas.microsoft.com/office/powerpoint/2010/main" val="296777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3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BBB9BF-98F3-0248-80D9-9A6FCC433A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Google Shape;122;p19">
            <a:extLst>
              <a:ext uri="{FF2B5EF4-FFF2-40B4-BE49-F238E27FC236}">
                <a16:creationId xmlns:a16="http://schemas.microsoft.com/office/drawing/2014/main" id="{DE3DBA9C-822A-9F48-BA42-F3E15C2C44E9}"/>
              </a:ext>
            </a:extLst>
          </p:cNvPr>
          <p:cNvSpPr txBox="1">
            <a:spLocks/>
          </p:cNvSpPr>
          <p:nvPr/>
        </p:nvSpPr>
        <p:spPr>
          <a:xfrm>
            <a:off x="640080" y="274320"/>
            <a:ext cx="847731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Lato"/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Limitations of </a:t>
            </a:r>
            <a:r>
              <a:rPr lang="en-US" sz="2400" dirty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Sampling-based (Unsound)</a:t>
            </a:r>
          </a:p>
          <a:p>
            <a:pPr marL="0" indent="0">
              <a:buFont typeface="Lato"/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Data Race Detectors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618A3FB4-F366-8E41-871C-16B8FE00B257}"/>
              </a:ext>
            </a:extLst>
          </p:cNvPr>
          <p:cNvSpPr/>
          <p:nvPr/>
        </p:nvSpPr>
        <p:spPr bwMode="auto">
          <a:xfrm>
            <a:off x="4250268" y="1894808"/>
            <a:ext cx="190850" cy="754910"/>
          </a:xfrm>
          <a:prstGeom prst="rightBrace">
            <a:avLst>
              <a:gd name="adj1" fmla="val 44333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4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D8D9C6-22C1-ED45-B87C-D970B6CA959F}"/>
              </a:ext>
            </a:extLst>
          </p:cNvPr>
          <p:cNvSpPr txBox="1"/>
          <p:nvPr/>
        </p:nvSpPr>
        <p:spPr>
          <a:xfrm>
            <a:off x="5129378" y="2003387"/>
            <a:ext cx="1492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n-lt"/>
              </a:rPr>
              <a:t>Still expensive</a:t>
            </a:r>
          </a:p>
          <a:p>
            <a:r>
              <a:rPr lang="en-US" sz="1600" dirty="0">
                <a:latin typeface="+mn-lt"/>
              </a:rPr>
              <a:t>(up to 1.86x)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3FB3DF-3663-F746-BA47-968FAD305976}"/>
              </a:ext>
            </a:extLst>
          </p:cNvPr>
          <p:cNvSpPr txBox="1"/>
          <p:nvPr/>
        </p:nvSpPr>
        <p:spPr>
          <a:xfrm>
            <a:off x="5129378" y="3520033"/>
            <a:ext cx="235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n-lt"/>
              </a:rPr>
              <a:t>Low detection coverage</a:t>
            </a:r>
          </a:p>
          <a:p>
            <a:r>
              <a:rPr lang="en-US" sz="1600" dirty="0">
                <a:latin typeface="+mn-lt"/>
              </a:rPr>
              <a:t>(high false negatives)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CB64943C-09B9-0242-BA0B-AAD9D04A4227}"/>
              </a:ext>
            </a:extLst>
          </p:cNvPr>
          <p:cNvSpPr/>
          <p:nvPr/>
        </p:nvSpPr>
        <p:spPr bwMode="auto">
          <a:xfrm>
            <a:off x="4248960" y="3465744"/>
            <a:ext cx="190850" cy="754910"/>
          </a:xfrm>
          <a:prstGeom prst="rightBrace">
            <a:avLst>
              <a:gd name="adj1" fmla="val 44333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400">
              <a:latin typeface="+mn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C8A5456-07F2-BB4C-8E14-A8A4A366AB00}"/>
              </a:ext>
            </a:extLst>
          </p:cNvPr>
          <p:cNvCxnSpPr/>
          <p:nvPr/>
        </p:nvCxnSpPr>
        <p:spPr bwMode="auto">
          <a:xfrm>
            <a:off x="4780597" y="2274001"/>
            <a:ext cx="185195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9681CE-0DAA-1648-909E-079030C6B5E3}"/>
              </a:ext>
            </a:extLst>
          </p:cNvPr>
          <p:cNvCxnSpPr/>
          <p:nvPr/>
        </p:nvCxnSpPr>
        <p:spPr bwMode="auto">
          <a:xfrm>
            <a:off x="4780597" y="3843199"/>
            <a:ext cx="185195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D5B3C52-5E4D-634E-908E-54AD8801DC55}"/>
              </a:ext>
            </a:extLst>
          </p:cNvPr>
          <p:cNvSpPr txBox="1">
            <a:spLocks/>
          </p:cNvSpPr>
          <p:nvPr/>
        </p:nvSpPr>
        <p:spPr>
          <a:xfrm>
            <a:off x="731647" y="1149186"/>
            <a:ext cx="4052947" cy="3382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57200" lvl="1" indent="0">
              <a:buFont typeface="Lato"/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SW sampling</a:t>
            </a:r>
            <a:endParaRPr lang="en-US" sz="1600" dirty="0">
              <a:solidFill>
                <a:schemeClr val="tx1"/>
              </a:solidFill>
              <a:latin typeface="+mn-lt"/>
              <a:ea typeface="Calibri" charset="0"/>
              <a:cs typeface="Calibri" charset="0"/>
              <a:sym typeface="Symbol" panose="05050102010706020507" pitchFamily="18" charset="2"/>
            </a:endParaRPr>
          </a:p>
          <a:p>
            <a:pPr lvl="1">
              <a:buClr>
                <a:schemeClr val="tx1"/>
              </a:buClr>
              <a:buFont typeface="Arial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Symbol" panose="05050102010706020507" pitchFamily="18" charset="2"/>
              </a:rPr>
              <a:t>LiteRace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Symbol" panose="05050102010706020507" pitchFamily="18" charset="2"/>
              </a:rPr>
              <a:t> [PLDI’09]</a:t>
            </a:r>
          </a:p>
          <a:p>
            <a:pPr lvl="1">
              <a:buClr>
                <a:schemeClr val="tx1"/>
              </a:buClr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Symbol" panose="05050102010706020507" pitchFamily="18" charset="2"/>
              </a:rPr>
              <a:t>Pacer [PLDI’10]</a:t>
            </a:r>
          </a:p>
          <a:p>
            <a:pPr marL="457200" lvl="1" indent="0">
              <a:buFont typeface="Lato"/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HW sampling</a:t>
            </a:r>
            <a:endParaRPr lang="en-US" sz="1600" dirty="0">
              <a:solidFill>
                <a:schemeClr val="tx1"/>
              </a:solidFill>
              <a:latin typeface="+mn-lt"/>
              <a:ea typeface="Calibri" charset="0"/>
              <a:cs typeface="Calibri" charset="0"/>
              <a:sym typeface="Symbol" panose="05050102010706020507" pitchFamily="18" charset="2"/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Symbol" panose="05050102010706020507" pitchFamily="18" charset="2"/>
              </a:rPr>
              <a:t>DataCollider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Symbol" panose="05050102010706020507" pitchFamily="18" charset="2"/>
              </a:rPr>
              <a:t> [OSDI’10]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Symbol" panose="05050102010706020507" pitchFamily="18" charset="2"/>
              </a:rPr>
              <a:t>RaceZ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Symbol" panose="05050102010706020507" pitchFamily="18" charset="2"/>
              </a:rPr>
              <a:t> [ICSE’11]</a:t>
            </a:r>
          </a:p>
          <a:p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468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1AA20A-DAE8-0445-BF02-B4A71D0231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Google Shape;122;p19">
            <a:extLst>
              <a:ext uri="{FF2B5EF4-FFF2-40B4-BE49-F238E27FC236}">
                <a16:creationId xmlns:a16="http://schemas.microsoft.com/office/drawing/2014/main" id="{73F55D2D-0AA2-3741-AA8E-6E9BCC52CE59}"/>
              </a:ext>
            </a:extLst>
          </p:cNvPr>
          <p:cNvSpPr txBox="1">
            <a:spLocks/>
          </p:cNvSpPr>
          <p:nvPr/>
        </p:nvSpPr>
        <p:spPr>
          <a:xfrm>
            <a:off x="640080" y="274320"/>
            <a:ext cx="847731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Lato"/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Goal of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ProRace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: Production Runnable</a:t>
            </a:r>
            <a:endParaRPr lang="en-US" sz="2400" dirty="0">
              <a:solidFill>
                <a:schemeClr val="tx1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3A039FC-E6B8-E443-9C3F-B7C075E218C9}"/>
              </a:ext>
            </a:extLst>
          </p:cNvPr>
          <p:cNvSpPr txBox="1">
            <a:spLocks/>
          </p:cNvSpPr>
          <p:nvPr/>
        </p:nvSpPr>
        <p:spPr>
          <a:xfrm>
            <a:off x="791736" y="1129856"/>
            <a:ext cx="7680722" cy="321302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b="1" dirty="0">
                <a:latin typeface="+mn-lt"/>
              </a:rPr>
              <a:t>Lightweight Sampling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ea typeface="Calibri" charset="0"/>
                <a:cs typeface="Calibri" charset="0"/>
                <a:sym typeface="Symbol" panose="05050102010706020507" pitchFamily="18" charset="2"/>
              </a:rPr>
              <a:t>Use Performance Monitor Unit (</a:t>
            </a:r>
            <a:r>
              <a:rPr lang="en-US" sz="1600" dirty="0">
                <a:solidFill>
                  <a:srgbClr val="2C2BFA"/>
                </a:solidFill>
                <a:latin typeface="+mn-lt"/>
                <a:ea typeface="Calibri" charset="0"/>
                <a:cs typeface="Calibri" charset="0"/>
                <a:sym typeface="Symbol" panose="05050102010706020507" pitchFamily="18" charset="2"/>
              </a:rPr>
              <a:t>PMU</a:t>
            </a:r>
            <a:r>
              <a:rPr lang="en-US" sz="1600" dirty="0">
                <a:latin typeface="+mn-lt"/>
                <a:ea typeface="Calibri" charset="0"/>
                <a:cs typeface="Calibri" charset="0"/>
                <a:sym typeface="Symbol" panose="05050102010706020507" pitchFamily="18" charset="2"/>
              </a:rPr>
              <a:t>) support in commodity processors: e.g., Intel’s PEBS and PT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ea typeface="Calibri" charset="0"/>
                <a:cs typeface="Calibri" charset="0"/>
                <a:sym typeface="Symbol" panose="05050102010706020507" pitchFamily="18" charset="2"/>
              </a:rPr>
              <a:t>Use custom PMU driver</a:t>
            </a:r>
          </a:p>
          <a:p>
            <a:pPr lvl="1">
              <a:buFont typeface="Arial" charset="0"/>
              <a:buChar char="•"/>
            </a:pPr>
            <a:endParaRPr lang="en-US" sz="1600" dirty="0">
              <a:solidFill>
                <a:schemeClr val="tx1"/>
              </a:solidFill>
              <a:latin typeface="+mn-lt"/>
              <a:sym typeface="Symbol" panose="05050102010706020507" pitchFamily="18" charset="2"/>
            </a:endParaRPr>
          </a:p>
          <a:p>
            <a:pPr lvl="1">
              <a:buFont typeface="Arial" charset="0"/>
              <a:buChar char="•"/>
            </a:pPr>
            <a:endParaRPr lang="en-US" sz="1600" dirty="0">
              <a:solidFill>
                <a:schemeClr val="tx1"/>
              </a:solidFill>
              <a:latin typeface="+mn-lt"/>
              <a:sym typeface="Symbol" panose="05050102010706020507" pitchFamily="18" charset="2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High Detection Capability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ea typeface="Calibri" charset="0"/>
                <a:cs typeface="Calibri" charset="0"/>
                <a:sym typeface="Symbol" panose="05050102010706020507" pitchFamily="18" charset="2"/>
              </a:rPr>
              <a:t>Reconstruct </a:t>
            </a:r>
            <a:r>
              <a:rPr lang="en-US" sz="1600" dirty="0">
                <a:solidFill>
                  <a:srgbClr val="2C2BFA"/>
                </a:solidFill>
                <a:latin typeface="+mn-lt"/>
                <a:ea typeface="Calibri" charset="0"/>
                <a:cs typeface="Calibri" charset="0"/>
                <a:sym typeface="Symbol" panose="05050102010706020507" pitchFamily="18" charset="2"/>
              </a:rPr>
              <a:t>unsampled memory accesses </a:t>
            </a:r>
            <a:r>
              <a:rPr lang="en-US" sz="1600" dirty="0">
                <a:latin typeface="+mn-lt"/>
                <a:ea typeface="Calibri" charset="0"/>
                <a:cs typeface="Calibri" charset="0"/>
                <a:sym typeface="Symbol" panose="05050102010706020507" pitchFamily="18" charset="2"/>
              </a:rPr>
              <a:t>via best-effort forward/backward replay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ea typeface="Calibri" charset="0"/>
                <a:cs typeface="Calibri" charset="0"/>
                <a:sym typeface="Symbol" panose="05050102010706020507" pitchFamily="18" charset="2"/>
              </a:rPr>
              <a:t>Detect data races with extended memory traces</a:t>
            </a:r>
          </a:p>
          <a:p>
            <a:pPr lvl="1">
              <a:buFont typeface="Arial" charset="0"/>
              <a:buChar char="•"/>
            </a:pPr>
            <a:endParaRPr lang="en-US" sz="1600" dirty="0">
              <a:solidFill>
                <a:schemeClr val="tx1"/>
              </a:solidFill>
              <a:latin typeface="+mn-lt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4665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F355C2-803C-734F-86B1-B67396B397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1"/>
                </a:solidFill>
              </a:rPr>
              <a:t>16</a:t>
            </a:fld>
            <a:endParaRPr lang="en">
              <a:solidFill>
                <a:schemeClr val="tx1"/>
              </a:solidFill>
            </a:endParaRPr>
          </a:p>
        </p:txBody>
      </p:sp>
      <p:sp>
        <p:nvSpPr>
          <p:cNvPr id="3" name="Google Shape;146;p23">
            <a:extLst>
              <a:ext uri="{FF2B5EF4-FFF2-40B4-BE49-F238E27FC236}">
                <a16:creationId xmlns:a16="http://schemas.microsoft.com/office/drawing/2014/main" id="{5BEF3E51-9DD2-4246-A260-AB56B206B1CF}"/>
              </a:ext>
            </a:extLst>
          </p:cNvPr>
          <p:cNvSpPr txBox="1">
            <a:spLocks/>
          </p:cNvSpPr>
          <p:nvPr/>
        </p:nvSpPr>
        <p:spPr>
          <a:xfrm>
            <a:off x="640080" y="27432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Intel Processor’s Supports for Program Tracing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CB155C-926E-F84A-B0E8-0FE9FA6C5B61}"/>
              </a:ext>
            </a:extLst>
          </p:cNvPr>
          <p:cNvSpPr txBox="1">
            <a:spLocks/>
          </p:cNvSpPr>
          <p:nvPr/>
        </p:nvSpPr>
        <p:spPr>
          <a:xfrm>
            <a:off x="727650" y="1180169"/>
            <a:ext cx="8416350" cy="389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lnSpc>
                <a:spcPct val="100000"/>
              </a:lnSpc>
              <a:buFont typeface="Lato"/>
              <a:buNone/>
            </a:pPr>
            <a:r>
              <a:rPr lang="en-US" sz="16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PEBS (Precise Event Based Sampling)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Configurable sampling frequency and events</a:t>
            </a:r>
          </a:p>
          <a:p>
            <a:pPr marL="14605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	e.g., retired loads/stores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Provides the sampled event and its architectural execution context at the sample time</a:t>
            </a:r>
          </a:p>
          <a:p>
            <a:pPr marL="14605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	e.g., register values, time stamp counter (TSC), etc., but not memory states</a:t>
            </a:r>
            <a:endParaRPr lang="en-US" sz="1600" dirty="0">
              <a:solidFill>
                <a:schemeClr val="tx1"/>
              </a:solidFill>
              <a:latin typeface="+mn-lt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marL="0" indent="0">
              <a:lnSpc>
                <a:spcPct val="100000"/>
              </a:lnSpc>
              <a:buFont typeface="Lato"/>
              <a:buNone/>
            </a:pPr>
            <a:endParaRPr lang="en-US" sz="1600" b="1" dirty="0">
              <a:solidFill>
                <a:schemeClr val="tx1"/>
              </a:solidFill>
              <a:latin typeface="+mn-lt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marL="0" indent="0">
              <a:lnSpc>
                <a:spcPct val="100000"/>
              </a:lnSpc>
              <a:buFont typeface="Lato"/>
              <a:buNone/>
            </a:pPr>
            <a:r>
              <a:rPr lang="en-US" sz="16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  <a:sym typeface="Symbol" panose="05050102010706020507" pitchFamily="18" charset="2"/>
              </a:rPr>
              <a:t>PT (Process Tracing)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ea typeface="Calibri" charset="0"/>
                <a:cs typeface="Calibri" panose="020F0502020204030204" pitchFamily="34" charset="0"/>
                <a:sym typeface="Symbol" panose="05050102010706020507" pitchFamily="18" charset="2"/>
              </a:rPr>
              <a:t>Complete control-flow trace</a:t>
            </a:r>
          </a:p>
          <a:p>
            <a:pPr marL="14605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1"/>
                </a:solidFill>
                <a:latin typeface="+mn-lt"/>
                <a:ea typeface="Calibri" charset="0"/>
                <a:cs typeface="Calibri" panose="020F0502020204030204" pitchFamily="34" charset="0"/>
                <a:sym typeface="Symbol" panose="05050102010706020507" pitchFamily="18" charset="2"/>
              </a:rPr>
              <a:t>	e.g., branch decisions, target IP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n-lt"/>
                <a:ea typeface="Calibri" charset="0"/>
                <a:cs typeface="Calibri" panose="020F0502020204030204" pitchFamily="34" charset="0"/>
                <a:sym typeface="Symbol" panose="05050102010706020507" pitchFamily="18" charset="2"/>
              </a:rPr>
              <a:t>HW compression -&gt; Requires post-processing</a:t>
            </a:r>
          </a:p>
        </p:txBody>
      </p:sp>
    </p:spTree>
    <p:extLst>
      <p:ext uri="{BB962C8B-B14F-4D97-AF65-F5344CB8AC3E}">
        <p14:creationId xmlns:p14="http://schemas.microsoft.com/office/powerpoint/2010/main" val="349729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D8A645-21E8-6147-B739-C96E214A74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000729-1544-B24C-8BFD-722E1B299270}"/>
              </a:ext>
            </a:extLst>
          </p:cNvPr>
          <p:cNvSpPr/>
          <p:nvPr/>
        </p:nvSpPr>
        <p:spPr>
          <a:xfrm>
            <a:off x="640080" y="274320"/>
            <a:ext cx="41532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ProRace</a:t>
            </a:r>
            <a:r>
              <a:rPr lang="en-US" sz="2400" dirty="0"/>
              <a:t>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9D2F1B-BBCC-F84B-806F-2A749D694583}"/>
              </a:ext>
            </a:extLst>
          </p:cNvPr>
          <p:cNvSpPr/>
          <p:nvPr/>
        </p:nvSpPr>
        <p:spPr bwMode="auto">
          <a:xfrm>
            <a:off x="4733623" y="2443171"/>
            <a:ext cx="4076130" cy="26284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 cap="flat" cmpd="sng" algn="ctr">
            <a:solidFill>
              <a:srgbClr val="2C2BFA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49F5FA-7FC5-F546-AC9B-620F8314A88C}"/>
              </a:ext>
            </a:extLst>
          </p:cNvPr>
          <p:cNvSpPr/>
          <p:nvPr/>
        </p:nvSpPr>
        <p:spPr bwMode="auto">
          <a:xfrm>
            <a:off x="161071" y="2704083"/>
            <a:ext cx="1477292" cy="23137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Vertical Scroll 5">
            <a:extLst>
              <a:ext uri="{FF2B5EF4-FFF2-40B4-BE49-F238E27FC236}">
                <a16:creationId xmlns:a16="http://schemas.microsoft.com/office/drawing/2014/main" id="{F49323CC-023C-E045-A41B-7736695AA6C3}"/>
              </a:ext>
            </a:extLst>
          </p:cNvPr>
          <p:cNvSpPr/>
          <p:nvPr/>
        </p:nvSpPr>
        <p:spPr bwMode="auto">
          <a:xfrm>
            <a:off x="7104974" y="3222535"/>
            <a:ext cx="1605225" cy="1335787"/>
          </a:xfrm>
          <a:prstGeom prst="verticalScroll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r>
              <a:rPr lang="en-US" sz="2000" dirty="0"/>
              <a:t>Memory</a:t>
            </a:r>
          </a:p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r>
              <a:rPr lang="en-US" sz="2000" dirty="0"/>
              <a:t>Trace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ABBBC5-D046-1347-9A19-B3A0B3F4ACB3}"/>
              </a:ext>
            </a:extLst>
          </p:cNvPr>
          <p:cNvSpPr txBox="1"/>
          <p:nvPr/>
        </p:nvSpPr>
        <p:spPr>
          <a:xfrm>
            <a:off x="1570479" y="1062942"/>
            <a:ext cx="1007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Online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9B7DAA-DF7C-834C-8ECC-BFFBB8B899A2}"/>
              </a:ext>
            </a:extLst>
          </p:cNvPr>
          <p:cNvSpPr txBox="1"/>
          <p:nvPr/>
        </p:nvSpPr>
        <p:spPr>
          <a:xfrm>
            <a:off x="5892240" y="939293"/>
            <a:ext cx="1031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Offline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224A56-FDE3-5143-A5BB-5147C1436885}"/>
              </a:ext>
            </a:extLst>
          </p:cNvPr>
          <p:cNvCxnSpPr>
            <a:cxnSpLocks/>
          </p:cNvCxnSpPr>
          <p:nvPr/>
        </p:nvCxnSpPr>
        <p:spPr bwMode="auto">
          <a:xfrm>
            <a:off x="3912136" y="1277257"/>
            <a:ext cx="0" cy="378895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CC83C937-5B38-4844-B43A-A199FFE6710D}"/>
              </a:ext>
            </a:extLst>
          </p:cNvPr>
          <p:cNvCxnSpPr>
            <a:cxnSpLocks/>
            <a:stCxn id="19" idx="3"/>
            <a:endCxn id="49" idx="1"/>
          </p:cNvCxnSpPr>
          <p:nvPr/>
        </p:nvCxnSpPr>
        <p:spPr bwMode="auto">
          <a:xfrm flipV="1">
            <a:off x="3575511" y="4219505"/>
            <a:ext cx="1568002" cy="55297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CF782F-D67A-B046-BF20-7257874006DD}"/>
              </a:ext>
            </a:extLst>
          </p:cNvPr>
          <p:cNvGrpSpPr/>
          <p:nvPr/>
        </p:nvGrpSpPr>
        <p:grpSpPr>
          <a:xfrm>
            <a:off x="249796" y="2577940"/>
            <a:ext cx="3227865" cy="1032259"/>
            <a:chOff x="174248" y="2805055"/>
            <a:chExt cx="3583760" cy="1010228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2915E97-6576-BF43-B464-E0B301572C0B}"/>
                </a:ext>
              </a:extLst>
            </p:cNvPr>
            <p:cNvCxnSpPr>
              <a:cxnSpLocks/>
              <a:stCxn id="13" idx="3"/>
              <a:endCxn id="14" idx="1"/>
            </p:cNvCxnSpPr>
            <p:nvPr/>
          </p:nvCxnSpPr>
          <p:spPr bwMode="auto">
            <a:xfrm flipV="1">
              <a:off x="1468548" y="3310169"/>
              <a:ext cx="724250" cy="746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Manual Operation 12">
              <a:extLst>
                <a:ext uri="{FF2B5EF4-FFF2-40B4-BE49-F238E27FC236}">
                  <a16:creationId xmlns:a16="http://schemas.microsoft.com/office/drawing/2014/main" id="{A580B8C5-93D9-4047-B7F7-051B7B8A7548}"/>
                </a:ext>
              </a:extLst>
            </p:cNvPr>
            <p:cNvSpPr/>
            <p:nvPr/>
          </p:nvSpPr>
          <p:spPr bwMode="auto">
            <a:xfrm>
              <a:off x="174248" y="3057146"/>
              <a:ext cx="1438110" cy="507537"/>
            </a:xfrm>
            <a:prstGeom prst="flowChartManualOperation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PEBS</a:t>
              </a:r>
            </a:p>
          </p:txBody>
        </p:sp>
        <p:sp>
          <p:nvSpPr>
            <p:cNvPr id="14" name="Multidocument 13">
              <a:extLst>
                <a:ext uri="{FF2B5EF4-FFF2-40B4-BE49-F238E27FC236}">
                  <a16:creationId xmlns:a16="http://schemas.microsoft.com/office/drawing/2014/main" id="{8448E38D-75F3-AE48-BB52-B95386A91D24}"/>
                </a:ext>
              </a:extLst>
            </p:cNvPr>
            <p:cNvSpPr/>
            <p:nvPr/>
          </p:nvSpPr>
          <p:spPr bwMode="auto">
            <a:xfrm>
              <a:off x="2192797" y="2805055"/>
              <a:ext cx="1565211" cy="1010228"/>
            </a:xfrm>
            <a:prstGeom prst="flowChartMultidocumen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Mem.</a:t>
              </a:r>
              <a:r>
                <a:rPr kumimoji="0" lang="en-US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Ops &amp;</a:t>
              </a:r>
            </a:p>
            <a:p>
              <a:pPr marL="342900" marR="0" indent="-3429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Architecture</a:t>
              </a:r>
              <a:endParaRPr lang="en-US" dirty="0">
                <a:solidFill>
                  <a:schemeClr val="tx1"/>
                </a:solidFill>
              </a:endParaRPr>
            </a:p>
            <a:p>
              <a:pPr marL="342900" marR="0" indent="-3429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r>
                <a:rPr kumimoji="0" lang="en-US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State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797108F3-0AEA-1E49-9607-6A1ACC22AD37}"/>
              </a:ext>
            </a:extLst>
          </p:cNvPr>
          <p:cNvCxnSpPr>
            <a:cxnSpLocks/>
            <a:stCxn id="14" idx="3"/>
            <a:endCxn id="6" idx="0"/>
          </p:cNvCxnSpPr>
          <p:nvPr/>
        </p:nvCxnSpPr>
        <p:spPr bwMode="auto">
          <a:xfrm>
            <a:off x="3477661" y="3094070"/>
            <a:ext cx="4429926" cy="128465"/>
          </a:xfrm>
          <a:prstGeom prst="bent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2D83E0-F45F-B74C-B761-3C9D9895D75D}"/>
              </a:ext>
            </a:extLst>
          </p:cNvPr>
          <p:cNvGrpSpPr/>
          <p:nvPr/>
        </p:nvGrpSpPr>
        <p:grpSpPr>
          <a:xfrm>
            <a:off x="288026" y="3828033"/>
            <a:ext cx="3287485" cy="893538"/>
            <a:chOff x="229577" y="5102867"/>
            <a:chExt cx="3287485" cy="893538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3E608E0-C3FE-C949-BF6D-522EF73536C5}"/>
                </a:ext>
              </a:extLst>
            </p:cNvPr>
            <p:cNvCxnSpPr>
              <a:cxnSpLocks/>
              <a:stCxn id="18" idx="3"/>
            </p:cNvCxnSpPr>
            <p:nvPr/>
          </p:nvCxnSpPr>
          <p:spPr bwMode="auto">
            <a:xfrm>
              <a:off x="1328274" y="5549636"/>
              <a:ext cx="751084" cy="1"/>
            </a:xfrm>
            <a:prstGeom prst="straightConnector1">
              <a:avLst/>
            </a:prstGeom>
            <a:noFill/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8" name="Manual Operation 17">
              <a:extLst>
                <a:ext uri="{FF2B5EF4-FFF2-40B4-BE49-F238E27FC236}">
                  <a16:creationId xmlns:a16="http://schemas.microsoft.com/office/drawing/2014/main" id="{DEA8368B-5A03-A946-9E67-EAB24A75244C}"/>
                </a:ext>
              </a:extLst>
            </p:cNvPr>
            <p:cNvSpPr/>
            <p:nvPr/>
          </p:nvSpPr>
          <p:spPr bwMode="auto">
            <a:xfrm>
              <a:off x="229577" y="5266116"/>
              <a:ext cx="1220774" cy="567040"/>
            </a:xfrm>
            <a:prstGeom prst="flowChartManualOperation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PT</a:t>
              </a:r>
            </a:p>
          </p:txBody>
        </p:sp>
        <p:sp>
          <p:nvSpPr>
            <p:cNvPr id="19" name="Multidocument 18">
              <a:extLst>
                <a:ext uri="{FF2B5EF4-FFF2-40B4-BE49-F238E27FC236}">
                  <a16:creationId xmlns:a16="http://schemas.microsoft.com/office/drawing/2014/main" id="{5791A341-50DC-4D4C-86C8-72CD5CC4DE6A}"/>
                </a:ext>
              </a:extLst>
            </p:cNvPr>
            <p:cNvSpPr/>
            <p:nvPr/>
          </p:nvSpPr>
          <p:spPr bwMode="auto">
            <a:xfrm>
              <a:off x="2079358" y="5102867"/>
              <a:ext cx="1437704" cy="893538"/>
            </a:xfrm>
            <a:prstGeom prst="flowChartMultidocumen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Branch</a:t>
              </a:r>
            </a:p>
            <a:p>
              <a:pPr marL="342900" marR="0" indent="-3429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Information</a:t>
              </a: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0795F9D-D87C-D842-A0A4-B8717B1225D1}"/>
              </a:ext>
            </a:extLst>
          </p:cNvPr>
          <p:cNvCxnSpPr>
            <a:cxnSpLocks/>
          </p:cNvCxnSpPr>
          <p:nvPr/>
        </p:nvCxnSpPr>
        <p:spPr bwMode="auto">
          <a:xfrm>
            <a:off x="6758712" y="4093516"/>
            <a:ext cx="486907" cy="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A15BC8B-E134-3F4F-9BD1-353ABF5E207A}"/>
              </a:ext>
            </a:extLst>
          </p:cNvPr>
          <p:cNvSpPr txBox="1"/>
          <p:nvPr/>
        </p:nvSpPr>
        <p:spPr>
          <a:xfrm>
            <a:off x="4622583" y="1498451"/>
            <a:ext cx="1317614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Data Race Detector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19F4F14-DB62-E641-8AEE-5B580F681A36}"/>
              </a:ext>
            </a:extLst>
          </p:cNvPr>
          <p:cNvGrpSpPr/>
          <p:nvPr/>
        </p:nvGrpSpPr>
        <p:grpSpPr>
          <a:xfrm>
            <a:off x="290198" y="1504959"/>
            <a:ext cx="4332385" cy="731218"/>
            <a:chOff x="199428" y="2313284"/>
            <a:chExt cx="4332385" cy="731218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D15760E-46E2-DA4C-9FD3-21C2BF507D89}"/>
                </a:ext>
              </a:extLst>
            </p:cNvPr>
            <p:cNvCxnSpPr>
              <a:cxnSpLocks/>
              <a:stCxn id="27" idx="3"/>
              <a:endCxn id="21" idx="1"/>
            </p:cNvCxnSpPr>
            <p:nvPr/>
          </p:nvCxnSpPr>
          <p:spPr bwMode="auto">
            <a:xfrm flipV="1">
              <a:off x="3420808" y="2660719"/>
              <a:ext cx="1111005" cy="1817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222BCCA-B258-E547-94E8-6FA05B65427A}"/>
                </a:ext>
              </a:extLst>
            </p:cNvPr>
            <p:cNvGrpSpPr/>
            <p:nvPr/>
          </p:nvGrpSpPr>
          <p:grpSpPr>
            <a:xfrm>
              <a:off x="199428" y="2313284"/>
              <a:ext cx="3221380" cy="731218"/>
              <a:chOff x="362489" y="2249686"/>
              <a:chExt cx="3058319" cy="731218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CCD7B3AB-6AA1-124A-8D88-8340571AABB5}"/>
                  </a:ext>
                </a:extLst>
              </p:cNvPr>
              <p:cNvCxnSpPr/>
              <p:nvPr/>
            </p:nvCxnSpPr>
            <p:spPr bwMode="auto">
              <a:xfrm flipV="1">
                <a:off x="1574724" y="2533205"/>
                <a:ext cx="504178" cy="2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6" name="Document 25">
                <a:extLst>
                  <a:ext uri="{FF2B5EF4-FFF2-40B4-BE49-F238E27FC236}">
                    <a16:creationId xmlns:a16="http://schemas.microsoft.com/office/drawing/2014/main" id="{A3FCF28C-5296-4C45-AC21-208C100D77D7}"/>
                  </a:ext>
                </a:extLst>
              </p:cNvPr>
              <p:cNvSpPr/>
              <p:nvPr/>
            </p:nvSpPr>
            <p:spPr bwMode="auto">
              <a:xfrm>
                <a:off x="362489" y="2297804"/>
                <a:ext cx="1205031" cy="515094"/>
              </a:xfrm>
              <a:prstGeom prst="flowChartDocumen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None/>
                  <a:tabLst/>
                </a:pPr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Library</a:t>
                </a:r>
              </a:p>
            </p:txBody>
          </p:sp>
          <p:sp>
            <p:nvSpPr>
              <p:cNvPr id="27" name="Multidocument 26">
                <a:extLst>
                  <a:ext uri="{FF2B5EF4-FFF2-40B4-BE49-F238E27FC236}">
                    <a16:creationId xmlns:a16="http://schemas.microsoft.com/office/drawing/2014/main" id="{CF9D18E6-4855-0246-B8AC-64A21F705AAA}"/>
                  </a:ext>
                </a:extLst>
              </p:cNvPr>
              <p:cNvSpPr/>
              <p:nvPr/>
            </p:nvSpPr>
            <p:spPr bwMode="auto">
              <a:xfrm>
                <a:off x="2074585" y="2249686"/>
                <a:ext cx="1346223" cy="731218"/>
              </a:xfrm>
              <a:prstGeom prst="flowChartMultidocumen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Sync</a:t>
                </a:r>
                <a:r>
                  <a:rPr kumimoji="0" lang="en-US" sz="16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Ops.</a:t>
                </a:r>
              </a:p>
            </p:txBody>
          </p:sp>
        </p:grp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3B499AA-547C-6A41-9222-EFC62FD530AB}"/>
              </a:ext>
            </a:extLst>
          </p:cNvPr>
          <p:cNvCxnSpPr>
            <a:cxnSpLocks/>
          </p:cNvCxnSpPr>
          <p:nvPr/>
        </p:nvCxnSpPr>
        <p:spPr bwMode="auto">
          <a:xfrm flipV="1">
            <a:off x="8182669" y="2236178"/>
            <a:ext cx="0" cy="98635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C3E8467-4AFD-914E-BCB3-9AE949CA9376}"/>
              </a:ext>
            </a:extLst>
          </p:cNvPr>
          <p:cNvCxnSpPr>
            <a:cxnSpLocks/>
            <a:stCxn id="21" idx="3"/>
          </p:cNvCxnSpPr>
          <p:nvPr/>
        </p:nvCxnSpPr>
        <p:spPr bwMode="auto">
          <a:xfrm>
            <a:off x="5940197" y="1852394"/>
            <a:ext cx="1752481" cy="908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EAC3A1B-0E75-524F-A35D-84E158BC0D3D}"/>
              </a:ext>
            </a:extLst>
          </p:cNvPr>
          <p:cNvGrpSpPr/>
          <p:nvPr/>
        </p:nvGrpSpPr>
        <p:grpSpPr>
          <a:xfrm>
            <a:off x="7692678" y="1062942"/>
            <a:ext cx="979984" cy="1166330"/>
            <a:chOff x="7802048" y="2554378"/>
            <a:chExt cx="1051584" cy="1166330"/>
          </a:xfrm>
        </p:grpSpPr>
        <p:sp>
          <p:nvSpPr>
            <p:cNvPr id="31" name="Snip and Round Single Corner Rectangle 97">
              <a:extLst>
                <a:ext uri="{FF2B5EF4-FFF2-40B4-BE49-F238E27FC236}">
                  <a16:creationId xmlns:a16="http://schemas.microsoft.com/office/drawing/2014/main" id="{A27D08A4-CF77-D14E-A3D5-82BBAD9E9C70}"/>
                </a:ext>
              </a:extLst>
            </p:cNvPr>
            <p:cNvSpPr/>
            <p:nvPr/>
          </p:nvSpPr>
          <p:spPr bwMode="auto">
            <a:xfrm>
              <a:off x="7802048" y="2554378"/>
              <a:ext cx="1051584" cy="1166330"/>
            </a:xfrm>
            <a:custGeom>
              <a:avLst/>
              <a:gdLst>
                <a:gd name="connsiteX0" fmla="*/ 116711 w 1326228"/>
                <a:gd name="connsiteY0" fmla="*/ 0 h 700254"/>
                <a:gd name="connsiteX1" fmla="*/ 1209517 w 1326228"/>
                <a:gd name="connsiteY1" fmla="*/ 0 h 700254"/>
                <a:gd name="connsiteX2" fmla="*/ 1326228 w 1326228"/>
                <a:gd name="connsiteY2" fmla="*/ 116711 h 700254"/>
                <a:gd name="connsiteX3" fmla="*/ 1326228 w 1326228"/>
                <a:gd name="connsiteY3" fmla="*/ 700254 h 700254"/>
                <a:gd name="connsiteX4" fmla="*/ 0 w 1326228"/>
                <a:gd name="connsiteY4" fmla="*/ 700254 h 700254"/>
                <a:gd name="connsiteX5" fmla="*/ 0 w 1326228"/>
                <a:gd name="connsiteY5" fmla="*/ 116711 h 700254"/>
                <a:gd name="connsiteX6" fmla="*/ 116711 w 1326228"/>
                <a:gd name="connsiteY6" fmla="*/ 0 h 700254"/>
                <a:gd name="connsiteX0" fmla="*/ 55242 w 1326752"/>
                <a:gd name="connsiteY0" fmla="*/ 0 h 700254"/>
                <a:gd name="connsiteX1" fmla="*/ 1210041 w 1326752"/>
                <a:gd name="connsiteY1" fmla="*/ 0 h 700254"/>
                <a:gd name="connsiteX2" fmla="*/ 1326752 w 1326752"/>
                <a:gd name="connsiteY2" fmla="*/ 116711 h 700254"/>
                <a:gd name="connsiteX3" fmla="*/ 1326752 w 1326752"/>
                <a:gd name="connsiteY3" fmla="*/ 700254 h 700254"/>
                <a:gd name="connsiteX4" fmla="*/ 524 w 1326752"/>
                <a:gd name="connsiteY4" fmla="*/ 700254 h 700254"/>
                <a:gd name="connsiteX5" fmla="*/ 524 w 1326752"/>
                <a:gd name="connsiteY5" fmla="*/ 116711 h 700254"/>
                <a:gd name="connsiteX6" fmla="*/ 55242 w 1326752"/>
                <a:gd name="connsiteY6" fmla="*/ 0 h 700254"/>
                <a:gd name="connsiteX0" fmla="*/ 891627 w 2163137"/>
                <a:gd name="connsiteY0" fmla="*/ 0 h 1465063"/>
                <a:gd name="connsiteX1" fmla="*/ 2046426 w 2163137"/>
                <a:gd name="connsiteY1" fmla="*/ 0 h 1465063"/>
                <a:gd name="connsiteX2" fmla="*/ 2163137 w 2163137"/>
                <a:gd name="connsiteY2" fmla="*/ 116711 h 1465063"/>
                <a:gd name="connsiteX3" fmla="*/ 2163137 w 2163137"/>
                <a:gd name="connsiteY3" fmla="*/ 700254 h 1465063"/>
                <a:gd name="connsiteX4" fmla="*/ 836909 w 2163137"/>
                <a:gd name="connsiteY4" fmla="*/ 700254 h 1465063"/>
                <a:gd name="connsiteX5" fmla="*/ 0 w 2163137"/>
                <a:gd name="connsiteY5" fmla="*/ 1465063 h 1465063"/>
                <a:gd name="connsiteX6" fmla="*/ 891627 w 2163137"/>
                <a:gd name="connsiteY6" fmla="*/ 0 h 1465063"/>
                <a:gd name="connsiteX0" fmla="*/ 54718 w 1326228"/>
                <a:gd name="connsiteY0" fmla="*/ 0 h 700254"/>
                <a:gd name="connsiteX1" fmla="*/ 1209517 w 1326228"/>
                <a:gd name="connsiteY1" fmla="*/ 0 h 700254"/>
                <a:gd name="connsiteX2" fmla="*/ 1326228 w 1326228"/>
                <a:gd name="connsiteY2" fmla="*/ 116711 h 700254"/>
                <a:gd name="connsiteX3" fmla="*/ 1326228 w 1326228"/>
                <a:gd name="connsiteY3" fmla="*/ 700254 h 700254"/>
                <a:gd name="connsiteX4" fmla="*/ 0 w 1326228"/>
                <a:gd name="connsiteY4" fmla="*/ 700254 h 700254"/>
                <a:gd name="connsiteX5" fmla="*/ 54718 w 1326228"/>
                <a:gd name="connsiteY5" fmla="*/ 0 h 700254"/>
                <a:gd name="connsiteX0" fmla="*/ 0 w 1333504"/>
                <a:gd name="connsiteY0" fmla="*/ 15498 h 700254"/>
                <a:gd name="connsiteX1" fmla="*/ 1216793 w 1333504"/>
                <a:gd name="connsiteY1" fmla="*/ 0 h 700254"/>
                <a:gd name="connsiteX2" fmla="*/ 1333504 w 1333504"/>
                <a:gd name="connsiteY2" fmla="*/ 116711 h 700254"/>
                <a:gd name="connsiteX3" fmla="*/ 1333504 w 1333504"/>
                <a:gd name="connsiteY3" fmla="*/ 700254 h 700254"/>
                <a:gd name="connsiteX4" fmla="*/ 7276 w 1333504"/>
                <a:gd name="connsiteY4" fmla="*/ 700254 h 700254"/>
                <a:gd name="connsiteX5" fmla="*/ 0 w 1333504"/>
                <a:gd name="connsiteY5" fmla="*/ 15498 h 700254"/>
                <a:gd name="connsiteX0" fmla="*/ 0 w 1333504"/>
                <a:gd name="connsiteY0" fmla="*/ 1400 h 700254"/>
                <a:gd name="connsiteX1" fmla="*/ 1216793 w 1333504"/>
                <a:gd name="connsiteY1" fmla="*/ 0 h 700254"/>
                <a:gd name="connsiteX2" fmla="*/ 1333504 w 1333504"/>
                <a:gd name="connsiteY2" fmla="*/ 116711 h 700254"/>
                <a:gd name="connsiteX3" fmla="*/ 1333504 w 1333504"/>
                <a:gd name="connsiteY3" fmla="*/ 700254 h 700254"/>
                <a:gd name="connsiteX4" fmla="*/ 7276 w 1333504"/>
                <a:gd name="connsiteY4" fmla="*/ 700254 h 700254"/>
                <a:gd name="connsiteX5" fmla="*/ 0 w 1333504"/>
                <a:gd name="connsiteY5" fmla="*/ 1400 h 700254"/>
                <a:gd name="connsiteX0" fmla="*/ 0 w 1333504"/>
                <a:gd name="connsiteY0" fmla="*/ 1400 h 700254"/>
                <a:gd name="connsiteX1" fmla="*/ 1216793 w 1333504"/>
                <a:gd name="connsiteY1" fmla="*/ 0 h 700254"/>
                <a:gd name="connsiteX2" fmla="*/ 1333504 w 1333504"/>
                <a:gd name="connsiteY2" fmla="*/ 67368 h 700254"/>
                <a:gd name="connsiteX3" fmla="*/ 1333504 w 1333504"/>
                <a:gd name="connsiteY3" fmla="*/ 700254 h 700254"/>
                <a:gd name="connsiteX4" fmla="*/ 7276 w 1333504"/>
                <a:gd name="connsiteY4" fmla="*/ 700254 h 700254"/>
                <a:gd name="connsiteX5" fmla="*/ 0 w 1333504"/>
                <a:gd name="connsiteY5" fmla="*/ 1400 h 700254"/>
                <a:gd name="connsiteX0" fmla="*/ 0 w 1333504"/>
                <a:gd name="connsiteY0" fmla="*/ 1400 h 700254"/>
                <a:gd name="connsiteX1" fmla="*/ 1216793 w 1333504"/>
                <a:gd name="connsiteY1" fmla="*/ 0 h 700254"/>
                <a:gd name="connsiteX2" fmla="*/ 1227914 w 1333504"/>
                <a:gd name="connsiteY2" fmla="*/ 67778 h 700254"/>
                <a:gd name="connsiteX3" fmla="*/ 1333504 w 1333504"/>
                <a:gd name="connsiteY3" fmla="*/ 67368 h 700254"/>
                <a:gd name="connsiteX4" fmla="*/ 1333504 w 1333504"/>
                <a:gd name="connsiteY4" fmla="*/ 700254 h 700254"/>
                <a:gd name="connsiteX5" fmla="*/ 7276 w 1333504"/>
                <a:gd name="connsiteY5" fmla="*/ 700254 h 700254"/>
                <a:gd name="connsiteX6" fmla="*/ 0 w 1333504"/>
                <a:gd name="connsiteY6" fmla="*/ 1400 h 700254"/>
                <a:gd name="connsiteX0" fmla="*/ 1216793 w 1333504"/>
                <a:gd name="connsiteY0" fmla="*/ 0 h 700254"/>
                <a:gd name="connsiteX1" fmla="*/ 1227914 w 1333504"/>
                <a:gd name="connsiteY1" fmla="*/ 67778 h 700254"/>
                <a:gd name="connsiteX2" fmla="*/ 1333504 w 1333504"/>
                <a:gd name="connsiteY2" fmla="*/ 67368 h 700254"/>
                <a:gd name="connsiteX3" fmla="*/ 1333504 w 1333504"/>
                <a:gd name="connsiteY3" fmla="*/ 700254 h 700254"/>
                <a:gd name="connsiteX4" fmla="*/ 7276 w 1333504"/>
                <a:gd name="connsiteY4" fmla="*/ 700254 h 700254"/>
                <a:gd name="connsiteX5" fmla="*/ 0 w 1333504"/>
                <a:gd name="connsiteY5" fmla="*/ 1400 h 700254"/>
                <a:gd name="connsiteX6" fmla="*/ 1319521 w 1333504"/>
                <a:gd name="connsiteY6" fmla="*/ 41589 h 700254"/>
                <a:gd name="connsiteX0" fmla="*/ 1216793 w 1333504"/>
                <a:gd name="connsiteY0" fmla="*/ 0 h 700254"/>
                <a:gd name="connsiteX1" fmla="*/ 1227914 w 1333504"/>
                <a:gd name="connsiteY1" fmla="*/ 67778 h 700254"/>
                <a:gd name="connsiteX2" fmla="*/ 1333504 w 1333504"/>
                <a:gd name="connsiteY2" fmla="*/ 67368 h 700254"/>
                <a:gd name="connsiteX3" fmla="*/ 1333504 w 1333504"/>
                <a:gd name="connsiteY3" fmla="*/ 700254 h 700254"/>
                <a:gd name="connsiteX4" fmla="*/ 7276 w 1333504"/>
                <a:gd name="connsiteY4" fmla="*/ 700254 h 700254"/>
                <a:gd name="connsiteX5" fmla="*/ 0 w 1333504"/>
                <a:gd name="connsiteY5" fmla="*/ 1400 h 700254"/>
                <a:gd name="connsiteX6" fmla="*/ 1212725 w 1333504"/>
                <a:gd name="connsiteY6" fmla="*/ 412 h 700254"/>
                <a:gd name="connsiteX0" fmla="*/ 1216793 w 1333504"/>
                <a:gd name="connsiteY0" fmla="*/ 0 h 700254"/>
                <a:gd name="connsiteX1" fmla="*/ 1227914 w 1333504"/>
                <a:gd name="connsiteY1" fmla="*/ 67778 h 700254"/>
                <a:gd name="connsiteX2" fmla="*/ 1333504 w 1333504"/>
                <a:gd name="connsiteY2" fmla="*/ 67368 h 700254"/>
                <a:gd name="connsiteX3" fmla="*/ 1333504 w 1333504"/>
                <a:gd name="connsiteY3" fmla="*/ 700254 h 700254"/>
                <a:gd name="connsiteX4" fmla="*/ 7276 w 1333504"/>
                <a:gd name="connsiteY4" fmla="*/ 700254 h 700254"/>
                <a:gd name="connsiteX5" fmla="*/ 0 w 1333504"/>
                <a:gd name="connsiteY5" fmla="*/ 1400 h 700254"/>
                <a:gd name="connsiteX6" fmla="*/ 1217811 w 1333504"/>
                <a:gd name="connsiteY6" fmla="*/ 412 h 700254"/>
                <a:gd name="connsiteX0" fmla="*/ 1216793 w 1333504"/>
                <a:gd name="connsiteY0" fmla="*/ 0 h 700254"/>
                <a:gd name="connsiteX1" fmla="*/ 1227914 w 1333504"/>
                <a:gd name="connsiteY1" fmla="*/ 67778 h 700254"/>
                <a:gd name="connsiteX2" fmla="*/ 1333504 w 1333504"/>
                <a:gd name="connsiteY2" fmla="*/ 67368 h 700254"/>
                <a:gd name="connsiteX3" fmla="*/ 1333504 w 1333504"/>
                <a:gd name="connsiteY3" fmla="*/ 700254 h 700254"/>
                <a:gd name="connsiteX4" fmla="*/ 7276 w 1333504"/>
                <a:gd name="connsiteY4" fmla="*/ 700254 h 700254"/>
                <a:gd name="connsiteX5" fmla="*/ 0 w 1333504"/>
                <a:gd name="connsiteY5" fmla="*/ 1400 h 700254"/>
                <a:gd name="connsiteX6" fmla="*/ 1217811 w 1333504"/>
                <a:gd name="connsiteY6" fmla="*/ 4530 h 700254"/>
                <a:gd name="connsiteX0" fmla="*/ 1216793 w 1333504"/>
                <a:gd name="connsiteY0" fmla="*/ 0 h 700254"/>
                <a:gd name="connsiteX1" fmla="*/ 1227914 w 1333504"/>
                <a:gd name="connsiteY1" fmla="*/ 67778 h 700254"/>
                <a:gd name="connsiteX2" fmla="*/ 1333504 w 1333504"/>
                <a:gd name="connsiteY2" fmla="*/ 67368 h 700254"/>
                <a:gd name="connsiteX3" fmla="*/ 1333504 w 1333504"/>
                <a:gd name="connsiteY3" fmla="*/ 700254 h 700254"/>
                <a:gd name="connsiteX4" fmla="*/ 7276 w 1333504"/>
                <a:gd name="connsiteY4" fmla="*/ 700254 h 700254"/>
                <a:gd name="connsiteX5" fmla="*/ 0 w 1333504"/>
                <a:gd name="connsiteY5" fmla="*/ 1400 h 700254"/>
                <a:gd name="connsiteX6" fmla="*/ 1217811 w 1333504"/>
                <a:gd name="connsiteY6" fmla="*/ 2471 h 700254"/>
                <a:gd name="connsiteX0" fmla="*/ 1216793 w 1333504"/>
                <a:gd name="connsiteY0" fmla="*/ 0 h 700254"/>
                <a:gd name="connsiteX1" fmla="*/ 1227914 w 1333504"/>
                <a:gd name="connsiteY1" fmla="*/ 67778 h 700254"/>
                <a:gd name="connsiteX2" fmla="*/ 1333504 w 1333504"/>
                <a:gd name="connsiteY2" fmla="*/ 67368 h 700254"/>
                <a:gd name="connsiteX3" fmla="*/ 1333504 w 1333504"/>
                <a:gd name="connsiteY3" fmla="*/ 700254 h 700254"/>
                <a:gd name="connsiteX4" fmla="*/ 7276 w 1333504"/>
                <a:gd name="connsiteY4" fmla="*/ 700254 h 700254"/>
                <a:gd name="connsiteX5" fmla="*/ 0 w 1333504"/>
                <a:gd name="connsiteY5" fmla="*/ 1400 h 700254"/>
                <a:gd name="connsiteX6" fmla="*/ 1217811 w 1333504"/>
                <a:gd name="connsiteY6" fmla="*/ 2471 h 700254"/>
                <a:gd name="connsiteX7" fmla="*/ 1216793 w 1333504"/>
                <a:gd name="connsiteY7" fmla="*/ 0 h 70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4" h="700254">
                  <a:moveTo>
                    <a:pt x="1216793" y="0"/>
                  </a:moveTo>
                  <a:cubicBezTo>
                    <a:pt x="1232366" y="8867"/>
                    <a:pt x="1212341" y="58911"/>
                    <a:pt x="1227914" y="67778"/>
                  </a:cubicBezTo>
                  <a:lnTo>
                    <a:pt x="1333504" y="67368"/>
                  </a:lnTo>
                  <a:lnTo>
                    <a:pt x="1333504" y="700254"/>
                  </a:lnTo>
                  <a:lnTo>
                    <a:pt x="7276" y="700254"/>
                  </a:lnTo>
                  <a:cubicBezTo>
                    <a:pt x="4851" y="472002"/>
                    <a:pt x="2425" y="229652"/>
                    <a:pt x="0" y="1400"/>
                  </a:cubicBezTo>
                  <a:lnTo>
                    <a:pt x="1217811" y="2471"/>
                  </a:lnTo>
                  <a:lnTo>
                    <a:pt x="1216793" y="0"/>
                  </a:lnTo>
                  <a:close/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Data</a:t>
              </a:r>
            </a:p>
            <a:p>
              <a:pPr marL="342900" marR="0" indent="-3429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Race</a:t>
              </a:r>
            </a:p>
            <a:p>
              <a:pPr marL="342900" marR="0" indent="-3429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r>
                <a:rPr lang="en-US" sz="1600" dirty="0">
                  <a:solidFill>
                    <a:schemeClr val="tx1"/>
                  </a:solidFill>
                </a:rPr>
                <a:t>Report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2905C0B-54C7-4F45-A6F5-38942DAE414B}"/>
                </a:ext>
              </a:extLst>
            </p:cNvPr>
            <p:cNvCxnSpPr>
              <a:cxnSpLocks/>
              <a:stCxn id="31" idx="0"/>
              <a:endCxn id="31" idx="2"/>
            </p:cNvCxnSpPr>
            <p:nvPr/>
          </p:nvCxnSpPr>
          <p:spPr bwMode="auto">
            <a:xfrm>
              <a:off x="8761595" y="2554378"/>
              <a:ext cx="92037" cy="11220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605C0B4-6A03-CE4A-B2B3-F8B1097C5B29}"/>
              </a:ext>
            </a:extLst>
          </p:cNvPr>
          <p:cNvGrpSpPr/>
          <p:nvPr/>
        </p:nvGrpSpPr>
        <p:grpSpPr>
          <a:xfrm>
            <a:off x="7261068" y="3425623"/>
            <a:ext cx="1910025" cy="1640587"/>
            <a:chOff x="5873632" y="4195048"/>
            <a:chExt cx="1910025" cy="1640587"/>
          </a:xfrm>
        </p:grpSpPr>
        <p:sp>
          <p:nvSpPr>
            <p:cNvPr id="34" name="Vertical Scroll 33">
              <a:extLst>
                <a:ext uri="{FF2B5EF4-FFF2-40B4-BE49-F238E27FC236}">
                  <a16:creationId xmlns:a16="http://schemas.microsoft.com/office/drawing/2014/main" id="{58D07A29-307F-7845-A89C-EF8C87AFF9EB}"/>
                </a:ext>
              </a:extLst>
            </p:cNvPr>
            <p:cNvSpPr/>
            <p:nvPr/>
          </p:nvSpPr>
          <p:spPr bwMode="auto">
            <a:xfrm>
              <a:off x="5873632" y="4195048"/>
              <a:ext cx="1605225" cy="1335787"/>
            </a:xfrm>
            <a:prstGeom prst="verticalScroll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Extended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342900" marR="0" indent="-3429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r>
                <a:rPr lang="en-US" sz="2000" dirty="0">
                  <a:solidFill>
                    <a:schemeClr val="tx1"/>
                  </a:solidFill>
                </a:rPr>
                <a:t>Memory</a:t>
              </a:r>
            </a:p>
            <a:p>
              <a:pPr marL="342900" marR="0" indent="-3429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r>
                <a:rPr lang="en-US" sz="2000" dirty="0">
                  <a:solidFill>
                    <a:schemeClr val="tx1"/>
                  </a:solidFill>
                </a:rPr>
                <a:t>Trace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5" name="Vertical Scroll 34">
              <a:extLst>
                <a:ext uri="{FF2B5EF4-FFF2-40B4-BE49-F238E27FC236}">
                  <a16:creationId xmlns:a16="http://schemas.microsoft.com/office/drawing/2014/main" id="{58B9BEB2-00C2-0E46-8AEF-20977638D3D1}"/>
                </a:ext>
              </a:extLst>
            </p:cNvPr>
            <p:cNvSpPr/>
            <p:nvPr/>
          </p:nvSpPr>
          <p:spPr bwMode="auto">
            <a:xfrm>
              <a:off x="6026032" y="4347448"/>
              <a:ext cx="1605225" cy="1335787"/>
            </a:xfrm>
            <a:prstGeom prst="verticalScroll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Extended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342900" marR="0" indent="-3429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r>
                <a:rPr lang="en-US" sz="2000" dirty="0">
                  <a:solidFill>
                    <a:schemeClr val="tx1"/>
                  </a:solidFill>
                </a:rPr>
                <a:t>Memory</a:t>
              </a:r>
            </a:p>
            <a:p>
              <a:pPr marL="342900" marR="0" indent="-3429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r>
                <a:rPr lang="en-US" sz="2000" dirty="0">
                  <a:solidFill>
                    <a:schemeClr val="tx1"/>
                  </a:solidFill>
                </a:rPr>
                <a:t>Trace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6" name="Vertical Scroll 35">
              <a:extLst>
                <a:ext uri="{FF2B5EF4-FFF2-40B4-BE49-F238E27FC236}">
                  <a16:creationId xmlns:a16="http://schemas.microsoft.com/office/drawing/2014/main" id="{C1612D9D-C79D-E641-922A-3C89CC2A04AA}"/>
                </a:ext>
              </a:extLst>
            </p:cNvPr>
            <p:cNvSpPr/>
            <p:nvPr/>
          </p:nvSpPr>
          <p:spPr bwMode="auto">
            <a:xfrm>
              <a:off x="6178432" y="4499848"/>
              <a:ext cx="1605225" cy="1335787"/>
            </a:xfrm>
            <a:prstGeom prst="verticalScroll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</a:rPr>
                <a:t>Extended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342900" marR="0" indent="-3429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r>
                <a:rPr lang="en-US" sz="2000" dirty="0">
                  <a:solidFill>
                    <a:schemeClr val="tx1"/>
                  </a:solidFill>
                </a:rPr>
                <a:t>Memory</a:t>
              </a:r>
            </a:p>
            <a:p>
              <a:pPr marL="342900" marR="0" indent="-3429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r>
                <a:rPr lang="en-US" sz="2000" dirty="0">
                  <a:solidFill>
                    <a:schemeClr val="tx1"/>
                  </a:solidFill>
                </a:rPr>
                <a:t>Trace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91B85FDA-4612-2D4D-A088-AC63A69AD609}"/>
              </a:ext>
            </a:extLst>
          </p:cNvPr>
          <p:cNvCxnSpPr>
            <a:cxnSpLocks/>
            <a:endCxn id="49" idx="0"/>
          </p:cNvCxnSpPr>
          <p:nvPr/>
        </p:nvCxnSpPr>
        <p:spPr bwMode="auto">
          <a:xfrm>
            <a:off x="3511578" y="3250584"/>
            <a:ext cx="2431153" cy="314896"/>
          </a:xfrm>
          <a:prstGeom prst="bent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EE9420C-71F0-5041-A6AA-8105FAC5CA2C}"/>
              </a:ext>
            </a:extLst>
          </p:cNvPr>
          <p:cNvSpPr txBox="1"/>
          <p:nvPr/>
        </p:nvSpPr>
        <p:spPr>
          <a:xfrm>
            <a:off x="81479" y="4621028"/>
            <a:ext cx="2142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Custom Driver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1DDCB42-3B44-7346-9A4A-897E4B7EFA38}"/>
              </a:ext>
            </a:extLst>
          </p:cNvPr>
          <p:cNvGrpSpPr/>
          <p:nvPr/>
        </p:nvGrpSpPr>
        <p:grpSpPr>
          <a:xfrm>
            <a:off x="102831" y="2300297"/>
            <a:ext cx="2073084" cy="395173"/>
            <a:chOff x="124715" y="3017542"/>
            <a:chExt cx="2073084" cy="39517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2BF2F42-B4FB-C749-A54D-80253FB56B63}"/>
                </a:ext>
              </a:extLst>
            </p:cNvPr>
            <p:cNvSpPr txBox="1"/>
            <p:nvPr/>
          </p:nvSpPr>
          <p:spPr>
            <a:xfrm>
              <a:off x="309910" y="3017542"/>
              <a:ext cx="1887889" cy="395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2C2BFA"/>
                  </a:solidFill>
                  <a:latin typeface="Calibri" panose="020F0502020204030204" pitchFamily="34" charset="0"/>
                </a:rPr>
                <a:t>low overhead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F6F6781-8234-BE48-9562-9FE3C08E1250}"/>
                </a:ext>
              </a:extLst>
            </p:cNvPr>
            <p:cNvCxnSpPr/>
            <p:nvPr/>
          </p:nvCxnSpPr>
          <p:spPr bwMode="auto">
            <a:xfrm>
              <a:off x="124715" y="3189379"/>
              <a:ext cx="185195" cy="0"/>
            </a:xfrm>
            <a:prstGeom prst="line">
              <a:avLst/>
            </a:prstGeom>
            <a:noFill/>
            <a:ln w="38100" cap="flat" cmpd="sng" algn="ctr">
              <a:solidFill>
                <a:srgbClr val="2C2BF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C66E9FF-5F4F-714F-B815-911AC9462379}"/>
                </a:ext>
              </a:extLst>
            </p:cNvPr>
            <p:cNvCxnSpPr/>
            <p:nvPr/>
          </p:nvCxnSpPr>
          <p:spPr bwMode="auto">
            <a:xfrm flipH="1">
              <a:off x="218282" y="3098471"/>
              <a:ext cx="6203" cy="181816"/>
            </a:xfrm>
            <a:prstGeom prst="line">
              <a:avLst/>
            </a:prstGeom>
            <a:noFill/>
            <a:ln w="38100" cap="flat" cmpd="sng" algn="ctr">
              <a:solidFill>
                <a:srgbClr val="2C2BF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569F08E-D19E-9B41-9924-42A00E9BC522}"/>
              </a:ext>
            </a:extLst>
          </p:cNvPr>
          <p:cNvSpPr txBox="1"/>
          <p:nvPr/>
        </p:nvSpPr>
        <p:spPr>
          <a:xfrm>
            <a:off x="4729577" y="2353122"/>
            <a:ext cx="1957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Low detection</a:t>
            </a:r>
          </a:p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coverage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C63AD01-76F0-D745-84FA-ADC992F8540E}"/>
              </a:ext>
            </a:extLst>
          </p:cNvPr>
          <p:cNvCxnSpPr>
            <a:cxnSpLocks/>
          </p:cNvCxnSpPr>
          <p:nvPr/>
        </p:nvCxnSpPr>
        <p:spPr bwMode="auto">
          <a:xfrm>
            <a:off x="4529985" y="2577940"/>
            <a:ext cx="185195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AC5A989-9A2D-E346-AC67-44BA5C826FE7}"/>
              </a:ext>
            </a:extLst>
          </p:cNvPr>
          <p:cNvGrpSpPr/>
          <p:nvPr/>
        </p:nvGrpSpPr>
        <p:grpSpPr>
          <a:xfrm>
            <a:off x="4524683" y="2346208"/>
            <a:ext cx="2270831" cy="764505"/>
            <a:chOff x="124715" y="3017542"/>
            <a:chExt cx="2270831" cy="76450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0E37F54-B393-554B-8206-5DBDDDD903A9}"/>
                </a:ext>
              </a:extLst>
            </p:cNvPr>
            <p:cNvSpPr txBox="1"/>
            <p:nvPr/>
          </p:nvSpPr>
          <p:spPr>
            <a:xfrm>
              <a:off x="309910" y="3017542"/>
              <a:ext cx="2085636" cy="764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2C2BFA"/>
                  </a:solidFill>
                  <a:latin typeface="Calibri" panose="020F0502020204030204" pitchFamily="34" charset="0"/>
                </a:rPr>
                <a:t>High detection </a:t>
              </a:r>
            </a:p>
            <a:p>
              <a:r>
                <a:rPr lang="en-US" sz="2400" dirty="0">
                  <a:solidFill>
                    <a:srgbClr val="2C2BFA"/>
                  </a:solidFill>
                  <a:latin typeface="Calibri" panose="020F0502020204030204" pitchFamily="34" charset="0"/>
                </a:rPr>
                <a:t>coverage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6C9A4E2-281C-854B-8548-0E0F7EE3C881}"/>
                </a:ext>
              </a:extLst>
            </p:cNvPr>
            <p:cNvCxnSpPr/>
            <p:nvPr/>
          </p:nvCxnSpPr>
          <p:spPr bwMode="auto">
            <a:xfrm>
              <a:off x="124715" y="3189379"/>
              <a:ext cx="185195" cy="0"/>
            </a:xfrm>
            <a:prstGeom prst="line">
              <a:avLst/>
            </a:prstGeom>
            <a:noFill/>
            <a:ln w="38100" cap="flat" cmpd="sng" algn="ctr">
              <a:solidFill>
                <a:srgbClr val="2C2BF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B986516-D60E-B746-BA17-FAB3D5268C61}"/>
                </a:ext>
              </a:extLst>
            </p:cNvPr>
            <p:cNvCxnSpPr/>
            <p:nvPr/>
          </p:nvCxnSpPr>
          <p:spPr bwMode="auto">
            <a:xfrm flipH="1">
              <a:off x="218282" y="3098471"/>
              <a:ext cx="6203" cy="181816"/>
            </a:xfrm>
            <a:prstGeom prst="line">
              <a:avLst/>
            </a:prstGeom>
            <a:noFill/>
            <a:ln w="38100" cap="flat" cmpd="sng" algn="ctr">
              <a:solidFill>
                <a:srgbClr val="2C2BF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8ABD4454-ADB7-5640-953E-239E8D61F5C1}"/>
              </a:ext>
            </a:extLst>
          </p:cNvPr>
          <p:cNvSpPr txBox="1"/>
          <p:nvPr/>
        </p:nvSpPr>
        <p:spPr>
          <a:xfrm>
            <a:off x="5143513" y="3565480"/>
            <a:ext cx="1598435" cy="13080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Reconstruct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Memory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Accesses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n-US" sz="7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8555E67-67F6-834D-B38D-AF65624B9BD4}"/>
              </a:ext>
            </a:extLst>
          </p:cNvPr>
          <p:cNvSpPr txBox="1"/>
          <p:nvPr/>
        </p:nvSpPr>
        <p:spPr>
          <a:xfrm>
            <a:off x="641445" y="1119116"/>
            <a:ext cx="184731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04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1" grpId="0" animBg="1"/>
      <p:bldP spid="38" grpId="0"/>
      <p:bldP spid="43" grpId="0"/>
      <p:bldP spid="43" grpId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DA4CFF-42D3-F440-90CD-D52CC2083A3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358158" y="450319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Google Shape;158;p25">
            <a:extLst>
              <a:ext uri="{FF2B5EF4-FFF2-40B4-BE49-F238E27FC236}">
                <a16:creationId xmlns:a16="http://schemas.microsoft.com/office/drawing/2014/main" id="{1F45A05A-C4AC-7744-A05B-EC519BC380BC}"/>
              </a:ext>
            </a:extLst>
          </p:cNvPr>
          <p:cNvSpPr txBox="1">
            <a:spLocks/>
          </p:cNvSpPr>
          <p:nvPr/>
        </p:nvSpPr>
        <p:spPr>
          <a:xfrm>
            <a:off x="640080" y="27432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Program Path Recording via PT</a:t>
            </a:r>
            <a:endParaRPr lang="en-US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25B5FA4-FE04-5E4D-A84A-DC03F1B25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726097"/>
              </p:ext>
            </p:extLst>
          </p:nvPr>
        </p:nvGraphicFramePr>
        <p:xfrm>
          <a:off x="6387275" y="168004"/>
          <a:ext cx="2578347" cy="4693920"/>
        </p:xfrm>
        <a:graphic>
          <a:graphicData uri="http://schemas.openxmlformats.org/drawingml/2006/table">
            <a:tbl>
              <a:tblPr firstRow="1" bandRow="1"/>
              <a:tblGrid>
                <a:gridCol w="2578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BB1→BB2→BB4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ld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R1 ← M[R2-24]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ld</a:t>
                      </a:r>
                      <a:r>
                        <a:rPr lang="mr-IN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R3 ← </a:t>
                      </a:r>
                      <a:r>
                        <a:rPr lang="mr-IN" sz="1600" dirty="0">
                          <a:solidFill>
                            <a:schemeClr val="tx1"/>
                          </a:solidFill>
                        </a:rPr>
                        <a:t>M[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R1</a:t>
                      </a:r>
                      <a:r>
                        <a:rPr lang="mr-IN" sz="16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is-IS" sz="1600" dirty="0">
                        <a:solidFill>
                          <a:schemeClr val="tx1"/>
                        </a:solidFill>
                        <a:latin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cmp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$0, R3</a:t>
                      </a:r>
                      <a:endParaRPr lang="is-IS" sz="1600" dirty="0">
                        <a:solidFill>
                          <a:schemeClr val="tx1"/>
                        </a:solidFill>
                        <a:latin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je BB2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ld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R4 ← </a:t>
                      </a:r>
                      <a:r>
                        <a:rPr lang="mr-IN" sz="1600" dirty="0">
                          <a:solidFill>
                            <a:schemeClr val="tx1"/>
                          </a:solidFill>
                        </a:rPr>
                        <a:t>M[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R2-1</a:t>
                      </a:r>
                      <a:r>
                        <a:rPr lang="mr-IN" sz="16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is-IS" sz="1600" dirty="0">
                        <a:solidFill>
                          <a:schemeClr val="tx1"/>
                        </a:solidFill>
                        <a:latin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Helvetica" charset="0"/>
                        </a:rPr>
                        <a:t>c</a:t>
                      </a:r>
                      <a:r>
                        <a:rPr lang="is-IS" sz="1600" dirty="0">
                          <a:solidFill>
                            <a:schemeClr val="tx1"/>
                          </a:solidFill>
                          <a:latin typeface="Helvetica" charset="0"/>
                        </a:rPr>
                        <a:t>mp R4</a:t>
                      </a:r>
                      <a:r>
                        <a:rPr lang="is-IS" sz="1600" baseline="0" dirty="0">
                          <a:solidFill>
                            <a:schemeClr val="tx1"/>
                          </a:solidFill>
                          <a:latin typeface="Helvetica" charset="0"/>
                        </a:rPr>
                        <a:t>, R3</a:t>
                      </a:r>
                      <a:endParaRPr lang="is-IS" sz="1600" dirty="0">
                        <a:solidFill>
                          <a:schemeClr val="tx1"/>
                        </a:solidFill>
                        <a:latin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Helvetica" charset="0"/>
                        </a:rPr>
                        <a:t>j</a:t>
                      </a:r>
                      <a:r>
                        <a:rPr lang="is-IS" sz="1600" dirty="0">
                          <a:solidFill>
                            <a:schemeClr val="tx1"/>
                          </a:solidFill>
                          <a:latin typeface="Helvetica" charset="0"/>
                        </a:rPr>
                        <a:t>e BB4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Helvetica" charset="0"/>
                        </a:rPr>
                        <a:t>ld</a:t>
                      </a:r>
                      <a:r>
                        <a:rPr lang="is-IS" sz="1600" dirty="0">
                          <a:solidFill>
                            <a:schemeClr val="tx1"/>
                          </a:solidFill>
                          <a:latin typeface="Helvetica" charset="0"/>
                        </a:rPr>
                        <a:t> R1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← </a:t>
                      </a:r>
                      <a:r>
                        <a:rPr lang="mr-IN" sz="1600" dirty="0">
                          <a:solidFill>
                            <a:schemeClr val="tx1"/>
                          </a:solidFill>
                        </a:rPr>
                        <a:t>M[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R2</a:t>
                      </a:r>
                      <a:r>
                        <a:rPr lang="mr-IN" sz="1600" dirty="0">
                          <a:solidFill>
                            <a:schemeClr val="tx1"/>
                          </a:solidFill>
                        </a:rPr>
                        <a:t>-2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mr-IN" sz="16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is-IS" sz="1600" dirty="0">
                        <a:solidFill>
                          <a:schemeClr val="tx1"/>
                        </a:solidFill>
                        <a:latin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Helvetica" charset="0"/>
                        </a:rPr>
                        <a:t>a</a:t>
                      </a:r>
                      <a:r>
                        <a:rPr lang="is-IS" sz="1600" dirty="0">
                          <a:solidFill>
                            <a:schemeClr val="tx1"/>
                          </a:solidFill>
                          <a:latin typeface="Helvetica" charset="0"/>
                        </a:rPr>
                        <a:t>dd $1, R1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is-IS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mr-IN" sz="1600" dirty="0">
                          <a:solidFill>
                            <a:schemeClr val="tx1"/>
                          </a:solidFill>
                        </a:rPr>
                        <a:t>M[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R2</a:t>
                      </a:r>
                      <a:r>
                        <a:rPr lang="mr-IN" sz="1600" dirty="0">
                          <a:solidFill>
                            <a:schemeClr val="tx1"/>
                          </a:solidFill>
                        </a:rPr>
                        <a:t>-2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mr-IN" sz="160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← R1</a:t>
                      </a:r>
                      <a:endParaRPr lang="is-IS" sz="1600" dirty="0">
                        <a:solidFill>
                          <a:schemeClr val="tx1"/>
                        </a:solidFill>
                        <a:latin typeface="Helvetica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600" dirty="0">
                          <a:solidFill>
                            <a:schemeClr val="tx1"/>
                          </a:solidFill>
                          <a:latin typeface="Helvetica" charset="0"/>
                        </a:rPr>
                        <a:t>ld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R1 ← M[R2-24]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 $1, R1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M[R2-24] ← R1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Left Arrow 4">
            <a:extLst>
              <a:ext uri="{FF2B5EF4-FFF2-40B4-BE49-F238E27FC236}">
                <a16:creationId xmlns:a16="http://schemas.microsoft.com/office/drawing/2014/main" id="{E8903F9A-FC39-2942-93FC-5DB5830F541D}"/>
              </a:ext>
            </a:extLst>
          </p:cNvPr>
          <p:cNvSpPr/>
          <p:nvPr/>
        </p:nvSpPr>
        <p:spPr bwMode="auto">
          <a:xfrm rot="10800000">
            <a:off x="5577492" y="3152154"/>
            <a:ext cx="380524" cy="295416"/>
          </a:xfrm>
          <a:prstGeom prst="leftArrow">
            <a:avLst/>
          </a:prstGeom>
          <a:solidFill>
            <a:srgbClr val="2C2BFA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DD0782D-6BBF-C549-BB83-1896A5CA7D20}"/>
              </a:ext>
            </a:extLst>
          </p:cNvPr>
          <p:cNvGrpSpPr/>
          <p:nvPr/>
        </p:nvGrpSpPr>
        <p:grpSpPr>
          <a:xfrm>
            <a:off x="312167" y="960276"/>
            <a:ext cx="2241820" cy="3556910"/>
            <a:chOff x="5122069" y="1455503"/>
            <a:chExt cx="2882826" cy="41041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9413159-7335-6A4C-AB4C-43FC13E6EEC9}"/>
                </a:ext>
              </a:extLst>
            </p:cNvPr>
            <p:cNvSpPr/>
            <p:nvPr/>
          </p:nvSpPr>
          <p:spPr bwMode="auto">
            <a:xfrm>
              <a:off x="6178978" y="1455503"/>
              <a:ext cx="736600" cy="346799"/>
            </a:xfrm>
            <a:prstGeom prst="rect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BB0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D5D502-86F7-FA41-B82A-C871BB269CA8}"/>
                </a:ext>
              </a:extLst>
            </p:cNvPr>
            <p:cNvSpPr/>
            <p:nvPr/>
          </p:nvSpPr>
          <p:spPr bwMode="auto">
            <a:xfrm>
              <a:off x="6804406" y="5212821"/>
              <a:ext cx="736600" cy="346799"/>
            </a:xfrm>
            <a:prstGeom prst="rect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BB3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C9027A-4E66-2545-B7A6-06856149D74A}"/>
                </a:ext>
              </a:extLst>
            </p:cNvPr>
            <p:cNvSpPr/>
            <p:nvPr/>
          </p:nvSpPr>
          <p:spPr bwMode="auto">
            <a:xfrm>
              <a:off x="5315133" y="4480913"/>
              <a:ext cx="736600" cy="346799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BB4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0A356A-912E-B74C-84CA-120FC3817F2A}"/>
                </a:ext>
              </a:extLst>
            </p:cNvPr>
            <p:cNvSpPr/>
            <p:nvPr/>
          </p:nvSpPr>
          <p:spPr bwMode="auto">
            <a:xfrm>
              <a:off x="7268295" y="3560613"/>
              <a:ext cx="736600" cy="346799"/>
            </a:xfrm>
            <a:prstGeom prst="rect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BB5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F85587C-0FFC-B44B-BB87-BB3441C30815}"/>
                </a:ext>
              </a:extLst>
            </p:cNvPr>
            <p:cNvCxnSpPr>
              <a:stCxn id="7" idx="2"/>
              <a:endCxn id="23" idx="0"/>
            </p:cNvCxnSpPr>
            <p:nvPr/>
          </p:nvCxnSpPr>
          <p:spPr bwMode="auto">
            <a:xfrm>
              <a:off x="6547278" y="1802302"/>
              <a:ext cx="0" cy="224463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3FF5E4E-0EE5-4441-B704-F0E020D7318B}"/>
                </a:ext>
              </a:extLst>
            </p:cNvPr>
            <p:cNvGrpSpPr/>
            <p:nvPr/>
          </p:nvGrpSpPr>
          <p:grpSpPr>
            <a:xfrm>
              <a:off x="5810678" y="2026765"/>
              <a:ext cx="1473200" cy="693598"/>
              <a:chOff x="5810678" y="2026765"/>
              <a:chExt cx="1473200" cy="693598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EAD477A-C45C-BB40-B012-F30ACB1E66C9}"/>
                  </a:ext>
                </a:extLst>
              </p:cNvPr>
              <p:cNvSpPr/>
              <p:nvPr/>
            </p:nvSpPr>
            <p:spPr bwMode="auto">
              <a:xfrm>
                <a:off x="5810678" y="2026765"/>
                <a:ext cx="1473200" cy="346799"/>
              </a:xfrm>
              <a:prstGeom prst="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lvl="0" indent="-342900" algn="ctr" defTabSz="91440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BB1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173AD1A-FA5F-5744-A9E6-0FD4E3C183F7}"/>
                  </a:ext>
                </a:extLst>
              </p:cNvPr>
              <p:cNvSpPr/>
              <p:nvPr/>
            </p:nvSpPr>
            <p:spPr bwMode="auto">
              <a:xfrm>
                <a:off x="5810678" y="2373564"/>
                <a:ext cx="736600" cy="346799"/>
              </a:xfrm>
              <a:prstGeom prst="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lvl="0" indent="-342900" algn="ctr" defTabSz="91440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T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51CD66E-529F-E740-A010-6FEAD76F5A63}"/>
                  </a:ext>
                </a:extLst>
              </p:cNvPr>
              <p:cNvSpPr/>
              <p:nvPr/>
            </p:nvSpPr>
            <p:spPr bwMode="auto">
              <a:xfrm>
                <a:off x="6547278" y="2373564"/>
                <a:ext cx="736600" cy="346799"/>
              </a:xfrm>
              <a:prstGeom prst="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lvl="0" indent="-342900" algn="ctr" defTabSz="91440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F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7EFBAD8-A5E9-8A4F-B5D0-D84C16D0DF71}"/>
                </a:ext>
              </a:extLst>
            </p:cNvPr>
            <p:cNvGrpSpPr/>
            <p:nvPr/>
          </p:nvGrpSpPr>
          <p:grpSpPr>
            <a:xfrm>
              <a:off x="5122069" y="3220911"/>
              <a:ext cx="1473200" cy="693598"/>
              <a:chOff x="5810678" y="2026765"/>
              <a:chExt cx="1473200" cy="693598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A97BCF9-4CB6-F04E-BCB3-AE976C1B748F}"/>
                  </a:ext>
                </a:extLst>
              </p:cNvPr>
              <p:cNvSpPr/>
              <p:nvPr/>
            </p:nvSpPr>
            <p:spPr bwMode="auto">
              <a:xfrm>
                <a:off x="5810678" y="2026765"/>
                <a:ext cx="1473200" cy="346799"/>
              </a:xfrm>
              <a:prstGeom prst="rect">
                <a:avLst/>
              </a:prstGeom>
              <a:solidFill>
                <a:srgbClr val="9BBB59">
                  <a:lumMod val="60000"/>
                  <a:lumOff val="4000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lvl="0" indent="-342900" algn="ctr" defTabSz="91440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BB2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721905B-3623-4347-94EF-02FFEB821F23}"/>
                  </a:ext>
                </a:extLst>
              </p:cNvPr>
              <p:cNvSpPr/>
              <p:nvPr/>
            </p:nvSpPr>
            <p:spPr bwMode="auto">
              <a:xfrm>
                <a:off x="5810678" y="2373564"/>
                <a:ext cx="736600" cy="346799"/>
              </a:xfrm>
              <a:prstGeom prst="rect">
                <a:avLst/>
              </a:prstGeom>
              <a:solidFill>
                <a:srgbClr val="9BBB59">
                  <a:lumMod val="60000"/>
                  <a:lumOff val="4000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lvl="0" indent="-342900" algn="ctr" defTabSz="91440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T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58D3ADC-2FD9-E948-B5AE-4366983B04AC}"/>
                  </a:ext>
                </a:extLst>
              </p:cNvPr>
              <p:cNvSpPr/>
              <p:nvPr/>
            </p:nvSpPr>
            <p:spPr bwMode="auto">
              <a:xfrm>
                <a:off x="6547278" y="2373564"/>
                <a:ext cx="736600" cy="346799"/>
              </a:xfrm>
              <a:prstGeom prst="rect">
                <a:avLst/>
              </a:prstGeom>
              <a:solidFill>
                <a:srgbClr val="9BBB59">
                  <a:lumMod val="60000"/>
                  <a:lumOff val="4000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42900" marR="0" lvl="0" indent="-342900" algn="ctr" defTabSz="91440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F</a:t>
                </a:r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2FAFFA0-53E6-A641-88C3-2D1E51C7F5AD}"/>
                </a:ext>
              </a:extLst>
            </p:cNvPr>
            <p:cNvCxnSpPr>
              <a:stCxn id="24" idx="2"/>
              <a:endCxn id="20" idx="0"/>
            </p:cNvCxnSpPr>
            <p:nvPr/>
          </p:nvCxnSpPr>
          <p:spPr bwMode="auto">
            <a:xfrm flipH="1">
              <a:off x="5858669" y="2720363"/>
              <a:ext cx="320309" cy="500548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89266E4-B0BA-2041-AB89-3A1E357178BD}"/>
                </a:ext>
              </a:extLst>
            </p:cNvPr>
            <p:cNvCxnSpPr>
              <a:stCxn id="25" idx="3"/>
              <a:endCxn id="10" idx="0"/>
            </p:cNvCxnSpPr>
            <p:nvPr/>
          </p:nvCxnSpPr>
          <p:spPr bwMode="auto">
            <a:xfrm>
              <a:off x="7283878" y="2546964"/>
              <a:ext cx="352717" cy="1013649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D8939CD-374E-3B4D-B5D6-689CF61DD330}"/>
                </a:ext>
              </a:extLst>
            </p:cNvPr>
            <p:cNvCxnSpPr>
              <a:stCxn id="21" idx="2"/>
              <a:endCxn id="9" idx="0"/>
            </p:cNvCxnSpPr>
            <p:nvPr/>
          </p:nvCxnSpPr>
          <p:spPr bwMode="auto">
            <a:xfrm>
              <a:off x="5490369" y="3914509"/>
              <a:ext cx="193064" cy="566404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4FC4A00-ACC2-4644-ACAA-0373CF384F96}"/>
                </a:ext>
              </a:extLst>
            </p:cNvPr>
            <p:cNvCxnSpPr>
              <a:stCxn id="22" idx="2"/>
            </p:cNvCxnSpPr>
            <p:nvPr/>
          </p:nvCxnSpPr>
          <p:spPr bwMode="auto">
            <a:xfrm>
              <a:off x="6226969" y="3914509"/>
              <a:ext cx="715846" cy="1298312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B4789A3-7621-9142-9EBC-7EF12BF49BC9}"/>
                </a:ext>
              </a:extLst>
            </p:cNvPr>
            <p:cNvCxnSpPr>
              <a:stCxn id="9" idx="2"/>
              <a:endCxn id="8" idx="1"/>
            </p:cNvCxnSpPr>
            <p:nvPr/>
          </p:nvCxnSpPr>
          <p:spPr bwMode="auto">
            <a:xfrm>
              <a:off x="5683433" y="4827712"/>
              <a:ext cx="1120973" cy="558509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882DCAD-7F60-0840-84A9-DC77400C81A1}"/>
                </a:ext>
              </a:extLst>
            </p:cNvPr>
            <p:cNvCxnSpPr>
              <a:stCxn id="8" idx="0"/>
            </p:cNvCxnSpPr>
            <p:nvPr/>
          </p:nvCxnSpPr>
          <p:spPr bwMode="auto">
            <a:xfrm flipH="1" flipV="1">
              <a:off x="6555069" y="2728895"/>
              <a:ext cx="617637" cy="2483926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24C57F7-51BB-8D44-B1E8-48BB49ABE268}"/>
              </a:ext>
            </a:extLst>
          </p:cNvPr>
          <p:cNvSpPr txBox="1"/>
          <p:nvPr/>
        </p:nvSpPr>
        <p:spPr>
          <a:xfrm>
            <a:off x="3068452" y="1028778"/>
            <a:ext cx="2090380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</a:pPr>
            <a:r>
              <a:rPr lang="en-US" sz="2000" b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Process Trace (PT)</a:t>
            </a:r>
            <a:endParaRPr lang="en-US" sz="20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…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EA9B467-9A01-DF4B-9868-A7E59839DE3B}"/>
              </a:ext>
            </a:extLst>
          </p:cNvPr>
          <p:cNvSpPr/>
          <p:nvPr/>
        </p:nvSpPr>
        <p:spPr bwMode="auto">
          <a:xfrm>
            <a:off x="1053103" y="1120843"/>
            <a:ext cx="760695" cy="3246064"/>
          </a:xfrm>
          <a:custGeom>
            <a:avLst/>
            <a:gdLst>
              <a:gd name="connsiteX0" fmla="*/ 435888 w 887951"/>
              <a:gd name="connsiteY0" fmla="*/ 0 h 4767209"/>
              <a:gd name="connsiteX1" fmla="*/ 446162 w 887951"/>
              <a:gd name="connsiteY1" fmla="*/ 1232899 h 4767209"/>
              <a:gd name="connsiteX2" fmla="*/ 148211 w 887951"/>
              <a:gd name="connsiteY2" fmla="*/ 1592494 h 4767209"/>
              <a:gd name="connsiteX3" fmla="*/ 45470 w 887951"/>
              <a:gd name="connsiteY3" fmla="*/ 2589087 h 4767209"/>
              <a:gd name="connsiteX4" fmla="*/ 887951 w 887951"/>
              <a:gd name="connsiteY4" fmla="*/ 4767209 h 476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951" h="4767209">
                <a:moveTo>
                  <a:pt x="435888" y="0"/>
                </a:moveTo>
                <a:cubicBezTo>
                  <a:pt x="464998" y="483741"/>
                  <a:pt x="494108" y="967483"/>
                  <a:pt x="446162" y="1232899"/>
                </a:cubicBezTo>
                <a:cubicBezTo>
                  <a:pt x="398216" y="1498315"/>
                  <a:pt x="214993" y="1366463"/>
                  <a:pt x="148211" y="1592494"/>
                </a:cubicBezTo>
                <a:cubicBezTo>
                  <a:pt x="81429" y="1818525"/>
                  <a:pt x="-77820" y="2059968"/>
                  <a:pt x="45470" y="2589087"/>
                </a:cubicBezTo>
                <a:cubicBezTo>
                  <a:pt x="168760" y="3118206"/>
                  <a:pt x="761237" y="4512067"/>
                  <a:pt x="887951" y="4767209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</a:pPr>
            <a:endParaRPr lang="en-US" sz="1600" kern="120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1BD3C7B2-F820-0540-A6D1-27478348388F}"/>
              </a:ext>
            </a:extLst>
          </p:cNvPr>
          <p:cNvSpPr/>
          <p:nvPr/>
        </p:nvSpPr>
        <p:spPr bwMode="auto">
          <a:xfrm>
            <a:off x="1430666" y="2063885"/>
            <a:ext cx="523559" cy="2434088"/>
          </a:xfrm>
          <a:custGeom>
            <a:avLst/>
            <a:gdLst>
              <a:gd name="connsiteX0" fmla="*/ 441789 w 628867"/>
              <a:gd name="connsiteY0" fmla="*/ 3195263 h 3479175"/>
              <a:gd name="connsiteX1" fmla="*/ 606175 w 628867"/>
              <a:gd name="connsiteY1" fmla="*/ 3164440 h 3479175"/>
              <a:gd name="connsiteX2" fmla="*/ 0 w 628867"/>
              <a:gd name="connsiteY2" fmla="*/ 0 h 34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867" h="3479175">
                <a:moveTo>
                  <a:pt x="441789" y="3195263"/>
                </a:moveTo>
                <a:cubicBezTo>
                  <a:pt x="560797" y="3446123"/>
                  <a:pt x="679806" y="3696984"/>
                  <a:pt x="606175" y="3164440"/>
                </a:cubicBezTo>
                <a:cubicBezTo>
                  <a:pt x="532544" y="2631896"/>
                  <a:pt x="95892" y="511995"/>
                  <a:pt x="0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</a:pPr>
            <a:endParaRPr lang="en-US" sz="1600" kern="120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AA7426C2-717D-D944-9E2A-6B6B0710A097}"/>
              </a:ext>
            </a:extLst>
          </p:cNvPr>
          <p:cNvSpPr/>
          <p:nvPr/>
        </p:nvSpPr>
        <p:spPr bwMode="auto">
          <a:xfrm>
            <a:off x="666996" y="1947317"/>
            <a:ext cx="953435" cy="2388170"/>
          </a:xfrm>
          <a:custGeom>
            <a:avLst/>
            <a:gdLst>
              <a:gd name="connsiteX0" fmla="*/ 1022185 w 1330409"/>
              <a:gd name="connsiteY0" fmla="*/ 183314 h 3429947"/>
              <a:gd name="connsiteX1" fmla="*/ 672863 w 1330409"/>
              <a:gd name="connsiteY1" fmla="*/ 121669 h 3429947"/>
              <a:gd name="connsiteX2" fmla="*/ 15317 w 1330409"/>
              <a:gd name="connsiteY2" fmla="*/ 1580599 h 3429947"/>
              <a:gd name="connsiteX3" fmla="*/ 302994 w 1330409"/>
              <a:gd name="connsiteY3" fmla="*/ 2700482 h 3429947"/>
              <a:gd name="connsiteX4" fmla="*/ 1330409 w 1330409"/>
              <a:gd name="connsiteY4" fmla="*/ 3429947 h 342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0409" h="3429947">
                <a:moveTo>
                  <a:pt x="1022185" y="183314"/>
                </a:moveTo>
                <a:cubicBezTo>
                  <a:pt x="931429" y="36051"/>
                  <a:pt x="840674" y="-111212"/>
                  <a:pt x="672863" y="121669"/>
                </a:cubicBezTo>
                <a:cubicBezTo>
                  <a:pt x="505052" y="354550"/>
                  <a:pt x="76962" y="1150797"/>
                  <a:pt x="15317" y="1580599"/>
                </a:cubicBezTo>
                <a:cubicBezTo>
                  <a:pt x="-46328" y="2010401"/>
                  <a:pt x="83812" y="2392257"/>
                  <a:pt x="302994" y="2700482"/>
                </a:cubicBezTo>
                <a:cubicBezTo>
                  <a:pt x="522176" y="3008707"/>
                  <a:pt x="1150611" y="3306657"/>
                  <a:pt x="1330409" y="3429947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</a:pPr>
            <a:endParaRPr lang="en-US" sz="1600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8C1CD04-1BFE-DE49-896E-1FF4F6525E7A}"/>
              </a:ext>
            </a:extLst>
          </p:cNvPr>
          <p:cNvSpPr/>
          <p:nvPr/>
        </p:nvSpPr>
        <p:spPr>
          <a:xfrm>
            <a:off x="3251120" y="1785908"/>
            <a:ext cx="1745094" cy="34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BB1: T (to BB2)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E855A4-4642-2447-8276-CD1CCCFB0027}"/>
              </a:ext>
            </a:extLst>
          </p:cNvPr>
          <p:cNvSpPr/>
          <p:nvPr/>
        </p:nvSpPr>
        <p:spPr>
          <a:xfrm>
            <a:off x="3254329" y="2224225"/>
            <a:ext cx="1738682" cy="34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BB2: F (to BB3)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A0A6A79-F270-FF49-986E-43784AE44C89}"/>
              </a:ext>
            </a:extLst>
          </p:cNvPr>
          <p:cNvSpPr/>
          <p:nvPr/>
        </p:nvSpPr>
        <p:spPr>
          <a:xfrm>
            <a:off x="3251119" y="2662542"/>
            <a:ext cx="1745094" cy="34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BB3: T (to BB1)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6E24D07-1271-AF43-9D87-E216033D2DAB}"/>
              </a:ext>
            </a:extLst>
          </p:cNvPr>
          <p:cNvSpPr/>
          <p:nvPr/>
        </p:nvSpPr>
        <p:spPr>
          <a:xfrm>
            <a:off x="3250256" y="3100859"/>
            <a:ext cx="1745094" cy="34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BB1: T (to BB2)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A77E7C2-47AB-504D-A0C2-ED2758F81BAD}"/>
              </a:ext>
            </a:extLst>
          </p:cNvPr>
          <p:cNvSpPr/>
          <p:nvPr/>
        </p:nvSpPr>
        <p:spPr>
          <a:xfrm>
            <a:off x="3236422" y="3546551"/>
            <a:ext cx="1745094" cy="34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BB2: T (to BB4)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EDA3A74-44D7-9C4D-987E-705F17CCA68E}"/>
              </a:ext>
            </a:extLst>
          </p:cNvPr>
          <p:cNvSpPr/>
          <p:nvPr/>
        </p:nvSpPr>
        <p:spPr>
          <a:xfrm>
            <a:off x="3235277" y="3992245"/>
            <a:ext cx="1745094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BB4: T (to BB3)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…</a:t>
            </a:r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18FE4945-4E02-2941-8C60-CD7E1C5F1D28}"/>
              </a:ext>
            </a:extLst>
          </p:cNvPr>
          <p:cNvSpPr/>
          <p:nvPr/>
        </p:nvSpPr>
        <p:spPr bwMode="auto">
          <a:xfrm>
            <a:off x="5219174" y="2663043"/>
            <a:ext cx="269924" cy="1273638"/>
          </a:xfrm>
          <a:prstGeom prst="leftBrac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5263A28-7419-0142-B76C-0A860905059A}"/>
              </a:ext>
            </a:extLst>
          </p:cNvPr>
          <p:cNvGrpSpPr/>
          <p:nvPr/>
        </p:nvGrpSpPr>
        <p:grpSpPr>
          <a:xfrm>
            <a:off x="3167619" y="4573360"/>
            <a:ext cx="1754913" cy="344710"/>
            <a:chOff x="424159" y="6452494"/>
            <a:chExt cx="1754913" cy="344710"/>
          </a:xfrm>
        </p:grpSpPr>
        <p:sp>
          <p:nvSpPr>
            <p:cNvPr id="38" name="Extract 37">
              <a:extLst>
                <a:ext uri="{FF2B5EF4-FFF2-40B4-BE49-F238E27FC236}">
                  <a16:creationId xmlns:a16="http://schemas.microsoft.com/office/drawing/2014/main" id="{4F9EB81A-DDB4-1844-BDEB-1146F72F6C8B}"/>
                </a:ext>
              </a:extLst>
            </p:cNvPr>
            <p:cNvSpPr/>
            <p:nvPr/>
          </p:nvSpPr>
          <p:spPr bwMode="auto">
            <a:xfrm>
              <a:off x="424159" y="6477237"/>
              <a:ext cx="226931" cy="223418"/>
            </a:xfrm>
            <a:prstGeom prst="flowChartExtra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endParaRPr lang="en-US" sz="1600" kern="120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C4117A2-2CA3-E14A-950A-52CAC7958083}"/>
                </a:ext>
              </a:extLst>
            </p:cNvPr>
            <p:cNvSpPr txBox="1"/>
            <p:nvPr/>
          </p:nvSpPr>
          <p:spPr>
            <a:xfrm>
              <a:off x="651090" y="6452494"/>
              <a:ext cx="1527982" cy="34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prstClr val="black"/>
                  </a:solidFill>
                  <a:latin typeface="Calibri" panose="020F0502020204030204" pitchFamily="34" charset="0"/>
                  <a:ea typeface="+mn-ea"/>
                  <a:cs typeface="Arial" pitchFamily="34" charset="0"/>
                </a:rPr>
                <a:t>PEBS Sample</a:t>
              </a:r>
            </a:p>
          </p:txBody>
        </p:sp>
      </p:grpSp>
      <p:sp>
        <p:nvSpPr>
          <p:cNvPr id="40" name="Extract 39">
            <a:extLst>
              <a:ext uri="{FF2B5EF4-FFF2-40B4-BE49-F238E27FC236}">
                <a16:creationId xmlns:a16="http://schemas.microsoft.com/office/drawing/2014/main" id="{0B5F5AEB-9681-2D42-8C11-74D5B1C06836}"/>
              </a:ext>
            </a:extLst>
          </p:cNvPr>
          <p:cNvSpPr/>
          <p:nvPr/>
        </p:nvSpPr>
        <p:spPr bwMode="auto">
          <a:xfrm>
            <a:off x="5620346" y="1878084"/>
            <a:ext cx="360151" cy="307183"/>
          </a:xfrm>
          <a:prstGeom prst="flowChartExtra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</a:pPr>
            <a:endParaRPr lang="en-US" sz="1600" kern="120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1F9AC309-6372-9D4F-B459-18E5DB884969}"/>
              </a:ext>
            </a:extLst>
          </p:cNvPr>
          <p:cNvSpPr/>
          <p:nvPr/>
        </p:nvSpPr>
        <p:spPr bwMode="auto">
          <a:xfrm>
            <a:off x="6116090" y="1818559"/>
            <a:ext cx="2936350" cy="391722"/>
          </a:xfrm>
          <a:prstGeom prst="roundRect">
            <a:avLst/>
          </a:prstGeom>
          <a:noFill/>
          <a:ln w="38100" cap="flat" cmpd="sng" algn="ctr">
            <a:solidFill>
              <a:srgbClr val="E127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</a:pPr>
            <a:endParaRPr lang="en-US" sz="1600" kern="120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2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40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13EFBB-EE03-CC4D-B756-EF976BFF3B3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03878" y="4587229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AC0F0A-C92C-3449-9380-5341DDEB8E8A}"/>
              </a:ext>
            </a:extLst>
          </p:cNvPr>
          <p:cNvSpPr/>
          <p:nvPr/>
        </p:nvSpPr>
        <p:spPr>
          <a:xfrm>
            <a:off x="640080" y="-3974"/>
            <a:ext cx="8403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Reconstructing Unsampled Memory Accesses via Forward Replay</a:t>
            </a:r>
            <a:endParaRPr lang="en-US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8B50F9E-8C0E-C247-96E5-77E856511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130249"/>
              </p:ext>
            </p:extLst>
          </p:nvPr>
        </p:nvGraphicFramePr>
        <p:xfrm>
          <a:off x="3853584" y="422770"/>
          <a:ext cx="5221837" cy="4693920"/>
        </p:xfrm>
        <a:graphic>
          <a:graphicData uri="http://schemas.openxmlformats.org/drawingml/2006/table">
            <a:tbl>
              <a:tblPr firstRow="1" bandRow="1"/>
              <a:tblGrid>
                <a:gridCol w="699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97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97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227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176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r>
                        <a:rPr lang="en-US" sz="1600" dirty="0"/>
                        <a:t>R1     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r>
                        <a:rPr lang="en-US" sz="1600" b="1" dirty="0"/>
                        <a:t>R2     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r>
                        <a:rPr lang="en-US" sz="1600" b="1" dirty="0"/>
                        <a:t>R3     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r>
                        <a:rPr lang="en-US" sz="1600" b="1" dirty="0"/>
                        <a:t>R4    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r>
                        <a:rPr lang="en-US" sz="1600" dirty="0"/>
                        <a:t>Memory</a:t>
                      </a:r>
                      <a:r>
                        <a:rPr lang="en-US" sz="1600" baseline="0" dirty="0"/>
                        <a:t> Access     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6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6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6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6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6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76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76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76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76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176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176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176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176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Down Arrow 4">
            <a:extLst>
              <a:ext uri="{FF2B5EF4-FFF2-40B4-BE49-F238E27FC236}">
                <a16:creationId xmlns:a16="http://schemas.microsoft.com/office/drawing/2014/main" id="{E109AF98-FD75-5B4E-85E2-269A4AA53F6B}"/>
              </a:ext>
            </a:extLst>
          </p:cNvPr>
          <p:cNvSpPr/>
          <p:nvPr/>
        </p:nvSpPr>
        <p:spPr bwMode="auto">
          <a:xfrm>
            <a:off x="8618880" y="2241327"/>
            <a:ext cx="355777" cy="2803242"/>
          </a:xfrm>
          <a:prstGeom prst="downArrow">
            <a:avLst/>
          </a:prstGeom>
          <a:solidFill>
            <a:srgbClr val="2C2BFA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D581805-0C99-2742-B976-59E61A3E07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860036"/>
              </p:ext>
            </p:extLst>
          </p:nvPr>
        </p:nvGraphicFramePr>
        <p:xfrm>
          <a:off x="365029" y="422770"/>
          <a:ext cx="2578347" cy="4693920"/>
        </p:xfrm>
        <a:graphic>
          <a:graphicData uri="http://schemas.openxmlformats.org/drawingml/2006/table">
            <a:tbl>
              <a:tblPr firstRow="1" bandRow="1"/>
              <a:tblGrid>
                <a:gridCol w="2578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BB1→BB2→BB4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ld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 R1 ← M[R2-24]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ld</a:t>
                      </a:r>
                      <a:r>
                        <a:rPr lang="mr-IN" sz="16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R3 ← </a:t>
                      </a:r>
                      <a:r>
                        <a:rPr lang="mr-IN" sz="1600" dirty="0">
                          <a:solidFill>
                            <a:schemeClr val="tx1"/>
                          </a:solidFill>
                          <a:latin typeface="+mn-lt"/>
                        </a:rPr>
                        <a:t>M[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R1</a:t>
                      </a:r>
                      <a:r>
                        <a:rPr lang="mr-IN" sz="1600" dirty="0">
                          <a:solidFill>
                            <a:schemeClr val="tx1"/>
                          </a:solidFill>
                          <a:latin typeface="+mn-lt"/>
                        </a:rPr>
                        <a:t>]</a:t>
                      </a:r>
                      <a:endParaRPr lang="is-I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cmp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 $0, R3</a:t>
                      </a:r>
                      <a:endParaRPr lang="is-I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je BB2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ld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 R4 ← </a:t>
                      </a:r>
                      <a:r>
                        <a:rPr lang="mr-IN" sz="1600" dirty="0">
                          <a:solidFill>
                            <a:schemeClr val="tx1"/>
                          </a:solidFill>
                          <a:latin typeface="+mn-lt"/>
                        </a:rPr>
                        <a:t>M[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R2-1</a:t>
                      </a:r>
                      <a:r>
                        <a:rPr lang="mr-IN" sz="1600" dirty="0">
                          <a:solidFill>
                            <a:schemeClr val="tx1"/>
                          </a:solidFill>
                          <a:latin typeface="+mn-lt"/>
                        </a:rPr>
                        <a:t>]</a:t>
                      </a:r>
                      <a:endParaRPr lang="is-I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  <a:r>
                        <a:rPr lang="is-IS" sz="1600" dirty="0">
                          <a:solidFill>
                            <a:schemeClr val="tx1"/>
                          </a:solidFill>
                          <a:latin typeface="+mn-lt"/>
                        </a:rPr>
                        <a:t>mp R4</a:t>
                      </a:r>
                      <a:r>
                        <a:rPr lang="is-I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, R3</a:t>
                      </a:r>
                      <a:endParaRPr lang="is-I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j</a:t>
                      </a:r>
                      <a:r>
                        <a:rPr lang="is-IS" sz="1600" dirty="0">
                          <a:solidFill>
                            <a:schemeClr val="tx1"/>
                          </a:solidFill>
                          <a:latin typeface="+mn-lt"/>
                        </a:rPr>
                        <a:t>e BB4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ld</a:t>
                      </a:r>
                      <a:r>
                        <a:rPr lang="is-IS" sz="1600" dirty="0">
                          <a:solidFill>
                            <a:schemeClr val="tx1"/>
                          </a:solidFill>
                          <a:latin typeface="+mn-lt"/>
                        </a:rPr>
                        <a:t> R1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 ← </a:t>
                      </a:r>
                      <a:r>
                        <a:rPr lang="mr-IN" sz="1600" dirty="0">
                          <a:solidFill>
                            <a:schemeClr val="tx1"/>
                          </a:solidFill>
                          <a:latin typeface="+mn-lt"/>
                        </a:rPr>
                        <a:t>M[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R2</a:t>
                      </a:r>
                      <a:r>
                        <a:rPr lang="mr-IN" sz="1600" dirty="0">
                          <a:solidFill>
                            <a:schemeClr val="tx1"/>
                          </a:solidFill>
                          <a:latin typeface="+mn-lt"/>
                        </a:rPr>
                        <a:t>-2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r>
                        <a:rPr lang="mr-IN" sz="1600" dirty="0">
                          <a:solidFill>
                            <a:schemeClr val="tx1"/>
                          </a:solidFill>
                          <a:latin typeface="+mn-lt"/>
                        </a:rPr>
                        <a:t>]</a:t>
                      </a:r>
                      <a:endParaRPr lang="is-I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  <a:r>
                        <a:rPr lang="is-IS" sz="1600" dirty="0">
                          <a:solidFill>
                            <a:schemeClr val="tx1"/>
                          </a:solidFill>
                          <a:latin typeface="+mn-lt"/>
                        </a:rPr>
                        <a:t>dd $1, R1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st</a:t>
                      </a:r>
                      <a:r>
                        <a:rPr lang="is-I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mr-IN" sz="1600" dirty="0">
                          <a:solidFill>
                            <a:schemeClr val="tx1"/>
                          </a:solidFill>
                          <a:latin typeface="+mn-lt"/>
                        </a:rPr>
                        <a:t>M[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R2</a:t>
                      </a:r>
                      <a:r>
                        <a:rPr lang="mr-IN" sz="1600" dirty="0">
                          <a:solidFill>
                            <a:schemeClr val="tx1"/>
                          </a:solidFill>
                          <a:latin typeface="+mn-lt"/>
                        </a:rPr>
                        <a:t>-2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r>
                        <a:rPr lang="mr-IN" sz="1600" dirty="0">
                          <a:solidFill>
                            <a:schemeClr val="tx1"/>
                          </a:solidFill>
                          <a:latin typeface="+mn-lt"/>
                        </a:rPr>
                        <a:t>]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 ← R1</a:t>
                      </a:r>
                      <a:endParaRPr lang="is-I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600" dirty="0">
                          <a:solidFill>
                            <a:schemeClr val="tx1"/>
                          </a:solidFill>
                          <a:latin typeface="+mn-lt"/>
                        </a:rPr>
                        <a:t>ld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 R1 ← M[R2-24]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add $1, R1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st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 M[R2-24] ← R1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96B3CFFE-DB6F-4F4C-9124-E0C78842FD21}"/>
              </a:ext>
            </a:extLst>
          </p:cNvPr>
          <p:cNvGrpSpPr/>
          <p:nvPr/>
        </p:nvGrpSpPr>
        <p:grpSpPr>
          <a:xfrm>
            <a:off x="3853583" y="2118276"/>
            <a:ext cx="4290584" cy="352993"/>
            <a:chOff x="3245968" y="2981027"/>
            <a:chExt cx="4290584" cy="35299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1D499E1-3A69-094D-AA86-585F1D3F2C8F}"/>
                </a:ext>
              </a:extLst>
            </p:cNvPr>
            <p:cNvSpPr/>
            <p:nvPr/>
          </p:nvSpPr>
          <p:spPr>
            <a:xfrm>
              <a:off x="3245968" y="2981028"/>
              <a:ext cx="67619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srgbClr val="FF0000"/>
                  </a:solidFill>
                  <a:latin typeface="Arial" pitchFamily="34" charset="0"/>
                  <a:ea typeface="+mn-ea"/>
                  <a:cs typeface="Arial" pitchFamily="34" charset="0"/>
                </a:rPr>
                <a:t>A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E61212-C04E-F74B-872B-4F89FBF7B4EE}"/>
                </a:ext>
              </a:extLst>
            </p:cNvPr>
            <p:cNvSpPr/>
            <p:nvPr/>
          </p:nvSpPr>
          <p:spPr>
            <a:xfrm>
              <a:off x="3985562" y="2981028"/>
              <a:ext cx="6990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srgbClr val="FF0000"/>
                  </a:solidFill>
                  <a:latin typeface="Arial" pitchFamily="34" charset="0"/>
                  <a:ea typeface="+mn-ea"/>
                  <a:cs typeface="Arial" pitchFamily="34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69799C3-0C8F-F441-A685-35AE0C0A44FF}"/>
                </a:ext>
              </a:extLst>
            </p:cNvPr>
            <p:cNvSpPr/>
            <p:nvPr/>
          </p:nvSpPr>
          <p:spPr>
            <a:xfrm>
              <a:off x="4699222" y="2981028"/>
              <a:ext cx="72642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srgbClr val="FF0000"/>
                  </a:solidFill>
                  <a:latin typeface="Arial" pitchFamily="34" charset="0"/>
                  <a:ea typeface="+mn-ea"/>
                  <a:cs typeface="Arial" pitchFamily="34" charset="0"/>
                </a:rPr>
                <a:t>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E911132-C119-D945-97F2-3D8BFD220D56}"/>
                </a:ext>
              </a:extLst>
            </p:cNvPr>
            <p:cNvSpPr txBox="1"/>
            <p:nvPr/>
          </p:nvSpPr>
          <p:spPr>
            <a:xfrm>
              <a:off x="6127192" y="2995466"/>
              <a:ext cx="14093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srgbClr val="FF0000"/>
                  </a:solidFill>
                  <a:latin typeface="Arial" pitchFamily="34" charset="0"/>
                  <a:ea typeface="+mn-ea"/>
                  <a:cs typeface="Arial" pitchFamily="34" charset="0"/>
                </a:rPr>
                <a:t>Read [B-1]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6F55CCE-BA66-5E4C-9B9A-069DB135C17C}"/>
                </a:ext>
              </a:extLst>
            </p:cNvPr>
            <p:cNvSpPr/>
            <p:nvPr/>
          </p:nvSpPr>
          <p:spPr>
            <a:xfrm>
              <a:off x="5418507" y="2981027"/>
              <a:ext cx="72642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srgbClr val="FF0000"/>
                  </a:solidFill>
                  <a:latin typeface="Arial" pitchFamily="34" charset="0"/>
                  <a:ea typeface="+mn-ea"/>
                  <a:cs typeface="Arial" pitchFamily="34" charset="0"/>
                </a:rPr>
                <a:t>D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B1E8B9-92CB-4348-B787-95B8ACEE4E4B}"/>
              </a:ext>
            </a:extLst>
          </p:cNvPr>
          <p:cNvGrpSpPr/>
          <p:nvPr/>
        </p:nvGrpSpPr>
        <p:grpSpPr>
          <a:xfrm>
            <a:off x="3853583" y="2463966"/>
            <a:ext cx="3126869" cy="352993"/>
            <a:chOff x="3245968" y="2981027"/>
            <a:chExt cx="3126869" cy="3529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7F27B7-4310-E943-8EB4-0F6AE4D938D7}"/>
                </a:ext>
              </a:extLst>
            </p:cNvPr>
            <p:cNvSpPr/>
            <p:nvPr/>
          </p:nvSpPr>
          <p:spPr>
            <a:xfrm>
              <a:off x="3245968" y="2981028"/>
              <a:ext cx="67619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A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7598F7D-ED26-1843-BCF0-D81B9FBE4F95}"/>
                </a:ext>
              </a:extLst>
            </p:cNvPr>
            <p:cNvSpPr/>
            <p:nvPr/>
          </p:nvSpPr>
          <p:spPr>
            <a:xfrm>
              <a:off x="3985562" y="2981028"/>
              <a:ext cx="6990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B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000B80-306C-ED42-B5A0-83DC890D6A15}"/>
                </a:ext>
              </a:extLst>
            </p:cNvPr>
            <p:cNvSpPr/>
            <p:nvPr/>
          </p:nvSpPr>
          <p:spPr>
            <a:xfrm>
              <a:off x="4699222" y="2981028"/>
              <a:ext cx="72642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C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ADCFF9-352A-B24B-B2D9-F2FCA953CB0A}"/>
                </a:ext>
              </a:extLst>
            </p:cNvPr>
            <p:cNvSpPr txBox="1"/>
            <p:nvPr/>
          </p:nvSpPr>
          <p:spPr>
            <a:xfrm>
              <a:off x="6188106" y="2995466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endParaRPr lang="en-US" sz="20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2CE2DE3-91FC-6443-AEAE-0EE802DE7D6C}"/>
                </a:ext>
              </a:extLst>
            </p:cNvPr>
            <p:cNvSpPr/>
            <p:nvPr/>
          </p:nvSpPr>
          <p:spPr>
            <a:xfrm>
              <a:off x="5418507" y="2981027"/>
              <a:ext cx="72642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-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9E05CC9-7B48-974A-B32F-80007D85FF1E}"/>
              </a:ext>
            </a:extLst>
          </p:cNvPr>
          <p:cNvGrpSpPr/>
          <p:nvPr/>
        </p:nvGrpSpPr>
        <p:grpSpPr>
          <a:xfrm>
            <a:off x="3856642" y="2779822"/>
            <a:ext cx="3126869" cy="352993"/>
            <a:chOff x="3245968" y="2981027"/>
            <a:chExt cx="3126869" cy="35299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EA86634-6B79-8242-A537-126B9D316056}"/>
                </a:ext>
              </a:extLst>
            </p:cNvPr>
            <p:cNvSpPr/>
            <p:nvPr/>
          </p:nvSpPr>
          <p:spPr>
            <a:xfrm>
              <a:off x="3245968" y="2981028"/>
              <a:ext cx="67619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A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486573D-5004-F942-8596-1ED08415EE1F}"/>
                </a:ext>
              </a:extLst>
            </p:cNvPr>
            <p:cNvSpPr/>
            <p:nvPr/>
          </p:nvSpPr>
          <p:spPr>
            <a:xfrm>
              <a:off x="3985562" y="2981028"/>
              <a:ext cx="6990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B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DA83A1E-DCED-B142-AD69-674E83680373}"/>
                </a:ext>
              </a:extLst>
            </p:cNvPr>
            <p:cNvSpPr/>
            <p:nvPr/>
          </p:nvSpPr>
          <p:spPr>
            <a:xfrm>
              <a:off x="4699222" y="2981028"/>
              <a:ext cx="72642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69FDF2A-417B-DC44-B6AA-A08B90B056B3}"/>
                </a:ext>
              </a:extLst>
            </p:cNvPr>
            <p:cNvSpPr txBox="1"/>
            <p:nvPr/>
          </p:nvSpPr>
          <p:spPr>
            <a:xfrm>
              <a:off x="6188106" y="2995466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endParaRPr lang="en-US" sz="20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9050DE4-9D87-4B4B-B368-632F3F90150A}"/>
                </a:ext>
              </a:extLst>
            </p:cNvPr>
            <p:cNvSpPr/>
            <p:nvPr/>
          </p:nvSpPr>
          <p:spPr>
            <a:xfrm>
              <a:off x="5418507" y="2981027"/>
              <a:ext cx="72642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-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3E04DAD-00DB-6448-9DC6-A57D832AD37E}"/>
              </a:ext>
            </a:extLst>
          </p:cNvPr>
          <p:cNvGrpSpPr/>
          <p:nvPr/>
        </p:nvGrpSpPr>
        <p:grpSpPr>
          <a:xfrm>
            <a:off x="3883060" y="3146053"/>
            <a:ext cx="4426037" cy="344157"/>
            <a:chOff x="3245968" y="2975425"/>
            <a:chExt cx="4426037" cy="34415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1A49602-BA6C-9B4F-987D-A5786389CDF7}"/>
                </a:ext>
              </a:extLst>
            </p:cNvPr>
            <p:cNvSpPr/>
            <p:nvPr/>
          </p:nvSpPr>
          <p:spPr>
            <a:xfrm>
              <a:off x="3245968" y="2981028"/>
              <a:ext cx="67619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A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DCF0398-37CE-8646-9C26-FC6FD84EBBBC}"/>
                </a:ext>
              </a:extLst>
            </p:cNvPr>
            <p:cNvSpPr/>
            <p:nvPr/>
          </p:nvSpPr>
          <p:spPr>
            <a:xfrm>
              <a:off x="3985562" y="2981028"/>
              <a:ext cx="6990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B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B8C942C-8714-EA41-9789-52E86D23DD83}"/>
                </a:ext>
              </a:extLst>
            </p:cNvPr>
            <p:cNvSpPr/>
            <p:nvPr/>
          </p:nvSpPr>
          <p:spPr>
            <a:xfrm>
              <a:off x="4699222" y="2981028"/>
              <a:ext cx="72642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C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1C6FDC8-3ECD-264E-AF8E-CC8D0853F2C7}"/>
                </a:ext>
              </a:extLst>
            </p:cNvPr>
            <p:cNvSpPr txBox="1"/>
            <p:nvPr/>
          </p:nvSpPr>
          <p:spPr>
            <a:xfrm>
              <a:off x="6119978" y="2975425"/>
              <a:ext cx="15520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Read [B-28]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11D0519-E427-2849-ABAD-AC7957EB75BA}"/>
                </a:ext>
              </a:extLst>
            </p:cNvPr>
            <p:cNvSpPr/>
            <p:nvPr/>
          </p:nvSpPr>
          <p:spPr>
            <a:xfrm>
              <a:off x="5418507" y="2981027"/>
              <a:ext cx="72642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-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DC667D6-2286-AE47-8613-25DCF041BBD6}"/>
              </a:ext>
            </a:extLst>
          </p:cNvPr>
          <p:cNvGrpSpPr/>
          <p:nvPr/>
        </p:nvGrpSpPr>
        <p:grpSpPr>
          <a:xfrm>
            <a:off x="3889247" y="3463667"/>
            <a:ext cx="3742389" cy="344157"/>
            <a:chOff x="3245968" y="2975425"/>
            <a:chExt cx="3742389" cy="34415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A144122-002B-0542-AEAB-270F4AFC7E46}"/>
                </a:ext>
              </a:extLst>
            </p:cNvPr>
            <p:cNvSpPr/>
            <p:nvPr/>
          </p:nvSpPr>
          <p:spPr>
            <a:xfrm>
              <a:off x="3245968" y="2981028"/>
              <a:ext cx="67619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-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58CB262-4EA4-B947-95D1-3FA1E68591D1}"/>
                </a:ext>
              </a:extLst>
            </p:cNvPr>
            <p:cNvSpPr/>
            <p:nvPr/>
          </p:nvSpPr>
          <p:spPr>
            <a:xfrm>
              <a:off x="3985562" y="2981028"/>
              <a:ext cx="6990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B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AB0F76D-9363-294B-9D48-83D2B0D21BFC}"/>
                </a:ext>
              </a:extLst>
            </p:cNvPr>
            <p:cNvSpPr/>
            <p:nvPr/>
          </p:nvSpPr>
          <p:spPr>
            <a:xfrm>
              <a:off x="4699222" y="2981028"/>
              <a:ext cx="72642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C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CD9E2F1-4AAD-DF49-831F-DEEC2AA08612}"/>
                </a:ext>
              </a:extLst>
            </p:cNvPr>
            <p:cNvSpPr txBox="1"/>
            <p:nvPr/>
          </p:nvSpPr>
          <p:spPr>
            <a:xfrm>
              <a:off x="6803626" y="2975425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endParaRPr lang="en-US" sz="20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EAFDA68-5038-CF46-8822-E56D43A697F1}"/>
                </a:ext>
              </a:extLst>
            </p:cNvPr>
            <p:cNvSpPr/>
            <p:nvPr/>
          </p:nvSpPr>
          <p:spPr>
            <a:xfrm>
              <a:off x="5418507" y="2981027"/>
              <a:ext cx="72642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-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CB4D364-ECAA-DE4D-A41C-7F47585173DF}"/>
              </a:ext>
            </a:extLst>
          </p:cNvPr>
          <p:cNvGrpSpPr/>
          <p:nvPr/>
        </p:nvGrpSpPr>
        <p:grpSpPr>
          <a:xfrm>
            <a:off x="3893382" y="3819433"/>
            <a:ext cx="4415715" cy="344157"/>
            <a:chOff x="3245968" y="2975425"/>
            <a:chExt cx="4415715" cy="34415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752FEAB-A4B0-2F4D-8F6F-0F9926FA96CF}"/>
                </a:ext>
              </a:extLst>
            </p:cNvPr>
            <p:cNvSpPr/>
            <p:nvPr/>
          </p:nvSpPr>
          <p:spPr>
            <a:xfrm>
              <a:off x="3245968" y="2981028"/>
              <a:ext cx="67619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-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2477C20-ECDB-7F49-9EB2-E0C86478F1EB}"/>
                </a:ext>
              </a:extLst>
            </p:cNvPr>
            <p:cNvSpPr/>
            <p:nvPr/>
          </p:nvSpPr>
          <p:spPr>
            <a:xfrm>
              <a:off x="3985562" y="2981028"/>
              <a:ext cx="6990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B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08E843B-8DEF-4D43-8709-A8327436CE91}"/>
                </a:ext>
              </a:extLst>
            </p:cNvPr>
            <p:cNvSpPr/>
            <p:nvPr/>
          </p:nvSpPr>
          <p:spPr>
            <a:xfrm>
              <a:off x="4699222" y="2981028"/>
              <a:ext cx="72642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C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676E979-ADBB-AD43-99EF-2D76D522F6F2}"/>
                </a:ext>
              </a:extLst>
            </p:cNvPr>
            <p:cNvSpPr txBox="1"/>
            <p:nvPr/>
          </p:nvSpPr>
          <p:spPr>
            <a:xfrm>
              <a:off x="6130302" y="2975425"/>
              <a:ext cx="15313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Write [B-28]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5A7AA22-9AA5-EB49-9B44-E6B2C2522626}"/>
                </a:ext>
              </a:extLst>
            </p:cNvPr>
            <p:cNvSpPr/>
            <p:nvPr/>
          </p:nvSpPr>
          <p:spPr>
            <a:xfrm>
              <a:off x="5418507" y="2981027"/>
              <a:ext cx="72642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-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5A28712-BE9C-1A41-B247-4FAC0B1A6963}"/>
              </a:ext>
            </a:extLst>
          </p:cNvPr>
          <p:cNvGrpSpPr/>
          <p:nvPr/>
        </p:nvGrpSpPr>
        <p:grpSpPr>
          <a:xfrm>
            <a:off x="3896109" y="4137047"/>
            <a:ext cx="4426038" cy="344157"/>
            <a:chOff x="3245968" y="2975425"/>
            <a:chExt cx="4426038" cy="34415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ECD17AC-8B84-EB4B-B756-8838EC0AE40D}"/>
                </a:ext>
              </a:extLst>
            </p:cNvPr>
            <p:cNvSpPr/>
            <p:nvPr/>
          </p:nvSpPr>
          <p:spPr>
            <a:xfrm>
              <a:off x="3245968" y="2981028"/>
              <a:ext cx="67619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-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9E699A9-1D02-D948-8CAE-6D1BB7F8BDE5}"/>
                </a:ext>
              </a:extLst>
            </p:cNvPr>
            <p:cNvSpPr/>
            <p:nvPr/>
          </p:nvSpPr>
          <p:spPr>
            <a:xfrm>
              <a:off x="3985562" y="2981028"/>
              <a:ext cx="6990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B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9889B24-9B93-8545-9B93-4464C8681D61}"/>
                </a:ext>
              </a:extLst>
            </p:cNvPr>
            <p:cNvSpPr/>
            <p:nvPr/>
          </p:nvSpPr>
          <p:spPr>
            <a:xfrm>
              <a:off x="4699222" y="2981028"/>
              <a:ext cx="72642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C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7C21892-A184-A34F-BFA5-61E89C72C5C1}"/>
                </a:ext>
              </a:extLst>
            </p:cNvPr>
            <p:cNvSpPr txBox="1"/>
            <p:nvPr/>
          </p:nvSpPr>
          <p:spPr>
            <a:xfrm>
              <a:off x="6119979" y="2975425"/>
              <a:ext cx="15520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Read [B-24]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6DEDCA0-F205-D942-AB4B-891557DE0A4B}"/>
                </a:ext>
              </a:extLst>
            </p:cNvPr>
            <p:cNvSpPr/>
            <p:nvPr/>
          </p:nvSpPr>
          <p:spPr>
            <a:xfrm>
              <a:off x="5418507" y="2981027"/>
              <a:ext cx="72642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-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94494CC-208D-9F42-89FA-B523C629685A}"/>
              </a:ext>
            </a:extLst>
          </p:cNvPr>
          <p:cNvGrpSpPr/>
          <p:nvPr/>
        </p:nvGrpSpPr>
        <p:grpSpPr>
          <a:xfrm>
            <a:off x="3880032" y="4469625"/>
            <a:ext cx="3742390" cy="344157"/>
            <a:chOff x="3245968" y="2975425"/>
            <a:chExt cx="3742390" cy="344157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10DC41B-6C89-7649-9A44-F16E2E6EFA7D}"/>
                </a:ext>
              </a:extLst>
            </p:cNvPr>
            <p:cNvSpPr/>
            <p:nvPr/>
          </p:nvSpPr>
          <p:spPr>
            <a:xfrm>
              <a:off x="3245968" y="2981028"/>
              <a:ext cx="67619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-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D068698-12B8-6A4F-8D9F-2AFECE18ACA9}"/>
                </a:ext>
              </a:extLst>
            </p:cNvPr>
            <p:cNvSpPr/>
            <p:nvPr/>
          </p:nvSpPr>
          <p:spPr>
            <a:xfrm>
              <a:off x="3985562" y="2981028"/>
              <a:ext cx="6990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B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7DDF59F-F40C-8B49-9EEA-E0C368D2B9F2}"/>
                </a:ext>
              </a:extLst>
            </p:cNvPr>
            <p:cNvSpPr/>
            <p:nvPr/>
          </p:nvSpPr>
          <p:spPr>
            <a:xfrm>
              <a:off x="4699222" y="2981028"/>
              <a:ext cx="72642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C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D7361AA-A58A-C44F-A737-4A3A43662EF8}"/>
                </a:ext>
              </a:extLst>
            </p:cNvPr>
            <p:cNvSpPr txBox="1"/>
            <p:nvPr/>
          </p:nvSpPr>
          <p:spPr>
            <a:xfrm>
              <a:off x="6803627" y="2975425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endParaRPr lang="en-US" sz="20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1EA3E8B-62D5-4E46-A8F7-C512CDDF0B2F}"/>
                </a:ext>
              </a:extLst>
            </p:cNvPr>
            <p:cNvSpPr/>
            <p:nvPr/>
          </p:nvSpPr>
          <p:spPr>
            <a:xfrm>
              <a:off x="5418507" y="2981027"/>
              <a:ext cx="72642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-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29B0614-0A7C-4B4D-8484-BCAA20F98C38}"/>
              </a:ext>
            </a:extLst>
          </p:cNvPr>
          <p:cNvGrpSpPr/>
          <p:nvPr/>
        </p:nvGrpSpPr>
        <p:grpSpPr>
          <a:xfrm>
            <a:off x="3906431" y="4769195"/>
            <a:ext cx="4415716" cy="344157"/>
            <a:chOff x="3245968" y="2975425"/>
            <a:chExt cx="4415716" cy="344157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F860839-A2A8-464D-B0FB-5226DDE47D1D}"/>
                </a:ext>
              </a:extLst>
            </p:cNvPr>
            <p:cNvSpPr/>
            <p:nvPr/>
          </p:nvSpPr>
          <p:spPr>
            <a:xfrm>
              <a:off x="3245968" y="2981028"/>
              <a:ext cx="67619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-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5C85B68-2D0E-724F-B6CE-222FD2148D8C}"/>
                </a:ext>
              </a:extLst>
            </p:cNvPr>
            <p:cNvSpPr/>
            <p:nvPr/>
          </p:nvSpPr>
          <p:spPr>
            <a:xfrm>
              <a:off x="3985562" y="2981028"/>
              <a:ext cx="6990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B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D9EAA72-EB93-E741-AC22-BA711499AC66}"/>
                </a:ext>
              </a:extLst>
            </p:cNvPr>
            <p:cNvSpPr/>
            <p:nvPr/>
          </p:nvSpPr>
          <p:spPr>
            <a:xfrm>
              <a:off x="4699222" y="2981028"/>
              <a:ext cx="72642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C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39A6B16-4D76-934B-AC9A-496D6F24A37D}"/>
                </a:ext>
              </a:extLst>
            </p:cNvPr>
            <p:cNvSpPr txBox="1"/>
            <p:nvPr/>
          </p:nvSpPr>
          <p:spPr>
            <a:xfrm>
              <a:off x="6130303" y="2975425"/>
              <a:ext cx="15313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Write [B-24]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0F74086-5498-5440-97F1-9961959D90F1}"/>
                </a:ext>
              </a:extLst>
            </p:cNvPr>
            <p:cNvSpPr/>
            <p:nvPr/>
          </p:nvSpPr>
          <p:spPr>
            <a:xfrm>
              <a:off x="5418507" y="2981027"/>
              <a:ext cx="72642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-</a:t>
              </a:r>
            </a:p>
          </p:txBody>
        </p:sp>
      </p:grp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5170098D-7FDE-5B4E-9962-B7B6B0250187}"/>
              </a:ext>
            </a:extLst>
          </p:cNvPr>
          <p:cNvSpPr/>
          <p:nvPr/>
        </p:nvSpPr>
        <p:spPr bwMode="auto">
          <a:xfrm>
            <a:off x="140088" y="2105560"/>
            <a:ext cx="2936350" cy="283123"/>
          </a:xfrm>
          <a:prstGeom prst="roundRect">
            <a:avLst/>
          </a:prstGeom>
          <a:noFill/>
          <a:ln w="38100" cap="flat" cmpd="sng" algn="ctr">
            <a:solidFill>
              <a:srgbClr val="E127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</a:pPr>
            <a:endParaRPr lang="en-US" sz="1600" kern="120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FA728326-4E58-9041-BCC1-4835E8B32827}"/>
              </a:ext>
            </a:extLst>
          </p:cNvPr>
          <p:cNvSpPr/>
          <p:nvPr/>
        </p:nvSpPr>
        <p:spPr bwMode="auto">
          <a:xfrm>
            <a:off x="145383" y="2442523"/>
            <a:ext cx="2942145" cy="298954"/>
          </a:xfrm>
          <a:prstGeom prst="roundRect">
            <a:avLst/>
          </a:prstGeom>
          <a:noFill/>
          <a:ln w="38100" cap="flat" cmpd="sng" algn="ctr">
            <a:solidFill>
              <a:srgbClr val="E127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</a:pPr>
            <a:endParaRPr lang="en-US" sz="1600" kern="120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DE4EC169-24F3-DF49-BFCD-A271F5CAE815}"/>
              </a:ext>
            </a:extLst>
          </p:cNvPr>
          <p:cNvSpPr/>
          <p:nvPr/>
        </p:nvSpPr>
        <p:spPr bwMode="auto">
          <a:xfrm>
            <a:off x="144829" y="2780785"/>
            <a:ext cx="2942145" cy="298954"/>
          </a:xfrm>
          <a:prstGeom prst="roundRect">
            <a:avLst/>
          </a:prstGeom>
          <a:noFill/>
          <a:ln w="38100" cap="flat" cmpd="sng" algn="ctr">
            <a:solidFill>
              <a:srgbClr val="E127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</a:pPr>
            <a:endParaRPr lang="en-US" sz="1600" kern="120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48D787D9-9216-5B4D-9188-AEC9D3BFB7AE}"/>
              </a:ext>
            </a:extLst>
          </p:cNvPr>
          <p:cNvSpPr/>
          <p:nvPr/>
        </p:nvSpPr>
        <p:spPr bwMode="auto">
          <a:xfrm>
            <a:off x="159429" y="3119614"/>
            <a:ext cx="2942145" cy="298954"/>
          </a:xfrm>
          <a:prstGeom prst="roundRect">
            <a:avLst/>
          </a:prstGeom>
          <a:noFill/>
          <a:ln w="38100" cap="flat" cmpd="sng" algn="ctr">
            <a:solidFill>
              <a:srgbClr val="E127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</a:pPr>
            <a:endParaRPr lang="en-US" sz="1600" kern="120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0CEB9542-E509-AB4B-B455-C89DDFC01CF5}"/>
              </a:ext>
            </a:extLst>
          </p:cNvPr>
          <p:cNvSpPr/>
          <p:nvPr/>
        </p:nvSpPr>
        <p:spPr bwMode="auto">
          <a:xfrm>
            <a:off x="157532" y="3459715"/>
            <a:ext cx="2937227" cy="298954"/>
          </a:xfrm>
          <a:prstGeom prst="roundRect">
            <a:avLst/>
          </a:prstGeom>
          <a:noFill/>
          <a:ln w="38100" cap="flat" cmpd="sng" algn="ctr">
            <a:solidFill>
              <a:srgbClr val="E127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</a:pPr>
            <a:endParaRPr lang="en-US" sz="1600" kern="120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87B540D6-8068-EA43-ACBA-1320813433CF}"/>
              </a:ext>
            </a:extLst>
          </p:cNvPr>
          <p:cNvSpPr/>
          <p:nvPr/>
        </p:nvSpPr>
        <p:spPr bwMode="auto">
          <a:xfrm>
            <a:off x="149360" y="3773046"/>
            <a:ext cx="2942145" cy="298954"/>
          </a:xfrm>
          <a:prstGeom prst="roundRect">
            <a:avLst/>
          </a:prstGeom>
          <a:noFill/>
          <a:ln w="38100" cap="flat" cmpd="sng" algn="ctr">
            <a:solidFill>
              <a:srgbClr val="E127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</a:pPr>
            <a:endParaRPr lang="en-US" sz="1600" kern="120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D9098ADC-3F3B-DE4E-BBF3-E2DCD396D3BD}"/>
              </a:ext>
            </a:extLst>
          </p:cNvPr>
          <p:cNvSpPr/>
          <p:nvPr/>
        </p:nvSpPr>
        <p:spPr bwMode="auto">
          <a:xfrm>
            <a:off x="152659" y="4104870"/>
            <a:ext cx="2942145" cy="298954"/>
          </a:xfrm>
          <a:prstGeom prst="roundRect">
            <a:avLst/>
          </a:prstGeom>
          <a:noFill/>
          <a:ln w="38100" cap="flat" cmpd="sng" algn="ctr">
            <a:solidFill>
              <a:srgbClr val="E127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</a:pPr>
            <a:endParaRPr lang="en-US" sz="1600" kern="120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F9B43BAA-D04A-F448-9C51-677C8E854FD7}"/>
              </a:ext>
            </a:extLst>
          </p:cNvPr>
          <p:cNvSpPr/>
          <p:nvPr/>
        </p:nvSpPr>
        <p:spPr bwMode="auto">
          <a:xfrm>
            <a:off x="160908" y="4440640"/>
            <a:ext cx="2942145" cy="298954"/>
          </a:xfrm>
          <a:prstGeom prst="roundRect">
            <a:avLst/>
          </a:prstGeom>
          <a:noFill/>
          <a:ln w="38100" cap="flat" cmpd="sng" algn="ctr">
            <a:solidFill>
              <a:srgbClr val="E127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</a:pPr>
            <a:endParaRPr lang="en-US" sz="1600" kern="120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95270827-C0D7-B140-992E-8CFEEF3FF2EA}"/>
              </a:ext>
            </a:extLst>
          </p:cNvPr>
          <p:cNvSpPr/>
          <p:nvPr/>
        </p:nvSpPr>
        <p:spPr bwMode="auto">
          <a:xfrm>
            <a:off x="152614" y="4781391"/>
            <a:ext cx="2942145" cy="298954"/>
          </a:xfrm>
          <a:prstGeom prst="roundRect">
            <a:avLst/>
          </a:prstGeom>
          <a:noFill/>
          <a:ln w="38100" cap="flat" cmpd="sng" algn="ctr">
            <a:solidFill>
              <a:srgbClr val="E127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</a:pPr>
            <a:endParaRPr lang="en-US" sz="1600" kern="120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0" name="Extract 69">
            <a:extLst>
              <a:ext uri="{FF2B5EF4-FFF2-40B4-BE49-F238E27FC236}">
                <a16:creationId xmlns:a16="http://schemas.microsoft.com/office/drawing/2014/main" id="{BE003A30-CD22-4147-AD93-BE37DB011281}"/>
              </a:ext>
            </a:extLst>
          </p:cNvPr>
          <p:cNvSpPr/>
          <p:nvPr/>
        </p:nvSpPr>
        <p:spPr bwMode="auto">
          <a:xfrm>
            <a:off x="2959280" y="2050025"/>
            <a:ext cx="360151" cy="307183"/>
          </a:xfrm>
          <a:prstGeom prst="flowChartExtra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</a:pPr>
            <a:endParaRPr lang="en-US" sz="1600" kern="120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8EA3187-97FC-2046-AAD2-FA215D85054B}"/>
              </a:ext>
            </a:extLst>
          </p:cNvPr>
          <p:cNvGrpSpPr/>
          <p:nvPr/>
        </p:nvGrpSpPr>
        <p:grpSpPr>
          <a:xfrm>
            <a:off x="7061862" y="1102010"/>
            <a:ext cx="1958741" cy="672213"/>
            <a:chOff x="7130442" y="1177998"/>
            <a:chExt cx="1958741" cy="672213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298FA178-DAF7-1B4C-8BB6-696CEBCF97E6}"/>
                </a:ext>
              </a:extLst>
            </p:cNvPr>
            <p:cNvGrpSpPr/>
            <p:nvPr/>
          </p:nvGrpSpPr>
          <p:grpSpPr>
            <a:xfrm>
              <a:off x="7232355" y="1177998"/>
              <a:ext cx="1754913" cy="333663"/>
              <a:chOff x="424159" y="6452498"/>
              <a:chExt cx="1754913" cy="344710"/>
            </a:xfrm>
          </p:grpSpPr>
          <p:sp>
            <p:nvSpPr>
              <p:cNvPr id="74" name="Extract 73">
                <a:extLst>
                  <a:ext uri="{FF2B5EF4-FFF2-40B4-BE49-F238E27FC236}">
                    <a16:creationId xmlns:a16="http://schemas.microsoft.com/office/drawing/2014/main" id="{46474728-CDF7-8E4F-AA91-558C6D4B2390}"/>
                  </a:ext>
                </a:extLst>
              </p:cNvPr>
              <p:cNvSpPr/>
              <p:nvPr/>
            </p:nvSpPr>
            <p:spPr bwMode="auto">
              <a:xfrm>
                <a:off x="424159" y="6477237"/>
                <a:ext cx="226931" cy="223418"/>
              </a:xfrm>
              <a:prstGeom prst="flowChartExtra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Pct val="75000"/>
                  <a:buFont typeface="Wingdings" pitchFamily="2" charset="2"/>
                  <a:buNone/>
                </a:pPr>
                <a:endParaRPr lang="en-US" sz="1600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26A03CC-A9B1-F744-888F-C05C7F50E53C}"/>
                  </a:ext>
                </a:extLst>
              </p:cNvPr>
              <p:cNvSpPr txBox="1"/>
              <p:nvPr/>
            </p:nvSpPr>
            <p:spPr>
              <a:xfrm>
                <a:off x="651090" y="6452498"/>
                <a:ext cx="1527982" cy="34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prstClr val="black"/>
                  </a:buClr>
                  <a:buSzPct val="75000"/>
                  <a:buFont typeface="Wingdings" pitchFamily="2" charset="2"/>
                  <a:buNone/>
                </a:pPr>
                <a:r>
                  <a:rPr lang="en-US" sz="2000" kern="1200" dirty="0">
                    <a:solidFill>
                      <a:prstClr val="black"/>
                    </a:solidFill>
                    <a:latin typeface="Calibri" panose="020F0502020204030204" pitchFamily="34" charset="0"/>
                    <a:ea typeface="+mn-ea"/>
                    <a:cs typeface="Arial" pitchFamily="34" charset="0"/>
                  </a:rPr>
                  <a:t>PEBS Sample</a:t>
                </a:r>
              </a:p>
            </p:txBody>
          </p: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A51E4BD-95CA-3F45-9AFD-536838735FA2}"/>
                </a:ext>
              </a:extLst>
            </p:cNvPr>
            <p:cNvSpPr txBox="1"/>
            <p:nvPr/>
          </p:nvSpPr>
          <p:spPr>
            <a:xfrm>
              <a:off x="7130442" y="1511657"/>
              <a:ext cx="19587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prstClr val="black"/>
                  </a:solidFill>
                  <a:latin typeface="Calibri" panose="020F0502020204030204" pitchFamily="34" charset="0"/>
                  <a:ea typeface="+mn-ea"/>
                  <a:cs typeface="Arial" pitchFamily="34" charset="0"/>
                </a:rPr>
                <a:t>- Unknown Value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836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60494E-6 L -0.00018 0.0561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80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34568E-6 L -0.00087 0.0571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8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08642E-6 L -0.00087 0.0571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8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82716E-6 L -0.00087 0.0571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8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20988E-6 L -0.00087 0.0571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8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32099E-6 L -0.00086 0.0571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8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93827E-7 L -0.00087 0.0571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8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95062E-6 L -0.00087 0.0571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8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5A7F5E-A0DC-494A-93F3-16958229DB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6A41A8D-CBBC-0B4F-8F4B-5A07973AC4EF}"/>
              </a:ext>
            </a:extLst>
          </p:cNvPr>
          <p:cNvGraphicFramePr/>
          <p:nvPr>
            <p:extLst/>
          </p:nvPr>
        </p:nvGraphicFramePr>
        <p:xfrm>
          <a:off x="721520" y="539750"/>
          <a:ext cx="813673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B3BE75D-5FDB-704D-B0F4-86100B47B11C}"/>
              </a:ext>
            </a:extLst>
          </p:cNvPr>
          <p:cNvSpPr txBox="1"/>
          <p:nvPr/>
        </p:nvSpPr>
        <p:spPr>
          <a:xfrm>
            <a:off x="3257550" y="413623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43495-5551-DE4F-ACDC-B9030B14C43B}"/>
              </a:ext>
            </a:extLst>
          </p:cNvPr>
          <p:cNvSpPr txBox="1"/>
          <p:nvPr/>
        </p:nvSpPr>
        <p:spPr>
          <a:xfrm>
            <a:off x="5679281" y="413623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ED07E0-9C34-1D42-81B0-9BCE0A3F0963}"/>
              </a:ext>
            </a:extLst>
          </p:cNvPr>
          <p:cNvSpPr txBox="1"/>
          <p:nvPr/>
        </p:nvSpPr>
        <p:spPr>
          <a:xfrm>
            <a:off x="2808104" y="2417861"/>
            <a:ext cx="2061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~28x more damages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D68687-5FE1-2942-B6A6-7056943CF098}"/>
              </a:ext>
            </a:extLst>
          </p:cNvPr>
          <p:cNvSpPr txBox="1"/>
          <p:nvPr/>
        </p:nvSpPr>
        <p:spPr>
          <a:xfrm>
            <a:off x="640800" y="273600"/>
            <a:ext cx="8640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Software Bugs Are Causing More and More Economic Losses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BFD77-9EBF-B74A-8945-D6BF90B6A9D3}"/>
              </a:ext>
            </a:extLst>
          </p:cNvPr>
          <p:cNvSpPr txBox="1"/>
          <p:nvPr/>
        </p:nvSpPr>
        <p:spPr>
          <a:xfrm>
            <a:off x="4478033" y="4444007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8E8298-910D-7446-9F3D-93706FF82340}"/>
              </a:ext>
            </a:extLst>
          </p:cNvPr>
          <p:cNvSpPr txBox="1"/>
          <p:nvPr/>
        </p:nvSpPr>
        <p:spPr>
          <a:xfrm>
            <a:off x="2499360" y="4770120"/>
            <a:ext cx="64588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Software fail watch: 5th edition. https://</a:t>
            </a:r>
            <a:r>
              <a:rPr lang="en-US" sz="1100" dirty="0" err="1"/>
              <a:t>www.tricentis.com</a:t>
            </a:r>
            <a:r>
              <a:rPr lang="en-US" sz="1100" dirty="0"/>
              <a:t>/resources/ software-fail-watch-5th-edition/. </a:t>
            </a:r>
          </a:p>
        </p:txBody>
      </p:sp>
    </p:spTree>
    <p:extLst>
      <p:ext uri="{BB962C8B-B14F-4D97-AF65-F5344CB8AC3E}">
        <p14:creationId xmlns:p14="http://schemas.microsoft.com/office/powerpoint/2010/main" val="393258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C32257-B556-5D47-B7B7-DCF77562CF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Google Shape;170;p27">
            <a:extLst>
              <a:ext uri="{FF2B5EF4-FFF2-40B4-BE49-F238E27FC236}">
                <a16:creationId xmlns:a16="http://schemas.microsoft.com/office/drawing/2014/main" id="{C4D92157-4F45-F046-8121-99314D504C74}"/>
              </a:ext>
            </a:extLst>
          </p:cNvPr>
          <p:cNvSpPr txBox="1">
            <a:spLocks/>
          </p:cNvSpPr>
          <p:nvPr/>
        </p:nvSpPr>
        <p:spPr>
          <a:xfrm>
            <a:off x="640080" y="0"/>
            <a:ext cx="8549648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Reconstructing Unsampled Memory Accesses via Backward Replay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17E0CBF-CB9E-694A-9BBA-9627D1C7EA9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12533" y="458566"/>
          <a:ext cx="5096687" cy="4693920"/>
        </p:xfrm>
        <a:graphic>
          <a:graphicData uri="http://schemas.openxmlformats.org/drawingml/2006/table">
            <a:tbl>
              <a:tblPr firstRow="1" bandRow="1"/>
              <a:tblGrid>
                <a:gridCol w="682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2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2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2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647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46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r>
                        <a:rPr lang="en-US" sz="1600" dirty="0"/>
                        <a:t>R1     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r>
                        <a:rPr lang="en-US" sz="1600" b="1" dirty="0"/>
                        <a:t>R2     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r>
                        <a:rPr lang="en-US" sz="1600" b="1" dirty="0"/>
                        <a:t>R3     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r>
                        <a:rPr lang="en-US" sz="1600" b="1" dirty="0"/>
                        <a:t>R4    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r>
                        <a:rPr lang="en-US" sz="1600" dirty="0"/>
                        <a:t>Memory</a:t>
                      </a:r>
                      <a:r>
                        <a:rPr lang="en-US" sz="1600" baseline="0" dirty="0"/>
                        <a:t> Access     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6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6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6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6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6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6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6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6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6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6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6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46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46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594D6EE8-BC6A-0749-B223-B6B4B1BCEB45}"/>
              </a:ext>
            </a:extLst>
          </p:cNvPr>
          <p:cNvGrpSpPr/>
          <p:nvPr/>
        </p:nvGrpSpPr>
        <p:grpSpPr>
          <a:xfrm>
            <a:off x="3991454" y="2166634"/>
            <a:ext cx="4168756" cy="303749"/>
            <a:chOff x="3245968" y="2981027"/>
            <a:chExt cx="4168756" cy="30374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EC65AEE-89C6-9A45-BEFF-DD66E5527D22}"/>
                </a:ext>
              </a:extLst>
            </p:cNvPr>
            <p:cNvSpPr/>
            <p:nvPr/>
          </p:nvSpPr>
          <p:spPr>
            <a:xfrm>
              <a:off x="3245968" y="2981028"/>
              <a:ext cx="67619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srgbClr val="FF0000"/>
                  </a:solidFill>
                  <a:latin typeface="Arial" pitchFamily="34" charset="0"/>
                  <a:ea typeface="+mn-ea"/>
                  <a:cs typeface="Arial" pitchFamily="34" charset="0"/>
                </a:rPr>
                <a:t>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3B84572-5088-8446-BF8F-9D4245A7366B}"/>
                </a:ext>
              </a:extLst>
            </p:cNvPr>
            <p:cNvSpPr/>
            <p:nvPr/>
          </p:nvSpPr>
          <p:spPr>
            <a:xfrm>
              <a:off x="3985562" y="2981028"/>
              <a:ext cx="699060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srgbClr val="FF0000"/>
                  </a:solidFill>
                  <a:latin typeface="Arial" pitchFamily="34" charset="0"/>
                  <a:ea typeface="+mn-ea"/>
                  <a:cs typeface="Arial" pitchFamily="34" charset="0"/>
                </a:rPr>
                <a:t>B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1509DA8-0D36-874B-8556-185298006216}"/>
                </a:ext>
              </a:extLst>
            </p:cNvPr>
            <p:cNvSpPr/>
            <p:nvPr/>
          </p:nvSpPr>
          <p:spPr>
            <a:xfrm>
              <a:off x="4699222" y="2981028"/>
              <a:ext cx="72642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srgbClr val="FF0000"/>
                  </a:solidFill>
                  <a:latin typeface="Arial" pitchFamily="34" charset="0"/>
                  <a:ea typeface="+mn-ea"/>
                  <a:cs typeface="Arial" pitchFamily="34" charset="0"/>
                </a:rPr>
                <a:t>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06F849-2952-954B-91E9-B5FEC241D5AA}"/>
                </a:ext>
              </a:extLst>
            </p:cNvPr>
            <p:cNvSpPr txBox="1"/>
            <p:nvPr/>
          </p:nvSpPr>
          <p:spPr>
            <a:xfrm>
              <a:off x="6249020" y="2995466"/>
              <a:ext cx="1165704" cy="289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srgbClr val="FF0000"/>
                  </a:solidFill>
                  <a:latin typeface="Arial" pitchFamily="34" charset="0"/>
                  <a:ea typeface="+mn-ea"/>
                  <a:cs typeface="Arial" pitchFamily="34" charset="0"/>
                </a:rPr>
                <a:t>Read [B-1]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3129E43-0128-E14E-92E3-B79A86678DA4}"/>
                </a:ext>
              </a:extLst>
            </p:cNvPr>
            <p:cNvSpPr/>
            <p:nvPr/>
          </p:nvSpPr>
          <p:spPr>
            <a:xfrm>
              <a:off x="5418507" y="2981027"/>
              <a:ext cx="72642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srgbClr val="FF0000"/>
                  </a:solidFill>
                  <a:latin typeface="Arial" pitchFamily="34" charset="0"/>
                  <a:ea typeface="+mn-ea"/>
                  <a:cs typeface="Arial" pitchFamily="34" charset="0"/>
                </a:rPr>
                <a:t>D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56E084-8920-784F-90E0-A6EB549414D4}"/>
              </a:ext>
            </a:extLst>
          </p:cNvPr>
          <p:cNvGrpSpPr/>
          <p:nvPr/>
        </p:nvGrpSpPr>
        <p:grpSpPr>
          <a:xfrm>
            <a:off x="3989627" y="2524756"/>
            <a:ext cx="3126869" cy="303749"/>
            <a:chOff x="3245968" y="2981027"/>
            <a:chExt cx="3126869" cy="30374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225647-AF8B-6A41-B2FC-D8BB27929537}"/>
                </a:ext>
              </a:extLst>
            </p:cNvPr>
            <p:cNvSpPr/>
            <p:nvPr/>
          </p:nvSpPr>
          <p:spPr>
            <a:xfrm>
              <a:off x="3245968" y="2981028"/>
              <a:ext cx="67619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A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CAC5E1C-F22B-EB46-83EB-3534B9881431}"/>
                </a:ext>
              </a:extLst>
            </p:cNvPr>
            <p:cNvSpPr/>
            <p:nvPr/>
          </p:nvSpPr>
          <p:spPr>
            <a:xfrm>
              <a:off x="3985562" y="2981028"/>
              <a:ext cx="699060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B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0E49738-E6B1-5E48-A186-D6F63475369B}"/>
                </a:ext>
              </a:extLst>
            </p:cNvPr>
            <p:cNvSpPr/>
            <p:nvPr/>
          </p:nvSpPr>
          <p:spPr>
            <a:xfrm>
              <a:off x="4699222" y="2981028"/>
              <a:ext cx="72642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F79B42-7A5D-8449-AB26-192178E79BDD}"/>
                </a:ext>
              </a:extLst>
            </p:cNvPr>
            <p:cNvSpPr txBox="1"/>
            <p:nvPr/>
          </p:nvSpPr>
          <p:spPr>
            <a:xfrm>
              <a:off x="6188106" y="2995466"/>
              <a:ext cx="184731" cy="289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endParaRPr lang="en-US" sz="1600" kern="1200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3CEAEC5-399B-1241-817E-AAEE2D97EBA0}"/>
                </a:ext>
              </a:extLst>
            </p:cNvPr>
            <p:cNvSpPr/>
            <p:nvPr/>
          </p:nvSpPr>
          <p:spPr>
            <a:xfrm>
              <a:off x="5418507" y="2981027"/>
              <a:ext cx="72642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-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CBD7152-73A6-134F-8053-A789107F14F4}"/>
              </a:ext>
            </a:extLst>
          </p:cNvPr>
          <p:cNvGrpSpPr/>
          <p:nvPr/>
        </p:nvGrpSpPr>
        <p:grpSpPr>
          <a:xfrm>
            <a:off x="3988296" y="2832435"/>
            <a:ext cx="3126869" cy="303749"/>
            <a:chOff x="3245968" y="2981027"/>
            <a:chExt cx="3126869" cy="30374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A3F0205-D701-FC47-9E0C-1357630534D7}"/>
                </a:ext>
              </a:extLst>
            </p:cNvPr>
            <p:cNvSpPr/>
            <p:nvPr/>
          </p:nvSpPr>
          <p:spPr>
            <a:xfrm>
              <a:off x="3245968" y="2981028"/>
              <a:ext cx="67619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4F8C29D-965D-CE47-BB55-053AC20B105A}"/>
                </a:ext>
              </a:extLst>
            </p:cNvPr>
            <p:cNvSpPr/>
            <p:nvPr/>
          </p:nvSpPr>
          <p:spPr>
            <a:xfrm>
              <a:off x="3985562" y="2981028"/>
              <a:ext cx="699060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B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38B714A-FB50-7E4A-9C67-B33812885F37}"/>
                </a:ext>
              </a:extLst>
            </p:cNvPr>
            <p:cNvSpPr/>
            <p:nvPr/>
          </p:nvSpPr>
          <p:spPr>
            <a:xfrm>
              <a:off x="4699222" y="2981028"/>
              <a:ext cx="72642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C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BB7D26-565A-2C47-B075-D4B14B7414E6}"/>
                </a:ext>
              </a:extLst>
            </p:cNvPr>
            <p:cNvSpPr txBox="1"/>
            <p:nvPr/>
          </p:nvSpPr>
          <p:spPr>
            <a:xfrm>
              <a:off x="6188106" y="2995466"/>
              <a:ext cx="184731" cy="289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endParaRPr lang="en-US" sz="1600" kern="1200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69D5212-B1DD-ED41-8D8A-FB25EF61BEC5}"/>
                </a:ext>
              </a:extLst>
            </p:cNvPr>
            <p:cNvSpPr/>
            <p:nvPr/>
          </p:nvSpPr>
          <p:spPr>
            <a:xfrm>
              <a:off x="5418507" y="2981027"/>
              <a:ext cx="72642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-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EE34E67-E7C6-FA4A-948F-8E8465F5E62B}"/>
              </a:ext>
            </a:extLst>
          </p:cNvPr>
          <p:cNvGrpSpPr/>
          <p:nvPr/>
        </p:nvGrpSpPr>
        <p:grpSpPr>
          <a:xfrm>
            <a:off x="3997294" y="3197481"/>
            <a:ext cx="4289782" cy="294913"/>
            <a:chOff x="3245968" y="2975425"/>
            <a:chExt cx="4289782" cy="29491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7AD8FFC-C0BF-724B-9BFD-E4F36858415B}"/>
                </a:ext>
              </a:extLst>
            </p:cNvPr>
            <p:cNvSpPr/>
            <p:nvPr/>
          </p:nvSpPr>
          <p:spPr>
            <a:xfrm>
              <a:off x="3245968" y="2981028"/>
              <a:ext cx="67619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A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73D3CB6-8B88-AB4E-A90C-014D83F7A44C}"/>
                </a:ext>
              </a:extLst>
            </p:cNvPr>
            <p:cNvSpPr/>
            <p:nvPr/>
          </p:nvSpPr>
          <p:spPr>
            <a:xfrm>
              <a:off x="3985562" y="2981028"/>
              <a:ext cx="699060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B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CD064D9-E755-CD4C-A3BF-37AD7F293236}"/>
                </a:ext>
              </a:extLst>
            </p:cNvPr>
            <p:cNvSpPr/>
            <p:nvPr/>
          </p:nvSpPr>
          <p:spPr>
            <a:xfrm>
              <a:off x="4699222" y="2981028"/>
              <a:ext cx="72642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C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2FDE949-C6DD-5D46-AF83-8290AC60CDAA}"/>
                </a:ext>
              </a:extLst>
            </p:cNvPr>
            <p:cNvSpPr txBox="1"/>
            <p:nvPr/>
          </p:nvSpPr>
          <p:spPr>
            <a:xfrm>
              <a:off x="6256234" y="2975425"/>
              <a:ext cx="1279516" cy="289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Read [B-28]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C6F29D7-4223-0948-8ACB-2EF23912A385}"/>
                </a:ext>
              </a:extLst>
            </p:cNvPr>
            <p:cNvSpPr/>
            <p:nvPr/>
          </p:nvSpPr>
          <p:spPr>
            <a:xfrm>
              <a:off x="5418507" y="2981027"/>
              <a:ext cx="72642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-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C7D122-D07C-7348-87BC-33B08CBF9E14}"/>
              </a:ext>
            </a:extLst>
          </p:cNvPr>
          <p:cNvGrpSpPr/>
          <p:nvPr/>
        </p:nvGrpSpPr>
        <p:grpSpPr>
          <a:xfrm>
            <a:off x="4012533" y="3529105"/>
            <a:ext cx="3742389" cy="294913"/>
            <a:chOff x="3245968" y="2975425"/>
            <a:chExt cx="3742389" cy="29491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B4CEE23-C22A-9B4C-8A41-E4C7064F42AC}"/>
                </a:ext>
              </a:extLst>
            </p:cNvPr>
            <p:cNvSpPr/>
            <p:nvPr/>
          </p:nvSpPr>
          <p:spPr>
            <a:xfrm>
              <a:off x="3245968" y="2981028"/>
              <a:ext cx="67619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-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6C41ADD-F1F4-5641-AE29-0799858F4704}"/>
                </a:ext>
              </a:extLst>
            </p:cNvPr>
            <p:cNvSpPr/>
            <p:nvPr/>
          </p:nvSpPr>
          <p:spPr>
            <a:xfrm>
              <a:off x="3985562" y="2981028"/>
              <a:ext cx="699060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B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0B58E54-1752-9645-B626-C2996326544C}"/>
                </a:ext>
              </a:extLst>
            </p:cNvPr>
            <p:cNvSpPr/>
            <p:nvPr/>
          </p:nvSpPr>
          <p:spPr>
            <a:xfrm>
              <a:off x="4699222" y="2981028"/>
              <a:ext cx="72642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C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B515F68-F724-754A-8386-8A373256FD84}"/>
                </a:ext>
              </a:extLst>
            </p:cNvPr>
            <p:cNvSpPr txBox="1"/>
            <p:nvPr/>
          </p:nvSpPr>
          <p:spPr>
            <a:xfrm>
              <a:off x="6803626" y="2975425"/>
              <a:ext cx="184731" cy="289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endParaRPr lang="en-US" sz="1600" kern="1200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EB68E25-118F-4C49-90D7-F3017535461A}"/>
                </a:ext>
              </a:extLst>
            </p:cNvPr>
            <p:cNvSpPr/>
            <p:nvPr/>
          </p:nvSpPr>
          <p:spPr>
            <a:xfrm>
              <a:off x="5418507" y="2981027"/>
              <a:ext cx="72642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-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B70A3F4-0DFA-CC42-8A79-59935C446990}"/>
              </a:ext>
            </a:extLst>
          </p:cNvPr>
          <p:cNvGrpSpPr/>
          <p:nvPr/>
        </p:nvGrpSpPr>
        <p:grpSpPr>
          <a:xfrm>
            <a:off x="4023085" y="3846633"/>
            <a:ext cx="4283114" cy="294913"/>
            <a:chOff x="3245968" y="2975425"/>
            <a:chExt cx="4283114" cy="29491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3B436A9-1FAF-3B49-A74E-411649645763}"/>
                </a:ext>
              </a:extLst>
            </p:cNvPr>
            <p:cNvSpPr/>
            <p:nvPr/>
          </p:nvSpPr>
          <p:spPr>
            <a:xfrm>
              <a:off x="3245968" y="2981028"/>
              <a:ext cx="67619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-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ACAA3E4-C8CC-A941-B4B0-44FC5FEBF6D2}"/>
                </a:ext>
              </a:extLst>
            </p:cNvPr>
            <p:cNvSpPr/>
            <p:nvPr/>
          </p:nvSpPr>
          <p:spPr>
            <a:xfrm>
              <a:off x="3985562" y="2981028"/>
              <a:ext cx="699060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B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D2880AC-B0F2-7D41-8E0F-2DA037DCC0C9}"/>
                </a:ext>
              </a:extLst>
            </p:cNvPr>
            <p:cNvSpPr/>
            <p:nvPr/>
          </p:nvSpPr>
          <p:spPr>
            <a:xfrm>
              <a:off x="4699222" y="2981028"/>
              <a:ext cx="72642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C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A96B79C-0C76-AC46-9908-48A1C0746734}"/>
                </a:ext>
              </a:extLst>
            </p:cNvPr>
            <p:cNvSpPr txBox="1"/>
            <p:nvPr/>
          </p:nvSpPr>
          <p:spPr>
            <a:xfrm>
              <a:off x="6262903" y="2975425"/>
              <a:ext cx="1266179" cy="289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Write [B-28]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11077C2-537E-9548-98A7-FC72070B1FB6}"/>
                </a:ext>
              </a:extLst>
            </p:cNvPr>
            <p:cNvSpPr/>
            <p:nvPr/>
          </p:nvSpPr>
          <p:spPr>
            <a:xfrm>
              <a:off x="5418507" y="2981027"/>
              <a:ext cx="72642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-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2EABA44-5C3F-8447-944C-005B2FD19990}"/>
              </a:ext>
            </a:extLst>
          </p:cNvPr>
          <p:cNvGrpSpPr/>
          <p:nvPr/>
        </p:nvGrpSpPr>
        <p:grpSpPr>
          <a:xfrm>
            <a:off x="4023085" y="4177123"/>
            <a:ext cx="4289783" cy="294913"/>
            <a:chOff x="3245968" y="2975425"/>
            <a:chExt cx="4289783" cy="29491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C47EF1F-56E4-9546-964E-D96DBE7367C4}"/>
                </a:ext>
              </a:extLst>
            </p:cNvPr>
            <p:cNvSpPr/>
            <p:nvPr/>
          </p:nvSpPr>
          <p:spPr>
            <a:xfrm>
              <a:off x="3245968" y="2981028"/>
              <a:ext cx="67619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-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50AC149-17A8-0942-A401-4A06A7690E1C}"/>
                </a:ext>
              </a:extLst>
            </p:cNvPr>
            <p:cNvSpPr/>
            <p:nvPr/>
          </p:nvSpPr>
          <p:spPr>
            <a:xfrm>
              <a:off x="3985562" y="2981028"/>
              <a:ext cx="699060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B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D9C26EA-0418-1847-965C-75E7524B271E}"/>
                </a:ext>
              </a:extLst>
            </p:cNvPr>
            <p:cNvSpPr/>
            <p:nvPr/>
          </p:nvSpPr>
          <p:spPr>
            <a:xfrm>
              <a:off x="4699222" y="2981028"/>
              <a:ext cx="72642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C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CD9C2E0-FB25-294E-9254-6FE5EE6551B7}"/>
                </a:ext>
              </a:extLst>
            </p:cNvPr>
            <p:cNvSpPr txBox="1"/>
            <p:nvPr/>
          </p:nvSpPr>
          <p:spPr>
            <a:xfrm>
              <a:off x="6256235" y="2975425"/>
              <a:ext cx="1279516" cy="289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Read [B-24]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A360258-C2DF-CF47-BE5F-2D854695F16E}"/>
                </a:ext>
              </a:extLst>
            </p:cNvPr>
            <p:cNvSpPr/>
            <p:nvPr/>
          </p:nvSpPr>
          <p:spPr>
            <a:xfrm>
              <a:off x="5418507" y="2981027"/>
              <a:ext cx="72642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-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1973565-BEB3-8044-8B06-A50E7751C30B}"/>
              </a:ext>
            </a:extLst>
          </p:cNvPr>
          <p:cNvGrpSpPr/>
          <p:nvPr/>
        </p:nvGrpSpPr>
        <p:grpSpPr>
          <a:xfrm>
            <a:off x="4040022" y="4533260"/>
            <a:ext cx="3742390" cy="294913"/>
            <a:chOff x="3245968" y="2975425"/>
            <a:chExt cx="3742390" cy="29491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C28AF11-6C32-0440-A670-F44A9F41685E}"/>
                </a:ext>
              </a:extLst>
            </p:cNvPr>
            <p:cNvSpPr/>
            <p:nvPr/>
          </p:nvSpPr>
          <p:spPr>
            <a:xfrm>
              <a:off x="3245968" y="2981028"/>
              <a:ext cx="67619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-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99CD086-3ED0-2646-9EA0-92031BA1DFFA}"/>
                </a:ext>
              </a:extLst>
            </p:cNvPr>
            <p:cNvSpPr/>
            <p:nvPr/>
          </p:nvSpPr>
          <p:spPr>
            <a:xfrm>
              <a:off x="3985562" y="2981028"/>
              <a:ext cx="699060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B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EF3EB50-FB46-2641-87C7-74A3E996BB72}"/>
                </a:ext>
              </a:extLst>
            </p:cNvPr>
            <p:cNvSpPr/>
            <p:nvPr/>
          </p:nvSpPr>
          <p:spPr>
            <a:xfrm>
              <a:off x="4699222" y="2981028"/>
              <a:ext cx="72642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C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CBCB414-01BC-EE4E-96D0-41FD24BBF232}"/>
                </a:ext>
              </a:extLst>
            </p:cNvPr>
            <p:cNvSpPr txBox="1"/>
            <p:nvPr/>
          </p:nvSpPr>
          <p:spPr>
            <a:xfrm>
              <a:off x="6803627" y="2975425"/>
              <a:ext cx="184731" cy="289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endParaRPr lang="en-US" sz="1600" kern="1200" dirty="0">
                <a:solidFill>
                  <a:prstClr val="white">
                    <a:lumMod val="75000"/>
                  </a:prstClr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28DDCFA-ADC8-C347-83C0-86C4AA6B6DAB}"/>
                </a:ext>
              </a:extLst>
            </p:cNvPr>
            <p:cNvSpPr/>
            <p:nvPr/>
          </p:nvSpPr>
          <p:spPr>
            <a:xfrm>
              <a:off x="5418507" y="2981027"/>
              <a:ext cx="72642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-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D93FB88-5AAE-B845-A117-EC835C65D26E}"/>
              </a:ext>
            </a:extLst>
          </p:cNvPr>
          <p:cNvGrpSpPr/>
          <p:nvPr/>
        </p:nvGrpSpPr>
        <p:grpSpPr>
          <a:xfrm>
            <a:off x="4023084" y="4857573"/>
            <a:ext cx="4283115" cy="294913"/>
            <a:chOff x="3245968" y="2975425"/>
            <a:chExt cx="4283115" cy="29491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64708CC-D46F-134F-A5D4-155BBC994218}"/>
                </a:ext>
              </a:extLst>
            </p:cNvPr>
            <p:cNvSpPr/>
            <p:nvPr/>
          </p:nvSpPr>
          <p:spPr>
            <a:xfrm>
              <a:off x="3245968" y="2981028"/>
              <a:ext cx="67619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-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FC1A2A0-8D9F-824E-99FC-0A7971CBB261}"/>
                </a:ext>
              </a:extLst>
            </p:cNvPr>
            <p:cNvSpPr/>
            <p:nvPr/>
          </p:nvSpPr>
          <p:spPr>
            <a:xfrm>
              <a:off x="3985562" y="2981028"/>
              <a:ext cx="699060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B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D2299D6-77D3-524A-A21F-82BE358F9555}"/>
                </a:ext>
              </a:extLst>
            </p:cNvPr>
            <p:cNvSpPr/>
            <p:nvPr/>
          </p:nvSpPr>
          <p:spPr>
            <a:xfrm>
              <a:off x="4699222" y="2981028"/>
              <a:ext cx="72642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C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12C24B5-22A2-2945-9DCF-F829E8D0DCAD}"/>
                </a:ext>
              </a:extLst>
            </p:cNvPr>
            <p:cNvSpPr txBox="1"/>
            <p:nvPr/>
          </p:nvSpPr>
          <p:spPr>
            <a:xfrm>
              <a:off x="6262904" y="2975425"/>
              <a:ext cx="1266179" cy="289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Write [B-24]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F2438F7-6C05-794D-A065-4F69F2964D3B}"/>
                </a:ext>
              </a:extLst>
            </p:cNvPr>
            <p:cNvSpPr/>
            <p:nvPr/>
          </p:nvSpPr>
          <p:spPr>
            <a:xfrm>
              <a:off x="5418507" y="2981027"/>
              <a:ext cx="72642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white">
                      <a:lumMod val="75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-</a:t>
              </a:r>
            </a:p>
          </p:txBody>
        </p:sp>
      </p:grpSp>
      <p:sp>
        <p:nvSpPr>
          <p:cNvPr id="59" name="Up Arrow 58">
            <a:extLst>
              <a:ext uri="{FF2B5EF4-FFF2-40B4-BE49-F238E27FC236}">
                <a16:creationId xmlns:a16="http://schemas.microsoft.com/office/drawing/2014/main" id="{9B91B9B9-47AB-2248-B497-373213288A90}"/>
              </a:ext>
            </a:extLst>
          </p:cNvPr>
          <p:cNvSpPr/>
          <p:nvPr/>
        </p:nvSpPr>
        <p:spPr bwMode="auto">
          <a:xfrm>
            <a:off x="8535068" y="869321"/>
            <a:ext cx="331147" cy="1440764"/>
          </a:xfrm>
          <a:prstGeom prst="upArrow">
            <a:avLst/>
          </a:prstGeom>
          <a:solidFill>
            <a:srgbClr val="2C2BFA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2B0989F-7640-A646-ABC1-40D9FBB0DAA7}"/>
              </a:ext>
            </a:extLst>
          </p:cNvPr>
          <p:cNvGrpSpPr/>
          <p:nvPr/>
        </p:nvGrpSpPr>
        <p:grpSpPr>
          <a:xfrm>
            <a:off x="3997294" y="1871642"/>
            <a:ext cx="3678270" cy="303749"/>
            <a:chOff x="3245968" y="2981027"/>
            <a:chExt cx="3678270" cy="303749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EE2261C-D454-3C4D-AFE2-970E3ACBFFB3}"/>
                </a:ext>
              </a:extLst>
            </p:cNvPr>
            <p:cNvSpPr/>
            <p:nvPr/>
          </p:nvSpPr>
          <p:spPr>
            <a:xfrm>
              <a:off x="3245968" y="2981028"/>
              <a:ext cx="67619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A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9BE866F-B2D3-2A41-BC87-58667D2E2C2C}"/>
                </a:ext>
              </a:extLst>
            </p:cNvPr>
            <p:cNvSpPr/>
            <p:nvPr/>
          </p:nvSpPr>
          <p:spPr>
            <a:xfrm>
              <a:off x="3985562" y="2981028"/>
              <a:ext cx="699060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B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6041295-951C-D14E-80F6-90FB09D248EA}"/>
                </a:ext>
              </a:extLst>
            </p:cNvPr>
            <p:cNvSpPr/>
            <p:nvPr/>
          </p:nvSpPr>
          <p:spPr>
            <a:xfrm>
              <a:off x="4699222" y="2981028"/>
              <a:ext cx="72642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C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02B980E-8E79-1446-A462-B2B72839296C}"/>
                </a:ext>
              </a:extLst>
            </p:cNvPr>
            <p:cNvSpPr txBox="1"/>
            <p:nvPr/>
          </p:nvSpPr>
          <p:spPr>
            <a:xfrm>
              <a:off x="6739507" y="2995466"/>
              <a:ext cx="184731" cy="289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endParaRPr lang="en-US" sz="16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726342C-DF3B-4340-9A48-3EEAD59AB313}"/>
                </a:ext>
              </a:extLst>
            </p:cNvPr>
            <p:cNvSpPr/>
            <p:nvPr/>
          </p:nvSpPr>
          <p:spPr>
            <a:xfrm>
              <a:off x="5418507" y="2981027"/>
              <a:ext cx="72642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D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328186F-DD3C-A64A-8C86-FAF2B3E9CFC8}"/>
              </a:ext>
            </a:extLst>
          </p:cNvPr>
          <p:cNvGrpSpPr/>
          <p:nvPr/>
        </p:nvGrpSpPr>
        <p:grpSpPr>
          <a:xfrm>
            <a:off x="3997294" y="1530017"/>
            <a:ext cx="3678270" cy="303749"/>
            <a:chOff x="3245968" y="2981027"/>
            <a:chExt cx="3678270" cy="303749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F622777-B78D-6E46-B6DD-85870573CBC7}"/>
                </a:ext>
              </a:extLst>
            </p:cNvPr>
            <p:cNvSpPr/>
            <p:nvPr/>
          </p:nvSpPr>
          <p:spPr>
            <a:xfrm>
              <a:off x="3245968" y="2981028"/>
              <a:ext cx="67619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A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618AB0D-021E-3249-A5C5-545F01AB0510}"/>
                </a:ext>
              </a:extLst>
            </p:cNvPr>
            <p:cNvSpPr/>
            <p:nvPr/>
          </p:nvSpPr>
          <p:spPr>
            <a:xfrm>
              <a:off x="3985562" y="2981028"/>
              <a:ext cx="699060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B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20FDEC9-01B8-5F4D-8646-B31C9C97DF53}"/>
                </a:ext>
              </a:extLst>
            </p:cNvPr>
            <p:cNvSpPr/>
            <p:nvPr/>
          </p:nvSpPr>
          <p:spPr>
            <a:xfrm>
              <a:off x="4699222" y="2981028"/>
              <a:ext cx="72642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C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E6292C9-4F29-B843-BFEA-66F0F785B70A}"/>
                </a:ext>
              </a:extLst>
            </p:cNvPr>
            <p:cNvSpPr txBox="1"/>
            <p:nvPr/>
          </p:nvSpPr>
          <p:spPr>
            <a:xfrm>
              <a:off x="6739507" y="2995466"/>
              <a:ext cx="184731" cy="289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endParaRPr lang="en-US" sz="16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98CB986-AF4B-6548-86B5-3B0C40DD4ACC}"/>
                </a:ext>
              </a:extLst>
            </p:cNvPr>
            <p:cNvSpPr/>
            <p:nvPr/>
          </p:nvSpPr>
          <p:spPr>
            <a:xfrm>
              <a:off x="5418507" y="2981027"/>
              <a:ext cx="72642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D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E72B58D-878F-A04D-83EF-0C9C132744CF}"/>
              </a:ext>
            </a:extLst>
          </p:cNvPr>
          <p:cNvGrpSpPr/>
          <p:nvPr/>
        </p:nvGrpSpPr>
        <p:grpSpPr>
          <a:xfrm>
            <a:off x="3998760" y="1200107"/>
            <a:ext cx="3962081" cy="289311"/>
            <a:chOff x="3245968" y="2981027"/>
            <a:chExt cx="3962081" cy="289311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57DBC4C-61F0-5C47-AE9A-F90E32781A5E}"/>
                </a:ext>
              </a:extLst>
            </p:cNvPr>
            <p:cNvSpPr/>
            <p:nvPr/>
          </p:nvSpPr>
          <p:spPr>
            <a:xfrm>
              <a:off x="3245968" y="2981028"/>
              <a:ext cx="67619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A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2453741-F1B9-174C-A14D-3CCDD0C67DF3}"/>
                </a:ext>
              </a:extLst>
            </p:cNvPr>
            <p:cNvSpPr/>
            <p:nvPr/>
          </p:nvSpPr>
          <p:spPr>
            <a:xfrm>
              <a:off x="3985562" y="2981028"/>
              <a:ext cx="699060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B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5057BFB-7B08-694F-9AD3-BE72007D3EF0}"/>
                </a:ext>
              </a:extLst>
            </p:cNvPr>
            <p:cNvSpPr/>
            <p:nvPr/>
          </p:nvSpPr>
          <p:spPr>
            <a:xfrm>
              <a:off x="4699222" y="2981028"/>
              <a:ext cx="72642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-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1A01D01-32A8-CC43-BAB0-86A64B1C2021}"/>
                </a:ext>
              </a:extLst>
            </p:cNvPr>
            <p:cNvSpPr txBox="1"/>
            <p:nvPr/>
          </p:nvSpPr>
          <p:spPr>
            <a:xfrm>
              <a:off x="6225088" y="2981027"/>
              <a:ext cx="982961" cy="289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Read [A]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0BFA8EC-4B0C-3844-9B15-863EEB69D935}"/>
                </a:ext>
              </a:extLst>
            </p:cNvPr>
            <p:cNvSpPr/>
            <p:nvPr/>
          </p:nvSpPr>
          <p:spPr>
            <a:xfrm>
              <a:off x="5418507" y="2981027"/>
              <a:ext cx="72642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D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FD41676-D905-D341-86ED-B5978C298A9B}"/>
              </a:ext>
            </a:extLst>
          </p:cNvPr>
          <p:cNvGrpSpPr/>
          <p:nvPr/>
        </p:nvGrpSpPr>
        <p:grpSpPr>
          <a:xfrm>
            <a:off x="3949261" y="869321"/>
            <a:ext cx="4304356" cy="301421"/>
            <a:chOff x="3245968" y="2981027"/>
            <a:chExt cx="4304356" cy="301421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2FAB173-7E4B-B84F-8A15-9D139A8CBFBD}"/>
                </a:ext>
              </a:extLst>
            </p:cNvPr>
            <p:cNvSpPr/>
            <p:nvPr/>
          </p:nvSpPr>
          <p:spPr>
            <a:xfrm>
              <a:off x="3245968" y="2981028"/>
              <a:ext cx="67619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-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4DDADC0-3AD4-9947-A4DE-CF5ECBF53122}"/>
                </a:ext>
              </a:extLst>
            </p:cNvPr>
            <p:cNvSpPr/>
            <p:nvPr/>
          </p:nvSpPr>
          <p:spPr>
            <a:xfrm>
              <a:off x="3985562" y="2981028"/>
              <a:ext cx="699060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B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6114FB9-5E1D-9E45-94B9-DDE071CD6F8D}"/>
                </a:ext>
              </a:extLst>
            </p:cNvPr>
            <p:cNvSpPr/>
            <p:nvPr/>
          </p:nvSpPr>
          <p:spPr>
            <a:xfrm>
              <a:off x="4699222" y="2981028"/>
              <a:ext cx="72642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-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6FAE2DA-09B9-B044-BDF6-9830895B818A}"/>
                </a:ext>
              </a:extLst>
            </p:cNvPr>
            <p:cNvSpPr txBox="1"/>
            <p:nvPr/>
          </p:nvSpPr>
          <p:spPr>
            <a:xfrm>
              <a:off x="6270808" y="2993138"/>
              <a:ext cx="1279516" cy="289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Read [B-24]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C09E1DBF-E820-5C4D-8A09-22F23FF1B714}"/>
                </a:ext>
              </a:extLst>
            </p:cNvPr>
            <p:cNvSpPr/>
            <p:nvPr/>
          </p:nvSpPr>
          <p:spPr>
            <a:xfrm>
              <a:off x="5418507" y="2981027"/>
              <a:ext cx="726427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1600" kern="12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D</a:t>
              </a:r>
            </a:p>
          </p:txBody>
        </p:sp>
      </p:grpSp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4D6815C1-C1B6-3B4F-884C-8CD1399BF3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483845"/>
              </p:ext>
            </p:extLst>
          </p:nvPr>
        </p:nvGraphicFramePr>
        <p:xfrm>
          <a:off x="432848" y="435465"/>
          <a:ext cx="2578347" cy="4693920"/>
        </p:xfrm>
        <a:graphic>
          <a:graphicData uri="http://schemas.openxmlformats.org/drawingml/2006/table">
            <a:tbl>
              <a:tblPr firstRow="1" bandRow="1"/>
              <a:tblGrid>
                <a:gridCol w="2578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BB1→BB2→BB4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ld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 R1 ← M[R2-24]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ld</a:t>
                      </a:r>
                      <a:r>
                        <a:rPr lang="mr-IN" sz="16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R3 ← </a:t>
                      </a:r>
                      <a:r>
                        <a:rPr lang="mr-IN" sz="1600" dirty="0">
                          <a:solidFill>
                            <a:schemeClr val="tx1"/>
                          </a:solidFill>
                          <a:latin typeface="+mn-lt"/>
                        </a:rPr>
                        <a:t>M[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R1</a:t>
                      </a:r>
                      <a:r>
                        <a:rPr lang="mr-IN" sz="1600" dirty="0">
                          <a:solidFill>
                            <a:schemeClr val="tx1"/>
                          </a:solidFill>
                          <a:latin typeface="+mn-lt"/>
                        </a:rPr>
                        <a:t>]</a:t>
                      </a:r>
                      <a:endParaRPr lang="is-I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cmp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 $0, R3</a:t>
                      </a:r>
                      <a:endParaRPr lang="is-I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je BB2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ld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 R4 ← </a:t>
                      </a:r>
                      <a:r>
                        <a:rPr lang="mr-IN" sz="1600" dirty="0">
                          <a:solidFill>
                            <a:schemeClr val="tx1"/>
                          </a:solidFill>
                          <a:latin typeface="+mn-lt"/>
                        </a:rPr>
                        <a:t>M[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R2-1</a:t>
                      </a:r>
                      <a:r>
                        <a:rPr lang="mr-IN" sz="1600" dirty="0">
                          <a:solidFill>
                            <a:schemeClr val="tx1"/>
                          </a:solidFill>
                          <a:latin typeface="+mn-lt"/>
                        </a:rPr>
                        <a:t>]</a:t>
                      </a:r>
                      <a:endParaRPr lang="is-I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  <a:r>
                        <a:rPr lang="is-IS" sz="1600" dirty="0">
                          <a:solidFill>
                            <a:schemeClr val="tx1"/>
                          </a:solidFill>
                          <a:latin typeface="+mn-lt"/>
                        </a:rPr>
                        <a:t>mp R4</a:t>
                      </a:r>
                      <a:r>
                        <a:rPr lang="is-I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, R3</a:t>
                      </a:r>
                      <a:endParaRPr lang="is-I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j</a:t>
                      </a:r>
                      <a:r>
                        <a:rPr lang="is-IS" sz="1600" dirty="0">
                          <a:solidFill>
                            <a:schemeClr val="tx1"/>
                          </a:solidFill>
                          <a:latin typeface="+mn-lt"/>
                        </a:rPr>
                        <a:t>e BB4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600" dirty="0">
                          <a:solidFill>
                            <a:schemeClr val="tx1"/>
                          </a:solidFill>
                          <a:latin typeface="+mn-lt"/>
                        </a:rPr>
                        <a:t>ld R1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 ← </a:t>
                      </a:r>
                      <a:r>
                        <a:rPr lang="mr-IN" sz="1600" dirty="0">
                          <a:solidFill>
                            <a:schemeClr val="tx1"/>
                          </a:solidFill>
                          <a:latin typeface="+mn-lt"/>
                        </a:rPr>
                        <a:t>M[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R2</a:t>
                      </a:r>
                      <a:r>
                        <a:rPr lang="mr-IN" sz="1600" dirty="0">
                          <a:solidFill>
                            <a:schemeClr val="tx1"/>
                          </a:solidFill>
                          <a:latin typeface="+mn-lt"/>
                        </a:rPr>
                        <a:t>-2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r>
                        <a:rPr lang="mr-IN" sz="1600" dirty="0">
                          <a:solidFill>
                            <a:schemeClr val="tx1"/>
                          </a:solidFill>
                          <a:latin typeface="+mn-lt"/>
                        </a:rPr>
                        <a:t>]</a:t>
                      </a:r>
                      <a:endParaRPr lang="is-I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  <a:r>
                        <a:rPr lang="is-IS" sz="1600" dirty="0">
                          <a:solidFill>
                            <a:schemeClr val="tx1"/>
                          </a:solidFill>
                          <a:latin typeface="+mn-lt"/>
                        </a:rPr>
                        <a:t>dd $1, R1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st</a:t>
                      </a:r>
                      <a:r>
                        <a:rPr lang="is-I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mr-IN" sz="1600" dirty="0">
                          <a:solidFill>
                            <a:schemeClr val="tx1"/>
                          </a:solidFill>
                          <a:latin typeface="+mn-lt"/>
                        </a:rPr>
                        <a:t>M[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R2</a:t>
                      </a:r>
                      <a:r>
                        <a:rPr lang="mr-IN" sz="1600" dirty="0">
                          <a:solidFill>
                            <a:schemeClr val="tx1"/>
                          </a:solidFill>
                          <a:latin typeface="+mn-lt"/>
                        </a:rPr>
                        <a:t>-2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r>
                        <a:rPr lang="mr-IN" sz="1600" dirty="0">
                          <a:solidFill>
                            <a:schemeClr val="tx1"/>
                          </a:solidFill>
                          <a:latin typeface="+mn-lt"/>
                        </a:rPr>
                        <a:t>]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 ← R1</a:t>
                      </a:r>
                      <a:endParaRPr lang="is-I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600" dirty="0">
                          <a:solidFill>
                            <a:schemeClr val="tx1"/>
                          </a:solidFill>
                          <a:latin typeface="+mn-lt"/>
                        </a:rPr>
                        <a:t>ld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 R1 ← M[R2-24]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add $1, R1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94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cs typeface="Arial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st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 M[R2-24] ← R1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952CE99A-3CA0-1744-8840-93976E147D52}"/>
              </a:ext>
            </a:extLst>
          </p:cNvPr>
          <p:cNvSpPr/>
          <p:nvPr/>
        </p:nvSpPr>
        <p:spPr bwMode="auto">
          <a:xfrm>
            <a:off x="264116" y="2137968"/>
            <a:ext cx="3056658" cy="268456"/>
          </a:xfrm>
          <a:prstGeom prst="roundRect">
            <a:avLst/>
          </a:prstGeom>
          <a:noFill/>
          <a:ln w="38100" cap="flat" cmpd="sng" algn="ctr">
            <a:solidFill>
              <a:srgbClr val="E127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</a:pPr>
            <a:endParaRPr lang="en-US" sz="1600" kern="120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4CED4C36-42C3-844B-8A80-D37A208976BB}"/>
              </a:ext>
            </a:extLst>
          </p:cNvPr>
          <p:cNvSpPr/>
          <p:nvPr/>
        </p:nvSpPr>
        <p:spPr bwMode="auto">
          <a:xfrm>
            <a:off x="264116" y="1793558"/>
            <a:ext cx="3056658" cy="271485"/>
          </a:xfrm>
          <a:prstGeom prst="roundRect">
            <a:avLst/>
          </a:prstGeom>
          <a:noFill/>
          <a:ln w="38100" cap="flat" cmpd="sng" algn="ctr">
            <a:solidFill>
              <a:srgbClr val="E127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</a:pPr>
            <a:endParaRPr lang="en-US" sz="1600" kern="120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F1022BF7-930C-084E-9BCB-9E7F94486271}"/>
              </a:ext>
            </a:extLst>
          </p:cNvPr>
          <p:cNvSpPr/>
          <p:nvPr/>
        </p:nvSpPr>
        <p:spPr bwMode="auto">
          <a:xfrm>
            <a:off x="256881" y="1461337"/>
            <a:ext cx="3056658" cy="271485"/>
          </a:xfrm>
          <a:prstGeom prst="roundRect">
            <a:avLst/>
          </a:prstGeom>
          <a:noFill/>
          <a:ln w="38100" cap="flat" cmpd="sng" algn="ctr">
            <a:solidFill>
              <a:srgbClr val="E127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</a:pPr>
            <a:endParaRPr lang="en-US" sz="1600" kern="120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23397217-01F9-B743-A68B-03BD5754ACA0}"/>
              </a:ext>
            </a:extLst>
          </p:cNvPr>
          <p:cNvSpPr/>
          <p:nvPr/>
        </p:nvSpPr>
        <p:spPr bwMode="auto">
          <a:xfrm>
            <a:off x="249581" y="1123645"/>
            <a:ext cx="3056658" cy="271485"/>
          </a:xfrm>
          <a:prstGeom prst="roundRect">
            <a:avLst/>
          </a:prstGeom>
          <a:noFill/>
          <a:ln w="38100" cap="flat" cmpd="sng" algn="ctr">
            <a:solidFill>
              <a:srgbClr val="E127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</a:pPr>
            <a:endParaRPr lang="en-US" sz="1600" kern="120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DADD5DA9-2A01-034B-B702-E57CDF4C1599}"/>
              </a:ext>
            </a:extLst>
          </p:cNvPr>
          <p:cNvSpPr/>
          <p:nvPr/>
        </p:nvSpPr>
        <p:spPr bwMode="auto">
          <a:xfrm>
            <a:off x="261410" y="767365"/>
            <a:ext cx="3030514" cy="292535"/>
          </a:xfrm>
          <a:prstGeom prst="roundRect">
            <a:avLst/>
          </a:prstGeom>
          <a:noFill/>
          <a:ln w="38100" cap="flat" cmpd="sng" algn="ctr">
            <a:solidFill>
              <a:srgbClr val="E127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</a:pPr>
            <a:endParaRPr lang="en-US" sz="1600" kern="120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AA556A3-95D7-B045-ADE7-6FEB87ECD11F}"/>
              </a:ext>
            </a:extLst>
          </p:cNvPr>
          <p:cNvSpPr txBox="1"/>
          <p:nvPr/>
        </p:nvSpPr>
        <p:spPr>
          <a:xfrm>
            <a:off x="5122069" y="6553724"/>
            <a:ext cx="1958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- Unknown Value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902FA67-C521-4A4B-9598-173CA1EECB79}"/>
              </a:ext>
            </a:extLst>
          </p:cNvPr>
          <p:cNvGrpSpPr/>
          <p:nvPr/>
        </p:nvGrpSpPr>
        <p:grpSpPr>
          <a:xfrm>
            <a:off x="3204682" y="6550646"/>
            <a:ext cx="1754913" cy="344710"/>
            <a:chOff x="424159" y="6452494"/>
            <a:chExt cx="1754913" cy="344710"/>
          </a:xfrm>
        </p:grpSpPr>
        <p:sp>
          <p:nvSpPr>
            <p:cNvPr id="92" name="Extract 91">
              <a:extLst>
                <a:ext uri="{FF2B5EF4-FFF2-40B4-BE49-F238E27FC236}">
                  <a16:creationId xmlns:a16="http://schemas.microsoft.com/office/drawing/2014/main" id="{51EE6928-596C-6948-BC44-EF464AC4E3C2}"/>
                </a:ext>
              </a:extLst>
            </p:cNvPr>
            <p:cNvSpPr/>
            <p:nvPr/>
          </p:nvSpPr>
          <p:spPr bwMode="auto">
            <a:xfrm>
              <a:off x="424159" y="6477237"/>
              <a:ext cx="226931" cy="223418"/>
            </a:xfrm>
            <a:prstGeom prst="flowChartExtra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endParaRPr lang="en-US" sz="1600" kern="120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F161410-EA04-2A4C-A34D-05276762EEA6}"/>
                </a:ext>
              </a:extLst>
            </p:cNvPr>
            <p:cNvSpPr txBox="1"/>
            <p:nvPr/>
          </p:nvSpPr>
          <p:spPr>
            <a:xfrm>
              <a:off x="651090" y="6452494"/>
              <a:ext cx="1527982" cy="34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prstClr val="black"/>
                </a:buClr>
                <a:buSzPct val="75000"/>
                <a:buFont typeface="Wingdings" pitchFamily="2" charset="2"/>
                <a:buNone/>
              </a:pPr>
              <a:r>
                <a:rPr lang="en-US" sz="2000" kern="1200" dirty="0">
                  <a:solidFill>
                    <a:prstClr val="black"/>
                  </a:solidFill>
                  <a:latin typeface="Calibri" panose="020F0502020204030204" pitchFamily="34" charset="0"/>
                  <a:ea typeface="+mn-ea"/>
                  <a:cs typeface="Arial" pitchFamily="34" charset="0"/>
                </a:rPr>
                <a:t>PEBS Sample</a:t>
              </a:r>
            </a:p>
          </p:txBody>
        </p:sp>
      </p:grpSp>
      <p:sp>
        <p:nvSpPr>
          <p:cNvPr id="94" name="Extract 93">
            <a:extLst>
              <a:ext uri="{FF2B5EF4-FFF2-40B4-BE49-F238E27FC236}">
                <a16:creationId xmlns:a16="http://schemas.microsoft.com/office/drawing/2014/main" id="{89C35D5C-2548-6C43-8E79-B1E29782AAF5}"/>
              </a:ext>
            </a:extLst>
          </p:cNvPr>
          <p:cNvSpPr/>
          <p:nvPr/>
        </p:nvSpPr>
        <p:spPr bwMode="auto">
          <a:xfrm>
            <a:off x="3306239" y="2142654"/>
            <a:ext cx="297359" cy="232669"/>
          </a:xfrm>
          <a:prstGeom prst="flowChartExtra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</a:pPr>
            <a:endParaRPr lang="en-US" sz="1600" kern="120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7A6B891-E070-5F4A-B870-8A39F7ABCECC}"/>
              </a:ext>
            </a:extLst>
          </p:cNvPr>
          <p:cNvSpPr txBox="1"/>
          <p:nvPr/>
        </p:nvSpPr>
        <p:spPr>
          <a:xfrm>
            <a:off x="6968439" y="876391"/>
            <a:ext cx="1279516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</a:pPr>
            <a:r>
              <a:rPr lang="en-US" sz="1600" kern="1200" dirty="0">
                <a:solidFill>
                  <a:srgbClr val="0432FF"/>
                </a:solidFill>
                <a:latin typeface="Arial" pitchFamily="34" charset="0"/>
                <a:ea typeface="+mn-ea"/>
                <a:cs typeface="Arial" pitchFamily="34" charset="0"/>
              </a:rPr>
              <a:t>Read [B-24]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5CEDAB4-DA25-8E47-ACC7-5CA1912D1872}"/>
              </a:ext>
            </a:extLst>
          </p:cNvPr>
          <p:cNvSpPr txBox="1"/>
          <p:nvPr/>
        </p:nvSpPr>
        <p:spPr>
          <a:xfrm>
            <a:off x="6974166" y="1207544"/>
            <a:ext cx="982961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</a:pPr>
            <a:r>
              <a:rPr lang="en-US" sz="1600" kern="1200" dirty="0">
                <a:solidFill>
                  <a:srgbClr val="0432FF"/>
                </a:solidFill>
                <a:latin typeface="Arial" pitchFamily="34" charset="0"/>
                <a:ea typeface="+mn-ea"/>
                <a:cs typeface="Arial" pitchFamily="34" charset="0"/>
              </a:rPr>
              <a:t>Read [A]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79C136E-C2F7-A447-AC4A-FCCE05D010E9}"/>
              </a:ext>
            </a:extLst>
          </p:cNvPr>
          <p:cNvSpPr txBox="1"/>
          <p:nvPr/>
        </p:nvSpPr>
        <p:spPr>
          <a:xfrm>
            <a:off x="6990792" y="2188510"/>
            <a:ext cx="1165704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</a:pPr>
            <a:r>
              <a:rPr lang="en-US" sz="1600" kern="1200" dirty="0">
                <a:solidFill>
                  <a:srgbClr val="0432FF"/>
                </a:solidFill>
                <a:latin typeface="Arial" pitchFamily="34" charset="0"/>
                <a:ea typeface="+mn-ea"/>
                <a:cs typeface="Arial" pitchFamily="34" charset="0"/>
              </a:rPr>
              <a:t>Read [B-1]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73CE0FB-580E-934B-9993-F82DFDB716B4}"/>
              </a:ext>
            </a:extLst>
          </p:cNvPr>
          <p:cNvSpPr txBox="1"/>
          <p:nvPr/>
        </p:nvSpPr>
        <p:spPr>
          <a:xfrm>
            <a:off x="7014997" y="3193767"/>
            <a:ext cx="1279516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</a:pPr>
            <a:r>
              <a:rPr lang="en-US" sz="1600" kern="1200" dirty="0">
                <a:solidFill>
                  <a:srgbClr val="0432FF"/>
                </a:solidFill>
                <a:latin typeface="Arial" pitchFamily="34" charset="0"/>
                <a:ea typeface="+mn-ea"/>
                <a:cs typeface="Arial" pitchFamily="34" charset="0"/>
              </a:rPr>
              <a:t>Read [B-28]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E853EE7-08A8-0A43-B240-3E6372472926}"/>
              </a:ext>
            </a:extLst>
          </p:cNvPr>
          <p:cNvSpPr txBox="1"/>
          <p:nvPr/>
        </p:nvSpPr>
        <p:spPr>
          <a:xfrm>
            <a:off x="7047457" y="3842919"/>
            <a:ext cx="126617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</a:pPr>
            <a:r>
              <a:rPr lang="en-US" sz="1600" kern="1200" dirty="0">
                <a:solidFill>
                  <a:srgbClr val="0432FF"/>
                </a:solidFill>
                <a:latin typeface="Arial" pitchFamily="34" charset="0"/>
                <a:ea typeface="+mn-ea"/>
                <a:cs typeface="Arial" pitchFamily="34" charset="0"/>
              </a:rPr>
              <a:t>Write [B-28]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96589E3-BC75-4C45-93F6-FA499903EA33}"/>
              </a:ext>
            </a:extLst>
          </p:cNvPr>
          <p:cNvSpPr txBox="1"/>
          <p:nvPr/>
        </p:nvSpPr>
        <p:spPr>
          <a:xfrm>
            <a:off x="7029637" y="4185953"/>
            <a:ext cx="1279516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</a:pPr>
            <a:r>
              <a:rPr lang="en-US" sz="1600" kern="1200" dirty="0">
                <a:solidFill>
                  <a:srgbClr val="0432FF"/>
                </a:solidFill>
                <a:latin typeface="Arial" pitchFamily="34" charset="0"/>
                <a:ea typeface="+mn-ea"/>
                <a:cs typeface="Arial" pitchFamily="34" charset="0"/>
              </a:rPr>
              <a:t>Read [B-24]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C2D667D-EE15-E04E-8C3B-870B0113CED1}"/>
              </a:ext>
            </a:extLst>
          </p:cNvPr>
          <p:cNvSpPr txBox="1"/>
          <p:nvPr/>
        </p:nvSpPr>
        <p:spPr>
          <a:xfrm>
            <a:off x="7036306" y="4865010"/>
            <a:ext cx="126617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Pct val="75000"/>
              <a:buFont typeface="Wingdings" pitchFamily="2" charset="2"/>
              <a:buNone/>
            </a:pPr>
            <a:r>
              <a:rPr lang="en-US" sz="1600" kern="1200" dirty="0">
                <a:solidFill>
                  <a:srgbClr val="0432FF"/>
                </a:solidFill>
                <a:latin typeface="Arial" pitchFamily="34" charset="0"/>
                <a:ea typeface="+mn-ea"/>
                <a:cs typeface="Arial" pitchFamily="34" charset="0"/>
              </a:rPr>
              <a:t>Write [B-24]</a:t>
            </a:r>
          </a:p>
        </p:txBody>
      </p:sp>
    </p:spTree>
    <p:extLst>
      <p:ext uri="{BB962C8B-B14F-4D97-AF65-F5344CB8AC3E}">
        <p14:creationId xmlns:p14="http://schemas.microsoft.com/office/powerpoint/2010/main" val="381708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5.55112E-17 L 3.88889E-6 -0.05833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0.00034 -0.0567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0.00035 -0.05672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00035 -0.05671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95" grpId="0"/>
      <p:bldP spid="96" grpId="0"/>
      <p:bldP spid="97" grpId="0"/>
      <p:bldP spid="98" grpId="0"/>
      <p:bldP spid="99" grpId="0"/>
      <p:bldP spid="100" grpId="0"/>
      <p:bldP spid="10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6D03ED-9456-8140-84EA-0EC79F9E0F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4" name="Google Shape;188;p30">
            <a:extLst>
              <a:ext uri="{FF2B5EF4-FFF2-40B4-BE49-F238E27FC236}">
                <a16:creationId xmlns:a16="http://schemas.microsoft.com/office/drawing/2014/main" id="{48A2C62E-E087-8E40-BB48-0B9D56985610}"/>
              </a:ext>
            </a:extLst>
          </p:cNvPr>
          <p:cNvSpPr txBox="1">
            <a:spLocks/>
          </p:cNvSpPr>
          <p:nvPr/>
        </p:nvSpPr>
        <p:spPr>
          <a:xfrm>
            <a:off x="640080" y="27432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Performance Overhead: PARSEC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3F64406-8376-FC44-AEBE-9A4385DCA7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105608"/>
              </p:ext>
            </p:extLst>
          </p:nvPr>
        </p:nvGraphicFramePr>
        <p:xfrm>
          <a:off x="0" y="652482"/>
          <a:ext cx="9144000" cy="4010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8447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6D03ED-9456-8140-84EA-0EC79F9E0F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4" name="Google Shape;194;p31">
            <a:extLst>
              <a:ext uri="{FF2B5EF4-FFF2-40B4-BE49-F238E27FC236}">
                <a16:creationId xmlns:a16="http://schemas.microsoft.com/office/drawing/2014/main" id="{797E70B1-13DA-9743-BD19-533032172932}"/>
              </a:ext>
            </a:extLst>
          </p:cNvPr>
          <p:cNvSpPr txBox="1">
            <a:spLocks/>
          </p:cNvSpPr>
          <p:nvPr/>
        </p:nvSpPr>
        <p:spPr>
          <a:xfrm>
            <a:off x="640080" y="27432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Performance Overhead: IO Bound Applications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2C5EFCC-1D8A-714D-B3C0-6348D34B59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355662"/>
              </p:ext>
            </p:extLst>
          </p:nvPr>
        </p:nvGraphicFramePr>
        <p:xfrm>
          <a:off x="0" y="657534"/>
          <a:ext cx="9144000" cy="4092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6ED7B9F-BF00-6740-9F4E-E7F668D47CBD}"/>
              </a:ext>
            </a:extLst>
          </p:cNvPr>
          <p:cNvSpPr/>
          <p:nvPr/>
        </p:nvSpPr>
        <p:spPr bwMode="auto">
          <a:xfrm>
            <a:off x="4827877" y="720906"/>
            <a:ext cx="941696" cy="35484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666FDF-C75B-434D-8299-E3B1DCF417BB}"/>
              </a:ext>
            </a:extLst>
          </p:cNvPr>
          <p:cNvSpPr txBox="1"/>
          <p:nvPr/>
        </p:nvSpPr>
        <p:spPr>
          <a:xfrm>
            <a:off x="4542022" y="1035768"/>
            <a:ext cx="1800493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2.6% overhead</a:t>
            </a:r>
          </a:p>
        </p:txBody>
      </p:sp>
    </p:spTree>
    <p:extLst>
      <p:ext uri="{BB962C8B-B14F-4D97-AF65-F5344CB8AC3E}">
        <p14:creationId xmlns:p14="http://schemas.microsoft.com/office/powerpoint/2010/main" val="397791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6D03ED-9456-8140-84EA-0EC79F9E0F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4" name="Google Shape;200;p32">
            <a:extLst>
              <a:ext uri="{FF2B5EF4-FFF2-40B4-BE49-F238E27FC236}">
                <a16:creationId xmlns:a16="http://schemas.microsoft.com/office/drawing/2014/main" id="{336A2172-BA9A-984E-8FD8-023DD5182247}"/>
              </a:ext>
            </a:extLst>
          </p:cNvPr>
          <p:cNvSpPr txBox="1">
            <a:spLocks/>
          </p:cNvSpPr>
          <p:nvPr/>
        </p:nvSpPr>
        <p:spPr>
          <a:xfrm>
            <a:off x="640080" y="27432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Detection Capability at the Sampling Period of 1000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9DCD211-3E18-4742-AE4C-7B98D77B8A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689119"/>
              </p:ext>
            </p:extLst>
          </p:nvPr>
        </p:nvGraphicFramePr>
        <p:xfrm>
          <a:off x="0" y="570595"/>
          <a:ext cx="9144000" cy="4092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A092A56-DDF7-354E-B0B6-79094BC5FF48}"/>
              </a:ext>
            </a:extLst>
          </p:cNvPr>
          <p:cNvSpPr/>
          <p:nvPr/>
        </p:nvSpPr>
        <p:spPr>
          <a:xfrm>
            <a:off x="6858000" y="1215483"/>
            <a:ext cx="1614458" cy="1973766"/>
          </a:xfrm>
          <a:prstGeom prst="rect">
            <a:avLst/>
          </a:prstGeom>
          <a:noFill/>
          <a:ln w="508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F55DBF-1DEF-CF44-86C1-93393CB7D51E}"/>
              </a:ext>
            </a:extLst>
          </p:cNvPr>
          <p:cNvSpPr txBox="1"/>
          <p:nvPr/>
        </p:nvSpPr>
        <p:spPr>
          <a:xfrm>
            <a:off x="6803454" y="88268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100% detected</a:t>
            </a:r>
          </a:p>
        </p:txBody>
      </p:sp>
    </p:spTree>
    <p:extLst>
      <p:ext uri="{BB962C8B-B14F-4D97-AF65-F5344CB8AC3E}">
        <p14:creationId xmlns:p14="http://schemas.microsoft.com/office/powerpoint/2010/main" val="171941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54CA66-0E8C-6840-AC4C-667A0EE8A2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733632-964E-824F-B2FE-534BB8AFEABD}"/>
              </a:ext>
            </a:extLst>
          </p:cNvPr>
          <p:cNvSpPr txBox="1"/>
          <p:nvPr/>
        </p:nvSpPr>
        <p:spPr>
          <a:xfrm>
            <a:off x="640080" y="274320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Overview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C36ED85-EAF0-CB49-834A-784D766DA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125152"/>
              </p:ext>
            </p:extLst>
          </p:nvPr>
        </p:nvGraphicFramePr>
        <p:xfrm>
          <a:off x="5327369" y="1166472"/>
          <a:ext cx="1627965" cy="283303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27965">
                  <a:extLst>
                    <a:ext uri="{9D8B030D-6E8A-4147-A177-3AD203B41FA5}">
                      <a16:colId xmlns:a16="http://schemas.microsoft.com/office/drawing/2014/main" val="119696402"/>
                    </a:ext>
                  </a:extLst>
                </a:gridCol>
              </a:tblGrid>
              <a:tr h="7082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Software Bugs</a:t>
                      </a:r>
                    </a:p>
                    <a:p>
                      <a:pPr algn="ctr"/>
                      <a:r>
                        <a:rPr lang="en-US" dirty="0"/>
                        <a:t>(Case Study)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06432"/>
                  </a:ext>
                </a:extLst>
              </a:tr>
              <a:tr h="7082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race bugs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737725"/>
                  </a:ext>
                </a:extLst>
              </a:tr>
              <a:tr h="7082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Memory safety bugs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461325"/>
                  </a:ext>
                </a:extLst>
              </a:tr>
              <a:tr h="7082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Permission check bugs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210599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6A5215AD-FDC8-8340-BBDB-AAB1A183C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979274"/>
              </p:ext>
            </p:extLst>
          </p:nvPr>
        </p:nvGraphicFramePr>
        <p:xfrm>
          <a:off x="1759286" y="1172538"/>
          <a:ext cx="1627965" cy="282696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27965">
                  <a:extLst>
                    <a:ext uri="{9D8B030D-6E8A-4147-A177-3AD203B41FA5}">
                      <a16:colId xmlns:a16="http://schemas.microsoft.com/office/drawing/2014/main" val="119696402"/>
                    </a:ext>
                  </a:extLst>
                </a:gridCol>
              </a:tblGrid>
              <a:tr h="706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Challenges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06432"/>
                  </a:ext>
                </a:extLst>
              </a:tr>
              <a:tr h="7067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Run-time</a:t>
                      </a:r>
                    </a:p>
                    <a:p>
                      <a:pPr algn="ctr"/>
                      <a:r>
                        <a:rPr lang="en-US" dirty="0"/>
                        <a:t>overhead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737725"/>
                  </a:ext>
                </a:extLst>
              </a:tr>
              <a:tr h="7067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Space</a:t>
                      </a:r>
                    </a:p>
                    <a:p>
                      <a:pPr algn="ctr"/>
                      <a:r>
                        <a:rPr lang="en-US" dirty="0"/>
                        <a:t>overhead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461325"/>
                  </a:ext>
                </a:extLst>
              </a:tr>
              <a:tr h="7067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Scalability and</a:t>
                      </a:r>
                    </a:p>
                    <a:p>
                      <a:pPr algn="ctr"/>
                      <a:r>
                        <a:rPr lang="en-US" dirty="0"/>
                        <a:t>precision issues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210599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79B295D3-80E9-E940-8440-D28E622E0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644065"/>
              </p:ext>
            </p:extLst>
          </p:nvPr>
        </p:nvGraphicFramePr>
        <p:xfrm>
          <a:off x="3387251" y="1169505"/>
          <a:ext cx="1940118" cy="28300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40118">
                  <a:extLst>
                    <a:ext uri="{9D8B030D-6E8A-4147-A177-3AD203B41FA5}">
                      <a16:colId xmlns:a16="http://schemas.microsoft.com/office/drawing/2014/main" val="119696402"/>
                    </a:ext>
                  </a:extLst>
                </a:gridCol>
              </a:tblGrid>
              <a:tr h="7043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 Ideas</a:t>
                      </a:r>
                    </a:p>
                    <a:p>
                      <a:pPr algn="ctr"/>
                      <a:r>
                        <a:rPr lang="en-US" dirty="0"/>
                        <a:t>(Contributions)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06432"/>
                  </a:ext>
                </a:extLst>
              </a:tr>
              <a:tr h="70853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Repurpose</a:t>
                      </a:r>
                    </a:p>
                    <a:p>
                      <a:pPr algn="ctr"/>
                      <a:r>
                        <a:rPr lang="en-US"/>
                        <a:t>existing hardware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737725"/>
                  </a:ext>
                </a:extLst>
              </a:tr>
              <a:tr h="70853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Reuse</a:t>
                      </a:r>
                    </a:p>
                    <a:p>
                      <a:pPr algn="ctr"/>
                      <a:r>
                        <a:rPr lang="en-US"/>
                        <a:t>metadata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461325"/>
                  </a:ext>
                </a:extLst>
              </a:tr>
              <a:tr h="7085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Apply common</a:t>
                      </a:r>
                    </a:p>
                    <a:p>
                      <a:pPr algn="ctr"/>
                      <a:r>
                        <a:rPr lang="en-US" dirty="0"/>
                        <a:t>programming patterns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210599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8E87BF9-683F-414F-ACC8-FF2BD85247D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6498" y="1172538"/>
          <a:ext cx="1312788" cy="282696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12788">
                  <a:extLst>
                    <a:ext uri="{9D8B030D-6E8A-4147-A177-3AD203B41FA5}">
                      <a16:colId xmlns:a16="http://schemas.microsoft.com/office/drawing/2014/main" val="119696402"/>
                    </a:ext>
                  </a:extLst>
                </a:gridCol>
              </a:tblGrid>
              <a:tr h="70674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Bug Detector Type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06432"/>
                  </a:ext>
                </a:extLst>
              </a:tr>
              <a:tr h="706742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Dynamic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737725"/>
                  </a:ext>
                </a:extLst>
              </a:tr>
              <a:tr h="706742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Dynamic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461325"/>
                  </a:ext>
                </a:extLst>
              </a:tr>
              <a:tr h="706742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Static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21059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B1CF90B-0B61-3F4E-A078-842351498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952894"/>
              </p:ext>
            </p:extLst>
          </p:nvPr>
        </p:nvGraphicFramePr>
        <p:xfrm>
          <a:off x="6955333" y="1166472"/>
          <a:ext cx="2037587" cy="283303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37587">
                  <a:extLst>
                    <a:ext uri="{9D8B030D-6E8A-4147-A177-3AD203B41FA5}">
                      <a16:colId xmlns:a16="http://schemas.microsoft.com/office/drawing/2014/main" val="119696402"/>
                    </a:ext>
                  </a:extLst>
                </a:gridCol>
              </a:tblGrid>
              <a:tr h="7051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Publications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06432"/>
                  </a:ext>
                </a:extLst>
              </a:tr>
              <a:tr h="70929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TxRace</a:t>
                      </a:r>
                      <a:r>
                        <a:rPr lang="en-US" dirty="0"/>
                        <a:t> [ASPLOS’16], </a:t>
                      </a:r>
                      <a:r>
                        <a:rPr lang="en-US" dirty="0" err="1"/>
                        <a:t>ProRace</a:t>
                      </a:r>
                      <a:r>
                        <a:rPr lang="en-US" dirty="0"/>
                        <a:t> [ASPLOS’17]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737725"/>
                  </a:ext>
                </a:extLst>
              </a:tr>
              <a:tr h="7092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BOGO [ASPLOS’19]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461325"/>
                  </a:ext>
                </a:extLst>
              </a:tr>
              <a:tr h="70929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PeX</a:t>
                      </a:r>
                      <a:r>
                        <a:rPr lang="en-US" dirty="0"/>
                        <a:t> [SEC’19]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21059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6932372-2862-3040-872C-9166E0AF19B1}"/>
              </a:ext>
            </a:extLst>
          </p:cNvPr>
          <p:cNvSpPr/>
          <p:nvPr/>
        </p:nvSpPr>
        <p:spPr>
          <a:xfrm>
            <a:off x="446497" y="3364336"/>
            <a:ext cx="8448955" cy="529932"/>
          </a:xfrm>
          <a:prstGeom prst="rect">
            <a:avLst/>
          </a:prstGeom>
          <a:noFill/>
          <a:ln w="508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569293-B051-7141-9378-02DA5D105FD4}"/>
              </a:ext>
            </a:extLst>
          </p:cNvPr>
          <p:cNvSpPr/>
          <p:nvPr/>
        </p:nvSpPr>
        <p:spPr>
          <a:xfrm>
            <a:off x="446498" y="1922112"/>
            <a:ext cx="8448953" cy="529932"/>
          </a:xfrm>
          <a:prstGeom prst="rect">
            <a:avLst/>
          </a:prstGeom>
          <a:noFill/>
          <a:ln w="508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72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C5B77-0326-BF42-9B64-508C72A56E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27930C-1223-A544-95E7-71942BB739D0}"/>
              </a:ext>
            </a:extLst>
          </p:cNvPr>
          <p:cNvSpPr txBox="1"/>
          <p:nvPr/>
        </p:nvSpPr>
        <p:spPr>
          <a:xfrm>
            <a:off x="640800" y="273600"/>
            <a:ext cx="5545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Permission Control in Linux Is Complex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3BCEEF-A52E-CA48-B9EC-ECC2796D8992}"/>
              </a:ext>
            </a:extLst>
          </p:cNvPr>
          <p:cNvSpPr txBox="1"/>
          <p:nvPr/>
        </p:nvSpPr>
        <p:spPr>
          <a:xfrm>
            <a:off x="677042" y="808044"/>
            <a:ext cx="4385627" cy="416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1.  DAC (Discretionary Access Controls)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5CDD88-7BFD-164E-90DE-9086AFF85821}"/>
              </a:ext>
            </a:extLst>
          </p:cNvPr>
          <p:cNvSpPr/>
          <p:nvPr/>
        </p:nvSpPr>
        <p:spPr>
          <a:xfrm>
            <a:off x="676281" y="2975742"/>
            <a:ext cx="3626982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+mn-lt"/>
              </a:rPr>
              <a:t>3.  LSM (Linux Security Module)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EDD25E-C25D-3B49-96C3-A69058DBA4FC}"/>
              </a:ext>
            </a:extLst>
          </p:cNvPr>
          <p:cNvSpPr/>
          <p:nvPr/>
        </p:nvSpPr>
        <p:spPr>
          <a:xfrm>
            <a:off x="640800" y="3452748"/>
            <a:ext cx="4321336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+mn-lt"/>
              </a:rPr>
              <a:t>        e.g., </a:t>
            </a:r>
            <a:r>
              <a:rPr lang="en-US" sz="1600" dirty="0" err="1">
                <a:latin typeface="+mn-lt"/>
              </a:rPr>
              <a:t>SELinux</a:t>
            </a:r>
            <a:r>
              <a:rPr lang="en-US" sz="1600" dirty="0">
                <a:latin typeface="+mn-lt"/>
              </a:rPr>
              <a:t>, </a:t>
            </a:r>
            <a:r>
              <a:rPr lang="en-US" sz="1600" dirty="0" err="1">
                <a:latin typeface="+mn-lt"/>
              </a:rPr>
              <a:t>AppArmor</a:t>
            </a:r>
            <a:endParaRPr lang="en-US" sz="1600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2B18B5-CCBD-DE47-BA21-4CF0BBCFAF4C}"/>
              </a:ext>
            </a:extLst>
          </p:cNvPr>
          <p:cNvSpPr/>
          <p:nvPr/>
        </p:nvSpPr>
        <p:spPr>
          <a:xfrm>
            <a:off x="677038" y="1840312"/>
            <a:ext cx="1855298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+mn-lt"/>
              </a:rPr>
              <a:t>2.  Capabilities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53C0F2-C469-AF43-9017-7580CE1D035F}"/>
              </a:ext>
            </a:extLst>
          </p:cNvPr>
          <p:cNvSpPr/>
          <p:nvPr/>
        </p:nvSpPr>
        <p:spPr>
          <a:xfrm>
            <a:off x="1148566" y="2414977"/>
            <a:ext cx="72287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>
                <a:latin typeface="+mn-lt"/>
              </a:rPr>
              <a:t>/bin/ping only has </a:t>
            </a:r>
            <a:r>
              <a:rPr lang="en-US" sz="1600" dirty="0" err="1">
                <a:latin typeface="+mn-lt"/>
              </a:rPr>
              <a:t>cap_net_raw</a:t>
            </a:r>
            <a:r>
              <a:rPr lang="en-US" sz="1600" dirty="0">
                <a:latin typeface="+mn-lt"/>
              </a:rPr>
              <a:t> (no more </a:t>
            </a:r>
            <a:r>
              <a:rPr lang="en-US" sz="1600" dirty="0" err="1">
                <a:latin typeface="+mn-lt"/>
              </a:rPr>
              <a:t>suid</a:t>
            </a:r>
            <a:r>
              <a:rPr lang="en-US" sz="1600" dirty="0">
                <a:latin typeface="+mn-lt"/>
              </a:rPr>
              <a:t>, full root)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C7B309-2C79-6F47-B806-18A9113EEFA4}"/>
              </a:ext>
            </a:extLst>
          </p:cNvPr>
          <p:cNvSpPr txBox="1"/>
          <p:nvPr/>
        </p:nvSpPr>
        <p:spPr>
          <a:xfrm>
            <a:off x="1172472" y="1365034"/>
            <a:ext cx="2324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e.g., </a:t>
            </a:r>
            <a:r>
              <a:rPr lang="en-US" sz="1600" dirty="0" err="1">
                <a:latin typeface="+mn-lt"/>
              </a:rPr>
              <a:t>drwxr</a:t>
            </a:r>
            <a:r>
              <a:rPr lang="en-US" sz="1600" dirty="0">
                <a:latin typeface="+mn-lt"/>
              </a:rPr>
              <a:t>-</a:t>
            </a:r>
            <a:r>
              <a:rPr lang="en-US" sz="1600" dirty="0" err="1">
                <a:latin typeface="+mn-lt"/>
              </a:rPr>
              <a:t>xr</a:t>
            </a:r>
            <a:r>
              <a:rPr lang="en-US" sz="1600" dirty="0">
                <a:latin typeface="+mn-lt"/>
              </a:rPr>
              <a:t>-x for /root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760ED9-E761-F347-9DBB-A8A2130DF771}"/>
              </a:ext>
            </a:extLst>
          </p:cNvPr>
          <p:cNvSpPr txBox="1"/>
          <p:nvPr/>
        </p:nvSpPr>
        <p:spPr>
          <a:xfrm>
            <a:off x="1920277" y="4016886"/>
            <a:ext cx="5442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Many permission checks are placed in an 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ad-hoc manner</a:t>
            </a:r>
            <a:r>
              <a:rPr lang="en-US" sz="1600" dirty="0">
                <a:latin typeface="+mn-lt"/>
              </a:rPr>
              <a:t>,</a:t>
            </a:r>
          </a:p>
          <a:p>
            <a:r>
              <a:rPr lang="en-US" sz="1600" dirty="0">
                <a:latin typeface="+mn-lt"/>
              </a:rPr>
              <a:t>hard to guarantee all of them are placed correctly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682730-4381-5B4C-966B-81E4E50D40BE}"/>
              </a:ext>
            </a:extLst>
          </p:cNvPr>
          <p:cNvSpPr txBox="1"/>
          <p:nvPr/>
        </p:nvSpPr>
        <p:spPr>
          <a:xfrm>
            <a:off x="5266064" y="1922011"/>
            <a:ext cx="2555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n-lt"/>
              </a:rPr>
              <a:t>38</a:t>
            </a:r>
            <a:r>
              <a:rPr lang="en-US" sz="1600" dirty="0">
                <a:latin typeface="+mn-lt"/>
              </a:rPr>
              <a:t> in Linux Kernel v4.18.5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AA729F-FA32-2A47-B4D1-89527D7D3293}"/>
              </a:ext>
            </a:extLst>
          </p:cNvPr>
          <p:cNvSpPr txBox="1"/>
          <p:nvPr/>
        </p:nvSpPr>
        <p:spPr>
          <a:xfrm>
            <a:off x="5266064" y="3019312"/>
            <a:ext cx="3273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n-lt"/>
              </a:rPr>
              <a:t>190</a:t>
            </a:r>
            <a:r>
              <a:rPr lang="en-US" sz="1600" dirty="0">
                <a:latin typeface="+mn-lt"/>
              </a:rPr>
              <a:t> hooks in Linux Kernel v4.18.5</a:t>
            </a:r>
          </a:p>
        </p:txBody>
      </p:sp>
    </p:spTree>
    <p:extLst>
      <p:ext uri="{BB962C8B-B14F-4D97-AF65-F5344CB8AC3E}">
        <p14:creationId xmlns:p14="http://schemas.microsoft.com/office/powerpoint/2010/main" val="239931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/>
      <p:bldP spid="6" grpId="0"/>
      <p:bldP spid="7" grpId="0"/>
      <p:bldP spid="8" grpId="0"/>
      <p:bldP spid="4" grpId="0"/>
      <p:bldP spid="5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390B32-285B-3F41-A4B6-64EEC32DCF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F5DF39-C660-9D49-8184-0451B1B7BF27}"/>
              </a:ext>
            </a:extLst>
          </p:cNvPr>
          <p:cNvSpPr txBox="1"/>
          <p:nvPr/>
        </p:nvSpPr>
        <p:spPr>
          <a:xfrm>
            <a:off x="3559493" y="1291528"/>
            <a:ext cx="1281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</a:rPr>
              <a:t>prctl</a:t>
            </a:r>
            <a:r>
              <a:rPr lang="en-US" sz="1600" dirty="0">
                <a:latin typeface="+mn-lt"/>
              </a:rPr>
              <a:t>(“new”);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F07BBA-BFBF-1343-AC90-D3CB13AD9A09}"/>
              </a:ext>
            </a:extLst>
          </p:cNvPr>
          <p:cNvSpPr txBox="1"/>
          <p:nvPr/>
        </p:nvSpPr>
        <p:spPr>
          <a:xfrm>
            <a:off x="1173644" y="1271767"/>
            <a:ext cx="1479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write(“new”)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0D175B-06F7-8B44-B225-CE250797D830}"/>
              </a:ext>
            </a:extLst>
          </p:cNvPr>
          <p:cNvSpPr txBox="1"/>
          <p:nvPr/>
        </p:nvSpPr>
        <p:spPr>
          <a:xfrm>
            <a:off x="994222" y="1773248"/>
            <a:ext cx="1841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SyS_write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(“new”)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9191B9-DF7C-974B-A84C-11B7C939E445}"/>
              </a:ext>
            </a:extLst>
          </p:cNvPr>
          <p:cNvSpPr txBox="1"/>
          <p:nvPr/>
        </p:nvSpPr>
        <p:spPr>
          <a:xfrm>
            <a:off x="1389654" y="2335238"/>
            <a:ext cx="103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vfs_write</a:t>
            </a:r>
            <a:endParaRPr lang="en-US" sz="1600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9D4700-C6D1-1F46-ABF0-C798A16BE7F6}"/>
              </a:ext>
            </a:extLst>
          </p:cNvPr>
          <p:cNvSpPr txBox="1"/>
          <p:nvPr/>
        </p:nvSpPr>
        <p:spPr>
          <a:xfrm>
            <a:off x="1061203" y="3476389"/>
            <a:ext cx="1682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file-&gt;</a:t>
            </a:r>
            <a:r>
              <a:rPr lang="en-US" sz="1600" dirty="0" err="1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f_op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-&gt;write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96EFFB-9F50-BE4A-A2EF-3B7631E35D85}"/>
              </a:ext>
            </a:extLst>
          </p:cNvPr>
          <p:cNvSpPr txBox="1"/>
          <p:nvPr/>
        </p:nvSpPr>
        <p:spPr>
          <a:xfrm>
            <a:off x="3342285" y="1827406"/>
            <a:ext cx="1715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</a:rPr>
              <a:t>SyS_prctl</a:t>
            </a:r>
            <a:r>
              <a:rPr lang="en-US" sz="1600" dirty="0">
                <a:latin typeface="+mn-lt"/>
              </a:rPr>
              <a:t>(“new”)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3ACB4C-E7B9-2C4C-BEF5-03BE2D0F77D0}"/>
              </a:ext>
            </a:extLst>
          </p:cNvPr>
          <p:cNvSpPr/>
          <p:nvPr/>
        </p:nvSpPr>
        <p:spPr>
          <a:xfrm>
            <a:off x="723139" y="2907087"/>
            <a:ext cx="2371162" cy="33855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security_file_permission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3F5720-4F6B-3E48-BD46-A2BDA70C8D6D}"/>
              </a:ext>
            </a:extLst>
          </p:cNvPr>
          <p:cNvSpPr txBox="1"/>
          <p:nvPr/>
        </p:nvSpPr>
        <p:spPr>
          <a:xfrm>
            <a:off x="2465289" y="4591202"/>
            <a:ext cx="2273379" cy="338554"/>
          </a:xfrm>
          <a:prstGeom prst="rect">
            <a:avLst/>
          </a:prstGeom>
          <a:noFill/>
          <a:ln w="38100"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432FF"/>
                </a:solidFill>
              </a:rPr>
              <a:t>set_task_comm</a:t>
            </a:r>
            <a:r>
              <a:rPr lang="en-US" sz="1600" dirty="0">
                <a:solidFill>
                  <a:srgbClr val="0432FF"/>
                </a:solidFill>
              </a:rPr>
              <a:t>(“new”)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68D771-F55C-5545-BC7A-4329C774A19E}"/>
              </a:ext>
            </a:extLst>
          </p:cNvPr>
          <p:cNvSpPr txBox="1"/>
          <p:nvPr/>
        </p:nvSpPr>
        <p:spPr>
          <a:xfrm>
            <a:off x="931590" y="4113543"/>
            <a:ext cx="1941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comm_write</a:t>
            </a:r>
            <a:r>
              <a:rPr lang="en-US" sz="1600" dirty="0"/>
              <a:t>(“new”)</a:t>
            </a:r>
          </a:p>
        </p:txBody>
      </p:sp>
      <p:cxnSp>
        <p:nvCxnSpPr>
          <p:cNvPr id="4" name="Elbow Connector 3">
            <a:extLst>
              <a:ext uri="{FF2B5EF4-FFF2-40B4-BE49-F238E27FC236}">
                <a16:creationId xmlns:a16="http://schemas.microsoft.com/office/drawing/2014/main" id="{D9B14A5F-69A4-2F47-A286-D497E96E0E12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rot="16200000" flipH="1">
            <a:off x="1832715" y="1690952"/>
            <a:ext cx="162927" cy="166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988F7A1E-7203-EA47-A709-EDA455AA74FD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 rot="5400000">
            <a:off x="1800147" y="2220375"/>
            <a:ext cx="223436" cy="629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FDEB9263-37BB-D94E-8BE7-47BA9D0747C7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 rot="5400000">
            <a:off x="1792073" y="2790439"/>
            <a:ext cx="233295" cy="127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16DE2439-68D9-A346-9EA7-4A56C44F447A}"/>
              </a:ext>
            </a:extLst>
          </p:cNvPr>
          <p:cNvCxnSpPr>
            <a:cxnSpLocks/>
            <a:stCxn id="19" idx="2"/>
            <a:endCxn id="12" idx="0"/>
          </p:cNvCxnSpPr>
          <p:nvPr/>
        </p:nvCxnSpPr>
        <p:spPr>
          <a:xfrm rot="5400000">
            <a:off x="1790171" y="3357840"/>
            <a:ext cx="230748" cy="635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FFE8E8DB-7D76-BF44-861F-78B619517424}"/>
              </a:ext>
            </a:extLst>
          </p:cNvPr>
          <p:cNvCxnSpPr>
            <a:cxnSpLocks/>
            <a:stCxn id="12" idx="2"/>
            <a:endCxn id="21" idx="0"/>
          </p:cNvCxnSpPr>
          <p:nvPr/>
        </p:nvCxnSpPr>
        <p:spPr>
          <a:xfrm rot="5400000">
            <a:off x="1753070" y="3964243"/>
            <a:ext cx="298600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F57CC961-1D14-FC49-92FE-094F414334AA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2873147" y="4282820"/>
            <a:ext cx="286238" cy="308382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E0BC747F-1BA6-6640-A960-55D99A9031ED}"/>
              </a:ext>
            </a:extLst>
          </p:cNvPr>
          <p:cNvCxnSpPr>
            <a:cxnSpLocks/>
            <a:stCxn id="7" idx="2"/>
            <a:endCxn id="17" idx="0"/>
          </p:cNvCxnSpPr>
          <p:nvPr/>
        </p:nvCxnSpPr>
        <p:spPr>
          <a:xfrm rot="5400000">
            <a:off x="4101391" y="1728744"/>
            <a:ext cx="197324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AC6E2122-018C-3146-928E-72CDDD0D6B00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200052" y="2165960"/>
            <a:ext cx="30821" cy="2425242"/>
          </a:xfrm>
          <a:prstGeom prst="straightConnector1">
            <a:avLst/>
          </a:prstGeom>
          <a:ln w="38100">
            <a:solidFill>
              <a:srgbClr val="FF0000">
                <a:alpha val="99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C9A95ECD-5484-2346-A3DF-16D089161488}"/>
              </a:ext>
            </a:extLst>
          </p:cNvPr>
          <p:cNvSpPr txBox="1"/>
          <p:nvPr/>
        </p:nvSpPr>
        <p:spPr>
          <a:xfrm>
            <a:off x="7278575" y="4639949"/>
            <a:ext cx="1648208" cy="307777"/>
          </a:xfrm>
          <a:prstGeom prst="rect">
            <a:avLst/>
          </a:prstGeom>
          <a:noFill/>
          <a:ln w="38100"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Privileged function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8B63523-35A3-EC48-BDF2-BFC7FD88F10E}"/>
              </a:ext>
            </a:extLst>
          </p:cNvPr>
          <p:cNvSpPr txBox="1"/>
          <p:nvPr/>
        </p:nvSpPr>
        <p:spPr>
          <a:xfrm>
            <a:off x="4925442" y="4651763"/>
            <a:ext cx="2265364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Permission check function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DA85BEA-C3A2-3340-99DE-55D930A9680B}"/>
              </a:ext>
            </a:extLst>
          </p:cNvPr>
          <p:cNvSpPr txBox="1"/>
          <p:nvPr/>
        </p:nvSpPr>
        <p:spPr>
          <a:xfrm>
            <a:off x="640080" y="274320"/>
            <a:ext cx="6930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Example: </a:t>
            </a:r>
            <a:r>
              <a:rPr lang="en-US" sz="2400" dirty="0">
                <a:latin typeface="+mj-lt"/>
              </a:rPr>
              <a:t>Missing Permission Check is a Problem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07D209C-3DAC-7844-857C-7E40E23BD552}"/>
              </a:ext>
            </a:extLst>
          </p:cNvPr>
          <p:cNvSpPr txBox="1"/>
          <p:nvPr/>
        </p:nvSpPr>
        <p:spPr>
          <a:xfrm>
            <a:off x="772160" y="935976"/>
            <a:ext cx="3950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Two methods to change a process name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ABE1943-2185-5249-A795-8D88CD2EC442}"/>
              </a:ext>
            </a:extLst>
          </p:cNvPr>
          <p:cNvSpPr txBox="1"/>
          <p:nvPr/>
        </p:nvSpPr>
        <p:spPr>
          <a:xfrm>
            <a:off x="5329974" y="1271767"/>
            <a:ext cx="3097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Method 1: Use /proc/</a:t>
            </a:r>
            <a:r>
              <a:rPr lang="en-US" b="1" dirty="0" err="1"/>
              <a:t>pid</a:t>
            </a:r>
            <a:r>
              <a:rPr lang="en-US" b="1" dirty="0"/>
              <a:t>/</a:t>
            </a:r>
            <a:r>
              <a:rPr lang="en-US" b="1" dirty="0" err="1"/>
              <a:t>comm</a:t>
            </a:r>
            <a:r>
              <a:rPr lang="en-US" b="1" dirty="0"/>
              <a:t> file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8E1721D-8D4C-3947-8BE0-3DC141642C22}"/>
              </a:ext>
            </a:extLst>
          </p:cNvPr>
          <p:cNvSpPr txBox="1"/>
          <p:nvPr/>
        </p:nvSpPr>
        <p:spPr>
          <a:xfrm>
            <a:off x="5329974" y="1610319"/>
            <a:ext cx="2858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Method 2: Use </a:t>
            </a:r>
            <a:r>
              <a:rPr lang="en-US" b="1" dirty="0" err="1"/>
              <a:t>prctl</a:t>
            </a:r>
            <a:r>
              <a:rPr lang="en-US" b="1" dirty="0"/>
              <a:t> system call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9EA5A24-2930-0247-A62B-98F6591D84A3}"/>
              </a:ext>
            </a:extLst>
          </p:cNvPr>
          <p:cNvSpPr txBox="1"/>
          <p:nvPr/>
        </p:nvSpPr>
        <p:spPr>
          <a:xfrm>
            <a:off x="4482285" y="2615954"/>
            <a:ext cx="455385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Goal: design a static analysis tool to find out permission check bugs</a:t>
            </a:r>
          </a:p>
          <a:p>
            <a:r>
              <a:rPr lang="en-US" sz="1600" b="1" dirty="0"/>
              <a:t>(missing, inconsistent and redundant permission checks)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587E81-A28A-C84C-9F26-7CA47F2DDCFE}"/>
              </a:ext>
            </a:extLst>
          </p:cNvPr>
          <p:cNvSpPr txBox="1"/>
          <p:nvPr/>
        </p:nvSpPr>
        <p:spPr>
          <a:xfrm>
            <a:off x="3357326" y="354094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bypass</a:t>
            </a:r>
          </a:p>
        </p:txBody>
      </p:sp>
    </p:spTree>
    <p:extLst>
      <p:ext uri="{BB962C8B-B14F-4D97-AF65-F5344CB8AC3E}">
        <p14:creationId xmlns:p14="http://schemas.microsoft.com/office/powerpoint/2010/main" val="206622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A5A2C2-2183-FA4E-91CB-B18E9B70FF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B834DE-9907-3245-AD9F-03002C595344}"/>
              </a:ext>
            </a:extLst>
          </p:cNvPr>
          <p:cNvSpPr txBox="1"/>
          <p:nvPr/>
        </p:nvSpPr>
        <p:spPr>
          <a:xfrm>
            <a:off x="3559493" y="1291528"/>
            <a:ext cx="1281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</a:rPr>
              <a:t>prctl</a:t>
            </a:r>
            <a:r>
              <a:rPr lang="en-US" sz="1600" dirty="0">
                <a:latin typeface="+mn-lt"/>
              </a:rPr>
              <a:t>(“new”);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7656DB-E124-D74B-8071-D6C32FE5D0AD}"/>
              </a:ext>
            </a:extLst>
          </p:cNvPr>
          <p:cNvSpPr txBox="1"/>
          <p:nvPr/>
        </p:nvSpPr>
        <p:spPr>
          <a:xfrm>
            <a:off x="1173644" y="1271767"/>
            <a:ext cx="1479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write(“new”)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FCC8D-42B2-F34D-8C4D-D2563A422EBA}"/>
              </a:ext>
            </a:extLst>
          </p:cNvPr>
          <p:cNvSpPr txBox="1"/>
          <p:nvPr/>
        </p:nvSpPr>
        <p:spPr>
          <a:xfrm>
            <a:off x="994222" y="1773248"/>
            <a:ext cx="1841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SyS_write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(“new”)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882FD9-9F85-E348-9417-A3D42BDFD21F}"/>
              </a:ext>
            </a:extLst>
          </p:cNvPr>
          <p:cNvSpPr txBox="1"/>
          <p:nvPr/>
        </p:nvSpPr>
        <p:spPr>
          <a:xfrm>
            <a:off x="1389654" y="2335238"/>
            <a:ext cx="103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vfs_write</a:t>
            </a:r>
            <a:endParaRPr lang="en-US" sz="16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C93747-C995-8C46-AB78-565B2CA1BB8C}"/>
              </a:ext>
            </a:extLst>
          </p:cNvPr>
          <p:cNvSpPr txBox="1"/>
          <p:nvPr/>
        </p:nvSpPr>
        <p:spPr>
          <a:xfrm>
            <a:off x="1061203" y="3476389"/>
            <a:ext cx="1682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file-&gt;</a:t>
            </a:r>
            <a:r>
              <a:rPr lang="en-US" sz="1600" dirty="0" err="1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f_op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-&gt;write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81EFE4-E486-4243-AD30-484347D5BA62}"/>
              </a:ext>
            </a:extLst>
          </p:cNvPr>
          <p:cNvSpPr txBox="1"/>
          <p:nvPr/>
        </p:nvSpPr>
        <p:spPr>
          <a:xfrm>
            <a:off x="3342285" y="1827406"/>
            <a:ext cx="1715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</a:rPr>
              <a:t>SyS_prctl</a:t>
            </a:r>
            <a:r>
              <a:rPr lang="en-US" sz="1600" dirty="0">
                <a:latin typeface="+mn-lt"/>
              </a:rPr>
              <a:t>(“new”)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EA6FD1-9799-4B4D-943F-983CBD1E34EF}"/>
              </a:ext>
            </a:extLst>
          </p:cNvPr>
          <p:cNvSpPr/>
          <p:nvPr/>
        </p:nvSpPr>
        <p:spPr>
          <a:xfrm>
            <a:off x="723139" y="2907087"/>
            <a:ext cx="2371162" cy="33855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security_file_permission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41EDAC-D440-E746-84DD-CD2FBE181A45}"/>
              </a:ext>
            </a:extLst>
          </p:cNvPr>
          <p:cNvSpPr txBox="1"/>
          <p:nvPr/>
        </p:nvSpPr>
        <p:spPr>
          <a:xfrm>
            <a:off x="2465289" y="4591202"/>
            <a:ext cx="2273379" cy="338554"/>
          </a:xfrm>
          <a:prstGeom prst="rect">
            <a:avLst/>
          </a:prstGeom>
          <a:noFill/>
          <a:ln w="38100"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432FF"/>
                </a:solidFill>
              </a:rPr>
              <a:t>set_task_comm</a:t>
            </a:r>
            <a:r>
              <a:rPr lang="en-US" sz="1600" dirty="0">
                <a:solidFill>
                  <a:srgbClr val="0432FF"/>
                </a:solidFill>
              </a:rPr>
              <a:t>(“new”)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8BCC80-2A6C-2F4B-8F52-D9DCD772B5D2}"/>
              </a:ext>
            </a:extLst>
          </p:cNvPr>
          <p:cNvSpPr txBox="1"/>
          <p:nvPr/>
        </p:nvSpPr>
        <p:spPr>
          <a:xfrm>
            <a:off x="931590" y="4113543"/>
            <a:ext cx="1941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comm_write</a:t>
            </a:r>
            <a:r>
              <a:rPr lang="en-US" sz="1600" dirty="0"/>
              <a:t>(“new”)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86FB4F35-F956-A54C-A773-EFC2785127EE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rot="16200000" flipH="1">
            <a:off x="1832715" y="1690952"/>
            <a:ext cx="162927" cy="166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6093C5DD-685D-3042-94B6-F4C4F376EA1A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rot="5400000">
            <a:off x="1800147" y="2220375"/>
            <a:ext cx="223436" cy="629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40E1AC88-9CB7-234E-96BB-42D95D8A5624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 rot="5400000">
            <a:off x="1792073" y="2790439"/>
            <a:ext cx="233295" cy="127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44D69725-A994-5742-9A5E-01CDA33BA511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rot="5400000">
            <a:off x="1790171" y="3357840"/>
            <a:ext cx="230748" cy="635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E1438277-CBF7-A244-8949-6104F0FCB82E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rot="5400000">
            <a:off x="1753070" y="3964243"/>
            <a:ext cx="298600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33402F17-251D-6C41-919D-7277A70E4A8F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2873147" y="4282820"/>
            <a:ext cx="286238" cy="308382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094023AF-5A20-2642-AD36-85C53A9CE1CF}"/>
              </a:ext>
            </a:extLst>
          </p:cNvPr>
          <p:cNvCxnSpPr>
            <a:cxnSpLocks/>
            <a:stCxn id="3" idx="2"/>
            <a:endCxn id="8" idx="0"/>
          </p:cNvCxnSpPr>
          <p:nvPr/>
        </p:nvCxnSpPr>
        <p:spPr>
          <a:xfrm rot="5400000">
            <a:off x="4101391" y="1728744"/>
            <a:ext cx="197324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48">
            <a:extLst>
              <a:ext uri="{FF2B5EF4-FFF2-40B4-BE49-F238E27FC236}">
                <a16:creationId xmlns:a16="http://schemas.microsoft.com/office/drawing/2014/main" id="{1F623131-F69D-A749-A040-BB77EC2B6D15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4200052" y="2165960"/>
            <a:ext cx="30821" cy="2425242"/>
          </a:xfrm>
          <a:prstGeom prst="straightConnector1">
            <a:avLst/>
          </a:prstGeom>
          <a:ln w="38100">
            <a:solidFill>
              <a:srgbClr val="FF0000">
                <a:alpha val="99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50C13256-896D-AC46-BE9C-2CA2EAE34F3E}"/>
              </a:ext>
            </a:extLst>
          </p:cNvPr>
          <p:cNvSpPr/>
          <p:nvPr/>
        </p:nvSpPr>
        <p:spPr>
          <a:xfrm>
            <a:off x="6079079" y="1977755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8AC2509-D26A-8A47-9739-A99CD2F919C9}"/>
              </a:ext>
            </a:extLst>
          </p:cNvPr>
          <p:cNvSpPr/>
          <p:nvPr/>
        </p:nvSpPr>
        <p:spPr>
          <a:xfrm>
            <a:off x="6194348" y="2560608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4086D2-F891-D44C-B0CD-2E441F87ED59}"/>
              </a:ext>
            </a:extLst>
          </p:cNvPr>
          <p:cNvSpPr/>
          <p:nvPr/>
        </p:nvSpPr>
        <p:spPr>
          <a:xfrm>
            <a:off x="6518247" y="3052157"/>
            <a:ext cx="288000" cy="2880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F0EAE25-BD3D-084F-A93B-6781BD8B43C1}"/>
              </a:ext>
            </a:extLst>
          </p:cNvPr>
          <p:cNvSpPr/>
          <p:nvPr/>
        </p:nvSpPr>
        <p:spPr>
          <a:xfrm>
            <a:off x="7533718" y="4207668"/>
            <a:ext cx="288000" cy="288000"/>
          </a:xfrm>
          <a:prstGeom prst="ellipse">
            <a:avLst/>
          </a:prstGeom>
          <a:solidFill>
            <a:srgbClr val="0432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7870100-1B0E-6847-BE7D-4762864562EF}"/>
              </a:ext>
            </a:extLst>
          </p:cNvPr>
          <p:cNvSpPr/>
          <p:nvPr/>
        </p:nvSpPr>
        <p:spPr>
          <a:xfrm>
            <a:off x="8165627" y="1683406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C3CF7AF-9357-5645-96A5-06822D11815B}"/>
              </a:ext>
            </a:extLst>
          </p:cNvPr>
          <p:cNvSpPr/>
          <p:nvPr/>
        </p:nvSpPr>
        <p:spPr>
          <a:xfrm>
            <a:off x="8165627" y="2929979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37257E6-2423-1545-BBFC-F923AD3319B5}"/>
              </a:ext>
            </a:extLst>
          </p:cNvPr>
          <p:cNvSpPr/>
          <p:nvPr/>
        </p:nvSpPr>
        <p:spPr>
          <a:xfrm>
            <a:off x="6880194" y="3718533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79BEABBE-9F96-7844-B8B1-0D1D0F17D9C5}"/>
              </a:ext>
            </a:extLst>
          </p:cNvPr>
          <p:cNvCxnSpPr>
            <a:stCxn id="21" idx="4"/>
            <a:endCxn id="22" idx="1"/>
          </p:cNvCxnSpPr>
          <p:nvPr/>
        </p:nvCxnSpPr>
        <p:spPr>
          <a:xfrm rot="16200000" flipH="1">
            <a:off x="6061287" y="2427547"/>
            <a:ext cx="337030" cy="1344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814E1CF1-1181-2344-A877-7BB3DF3B79BC}"/>
              </a:ext>
            </a:extLst>
          </p:cNvPr>
          <p:cNvCxnSpPr>
            <a:cxnSpLocks/>
            <a:stCxn id="22" idx="4"/>
            <a:endCxn id="23" idx="0"/>
          </p:cNvCxnSpPr>
          <p:nvPr/>
        </p:nvCxnSpPr>
        <p:spPr>
          <a:xfrm rot="16200000" flipH="1">
            <a:off x="6398523" y="2788432"/>
            <a:ext cx="203549" cy="323899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A8E2366A-D31C-364C-950D-93E6BF7C891F}"/>
              </a:ext>
            </a:extLst>
          </p:cNvPr>
          <p:cNvCxnSpPr>
            <a:cxnSpLocks/>
            <a:stCxn id="25" idx="4"/>
            <a:endCxn id="27" idx="0"/>
          </p:cNvCxnSpPr>
          <p:nvPr/>
        </p:nvCxnSpPr>
        <p:spPr>
          <a:xfrm rot="5400000">
            <a:off x="7830341" y="2450692"/>
            <a:ext cx="958573" cy="1270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3F3167E7-B74B-AC45-9E1A-E3C2C0FCAF12}"/>
              </a:ext>
            </a:extLst>
          </p:cNvPr>
          <p:cNvCxnSpPr>
            <a:cxnSpLocks/>
            <a:stCxn id="27" idx="4"/>
            <a:endCxn id="24" idx="6"/>
          </p:cNvCxnSpPr>
          <p:nvPr/>
        </p:nvCxnSpPr>
        <p:spPr>
          <a:xfrm rot="5400000">
            <a:off x="7498829" y="3540869"/>
            <a:ext cx="1133689" cy="487909"/>
          </a:xfrm>
          <a:prstGeom prst="curvedConnector2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9402DABA-ED6D-204A-BE59-6F57AC141661}"/>
              </a:ext>
            </a:extLst>
          </p:cNvPr>
          <p:cNvCxnSpPr>
            <a:cxnSpLocks/>
            <a:stCxn id="23" idx="4"/>
            <a:endCxn id="28" idx="0"/>
          </p:cNvCxnSpPr>
          <p:nvPr/>
        </p:nvCxnSpPr>
        <p:spPr>
          <a:xfrm rot="16200000" flipH="1">
            <a:off x="6654032" y="3348371"/>
            <a:ext cx="378376" cy="36194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CDC81523-7DE6-DF40-8E3A-FFE3DDE997C8}"/>
              </a:ext>
            </a:extLst>
          </p:cNvPr>
          <p:cNvCxnSpPr>
            <a:cxnSpLocks/>
            <a:stCxn id="28" idx="4"/>
            <a:endCxn id="24" idx="2"/>
          </p:cNvCxnSpPr>
          <p:nvPr/>
        </p:nvCxnSpPr>
        <p:spPr>
          <a:xfrm rot="16200000" flipH="1">
            <a:off x="7106389" y="3924338"/>
            <a:ext cx="345135" cy="509524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20B9910-6E10-394C-87BC-B6EB362B06CB}"/>
              </a:ext>
            </a:extLst>
          </p:cNvPr>
          <p:cNvSpPr txBox="1"/>
          <p:nvPr/>
        </p:nvSpPr>
        <p:spPr>
          <a:xfrm>
            <a:off x="7137956" y="4631737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ICFG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0B1D2FA-1121-1947-A9A4-1DE6400D139D}"/>
              </a:ext>
            </a:extLst>
          </p:cNvPr>
          <p:cNvSpPr/>
          <p:nvPr/>
        </p:nvSpPr>
        <p:spPr>
          <a:xfrm>
            <a:off x="6092525" y="1439249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07CAE34B-6732-4249-9DF9-717BFFE2F5F1}"/>
              </a:ext>
            </a:extLst>
          </p:cNvPr>
          <p:cNvCxnSpPr>
            <a:cxnSpLocks/>
            <a:stCxn id="40" idx="4"/>
            <a:endCxn id="21" idx="0"/>
          </p:cNvCxnSpPr>
          <p:nvPr/>
        </p:nvCxnSpPr>
        <p:spPr>
          <a:xfrm rot="5400000">
            <a:off x="6104549" y="1845779"/>
            <a:ext cx="250506" cy="1344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B3B8D41-C0E4-B74F-9B29-591E9006D91F}"/>
              </a:ext>
            </a:extLst>
          </p:cNvPr>
          <p:cNvSpPr txBox="1"/>
          <p:nvPr/>
        </p:nvSpPr>
        <p:spPr>
          <a:xfrm>
            <a:off x="640080" y="274320"/>
            <a:ext cx="8503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Path Represented in </a:t>
            </a:r>
            <a:r>
              <a:rPr lang="en-US" sz="2400" b="1" dirty="0" err="1"/>
              <a:t>I</a:t>
            </a:r>
            <a:r>
              <a:rPr lang="en-US" sz="2400" dirty="0" err="1"/>
              <a:t>nterprocedural</a:t>
            </a:r>
            <a:r>
              <a:rPr lang="en-US" sz="2400" dirty="0"/>
              <a:t> </a:t>
            </a:r>
            <a:r>
              <a:rPr lang="en-US" sz="2400" b="1" dirty="0"/>
              <a:t>C</a:t>
            </a:r>
            <a:r>
              <a:rPr lang="en-US" sz="2400" dirty="0"/>
              <a:t>ontrol </a:t>
            </a:r>
            <a:r>
              <a:rPr lang="en-US" sz="2400" b="1" dirty="0"/>
              <a:t>F</a:t>
            </a:r>
            <a:r>
              <a:rPr lang="en-US" sz="2400" dirty="0"/>
              <a:t>low </a:t>
            </a:r>
            <a:r>
              <a:rPr lang="en-US" sz="2400" b="1" dirty="0"/>
              <a:t>G</a:t>
            </a:r>
            <a:r>
              <a:rPr lang="en-US" sz="2400" dirty="0"/>
              <a:t>raph</a:t>
            </a:r>
          </a:p>
        </p:txBody>
      </p:sp>
    </p:spTree>
    <p:extLst>
      <p:ext uri="{BB962C8B-B14F-4D97-AF65-F5344CB8AC3E}">
        <p14:creationId xmlns:p14="http://schemas.microsoft.com/office/powerpoint/2010/main" val="3909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7284E-6 L 0.47292 0.021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46" y="10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7274 0.03086 " pathEditMode="relative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8455 0.03858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066 0.01543 " pathEditMode="relative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1528 -0.04939 " pathEditMode="relative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6024 -0.07253 " pathEditMode="relative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5833 -0.07963 " pathEditMode="relative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4601 0.07531 " pathEditMode="relative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4202 0.21019 " pathEditMode="relative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390B32-285B-3F41-A4B6-64EEC32DCF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271F50-2F3A-B240-A2CE-A40AA5A61E9E}"/>
              </a:ext>
            </a:extLst>
          </p:cNvPr>
          <p:cNvSpPr txBox="1"/>
          <p:nvPr/>
        </p:nvSpPr>
        <p:spPr>
          <a:xfrm>
            <a:off x="640080" y="274320"/>
            <a:ext cx="8125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Traverse </a:t>
            </a:r>
            <a:r>
              <a:rPr lang="en-US" sz="2400" b="1" dirty="0" err="1"/>
              <a:t>I</a:t>
            </a:r>
            <a:r>
              <a:rPr lang="en-US" sz="2400" dirty="0" err="1"/>
              <a:t>nterprocedural</a:t>
            </a:r>
            <a:r>
              <a:rPr lang="en-US" sz="2400" dirty="0"/>
              <a:t> </a:t>
            </a:r>
            <a:r>
              <a:rPr lang="en-US" sz="2400" b="1" dirty="0"/>
              <a:t>C</a:t>
            </a:r>
            <a:r>
              <a:rPr lang="en-US" sz="2400" dirty="0"/>
              <a:t>ontrol </a:t>
            </a:r>
            <a:r>
              <a:rPr lang="en-US" sz="2400" b="1" dirty="0"/>
              <a:t>F</a:t>
            </a:r>
            <a:r>
              <a:rPr lang="en-US" sz="2400" dirty="0"/>
              <a:t>low </a:t>
            </a:r>
            <a:r>
              <a:rPr lang="en-US" sz="2400" b="1" dirty="0"/>
              <a:t>G</a:t>
            </a:r>
            <a:r>
              <a:rPr lang="en-US" sz="2400" dirty="0"/>
              <a:t>raph to Find Bugs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9319594-3D66-154F-A871-0361D7E1F62F}"/>
              </a:ext>
            </a:extLst>
          </p:cNvPr>
          <p:cNvGrpSpPr/>
          <p:nvPr/>
        </p:nvGrpSpPr>
        <p:grpSpPr>
          <a:xfrm>
            <a:off x="6462204" y="3939484"/>
            <a:ext cx="2661337" cy="307777"/>
            <a:chOff x="6462204" y="3939484"/>
            <a:chExt cx="2661337" cy="307777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FF9B94B6-3061-934E-8DA9-915B5ED7C9BD}"/>
                </a:ext>
              </a:extLst>
            </p:cNvPr>
            <p:cNvSpPr/>
            <p:nvPr/>
          </p:nvSpPr>
          <p:spPr>
            <a:xfrm>
              <a:off x="6462204" y="3939484"/>
              <a:ext cx="288000" cy="28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2D318B5-F5F0-8E42-B7FA-99AA1F1A5C21}"/>
                </a:ext>
              </a:extLst>
            </p:cNvPr>
            <p:cNvSpPr txBox="1"/>
            <p:nvPr/>
          </p:nvSpPr>
          <p:spPr>
            <a:xfrm>
              <a:off x="6758791" y="3939484"/>
              <a:ext cx="23647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Permission Check Function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A77B65B-75FF-194C-A53E-77752387A975}"/>
              </a:ext>
            </a:extLst>
          </p:cNvPr>
          <p:cNvGrpSpPr/>
          <p:nvPr/>
        </p:nvGrpSpPr>
        <p:grpSpPr>
          <a:xfrm>
            <a:off x="6459587" y="4349805"/>
            <a:ext cx="2006723" cy="307777"/>
            <a:chOff x="6459587" y="4349805"/>
            <a:chExt cx="2006723" cy="307777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3E72187C-F96A-0743-8CC7-3DF09EBC5957}"/>
                </a:ext>
              </a:extLst>
            </p:cNvPr>
            <p:cNvSpPr/>
            <p:nvPr/>
          </p:nvSpPr>
          <p:spPr>
            <a:xfrm>
              <a:off x="6459587" y="4366888"/>
              <a:ext cx="288000" cy="288000"/>
            </a:xfrm>
            <a:prstGeom prst="ellipse">
              <a:avLst/>
            </a:prstGeom>
            <a:solidFill>
              <a:srgbClr val="0432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71E0720-E0CE-834A-AACF-19F8427ABA95}"/>
                </a:ext>
              </a:extLst>
            </p:cNvPr>
            <p:cNvSpPr txBox="1"/>
            <p:nvPr/>
          </p:nvSpPr>
          <p:spPr>
            <a:xfrm>
              <a:off x="6758791" y="4349805"/>
              <a:ext cx="17075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Privileged Function</a:t>
              </a: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4C91D0ED-DC9E-5A4E-AC62-E2B1C2C750C7}"/>
              </a:ext>
            </a:extLst>
          </p:cNvPr>
          <p:cNvSpPr txBox="1"/>
          <p:nvPr/>
        </p:nvSpPr>
        <p:spPr>
          <a:xfrm>
            <a:off x="5148753" y="2165153"/>
            <a:ext cx="3554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Explore ICFG for all user reachable path to find out bugs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6762BE7-249B-A440-97FE-D612A0097731}"/>
              </a:ext>
            </a:extLst>
          </p:cNvPr>
          <p:cNvSpPr txBox="1"/>
          <p:nvPr/>
        </p:nvSpPr>
        <p:spPr>
          <a:xfrm>
            <a:off x="4955997" y="3227440"/>
            <a:ext cx="3526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First thing: we need to build an ICFG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CCEE2F2-2599-414B-981C-CFDE3AD8BD13}"/>
              </a:ext>
            </a:extLst>
          </p:cNvPr>
          <p:cNvSpPr/>
          <p:nvPr/>
        </p:nvSpPr>
        <p:spPr>
          <a:xfrm>
            <a:off x="1183075" y="2165153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9E590FB-8EDE-CB48-A487-86BC51981465}"/>
              </a:ext>
            </a:extLst>
          </p:cNvPr>
          <p:cNvSpPr/>
          <p:nvPr/>
        </p:nvSpPr>
        <p:spPr>
          <a:xfrm>
            <a:off x="1298344" y="2748006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7B471AE-3255-3548-A366-520E68313EAE}"/>
              </a:ext>
            </a:extLst>
          </p:cNvPr>
          <p:cNvSpPr/>
          <p:nvPr/>
        </p:nvSpPr>
        <p:spPr>
          <a:xfrm>
            <a:off x="1622243" y="3239555"/>
            <a:ext cx="288000" cy="2880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8872037-F092-F04D-853D-4052C1335880}"/>
              </a:ext>
            </a:extLst>
          </p:cNvPr>
          <p:cNvSpPr/>
          <p:nvPr/>
        </p:nvSpPr>
        <p:spPr>
          <a:xfrm>
            <a:off x="2637714" y="4395066"/>
            <a:ext cx="288000" cy="288000"/>
          </a:xfrm>
          <a:prstGeom prst="ellipse">
            <a:avLst/>
          </a:prstGeom>
          <a:solidFill>
            <a:srgbClr val="0432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4BBFCED-357E-D248-BBA3-C7308D31DFF2}"/>
              </a:ext>
            </a:extLst>
          </p:cNvPr>
          <p:cNvSpPr/>
          <p:nvPr/>
        </p:nvSpPr>
        <p:spPr>
          <a:xfrm>
            <a:off x="3269623" y="1870804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F95EE62-6146-124F-9558-FC5507EF4162}"/>
              </a:ext>
            </a:extLst>
          </p:cNvPr>
          <p:cNvSpPr/>
          <p:nvPr/>
        </p:nvSpPr>
        <p:spPr>
          <a:xfrm>
            <a:off x="3269623" y="3117377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69712C9-30CB-2C43-90A4-BFFB327C75D4}"/>
              </a:ext>
            </a:extLst>
          </p:cNvPr>
          <p:cNvSpPr/>
          <p:nvPr/>
        </p:nvSpPr>
        <p:spPr>
          <a:xfrm>
            <a:off x="1984190" y="3905931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6" name="Curved Connector 55">
            <a:extLst>
              <a:ext uri="{FF2B5EF4-FFF2-40B4-BE49-F238E27FC236}">
                <a16:creationId xmlns:a16="http://schemas.microsoft.com/office/drawing/2014/main" id="{B2C263F6-F7BC-874B-8335-F13E62C001CF}"/>
              </a:ext>
            </a:extLst>
          </p:cNvPr>
          <p:cNvCxnSpPr>
            <a:stCxn id="46" idx="4"/>
            <a:endCxn id="48" idx="1"/>
          </p:cNvCxnSpPr>
          <p:nvPr/>
        </p:nvCxnSpPr>
        <p:spPr>
          <a:xfrm rot="16200000" flipH="1">
            <a:off x="1165283" y="2614945"/>
            <a:ext cx="337030" cy="1344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>
            <a:extLst>
              <a:ext uri="{FF2B5EF4-FFF2-40B4-BE49-F238E27FC236}">
                <a16:creationId xmlns:a16="http://schemas.microsoft.com/office/drawing/2014/main" id="{5A5C4F23-4915-9D4F-B144-C2E8E1C50F76}"/>
              </a:ext>
            </a:extLst>
          </p:cNvPr>
          <p:cNvCxnSpPr>
            <a:cxnSpLocks/>
            <a:stCxn id="48" idx="4"/>
            <a:endCxn id="49" idx="0"/>
          </p:cNvCxnSpPr>
          <p:nvPr/>
        </p:nvCxnSpPr>
        <p:spPr>
          <a:xfrm rot="16200000" flipH="1">
            <a:off x="1502519" y="2975830"/>
            <a:ext cx="203549" cy="323899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64AC1BB4-5534-BF48-9868-C0F461118EF8}"/>
              </a:ext>
            </a:extLst>
          </p:cNvPr>
          <p:cNvCxnSpPr>
            <a:cxnSpLocks/>
            <a:stCxn id="52" idx="4"/>
            <a:endCxn id="53" idx="0"/>
          </p:cNvCxnSpPr>
          <p:nvPr/>
        </p:nvCxnSpPr>
        <p:spPr>
          <a:xfrm rot="5400000">
            <a:off x="2934337" y="2638090"/>
            <a:ext cx="958573" cy="1270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>
            <a:extLst>
              <a:ext uri="{FF2B5EF4-FFF2-40B4-BE49-F238E27FC236}">
                <a16:creationId xmlns:a16="http://schemas.microsoft.com/office/drawing/2014/main" id="{0B21407C-FD86-FF40-9DE0-C1038903150A}"/>
              </a:ext>
            </a:extLst>
          </p:cNvPr>
          <p:cNvCxnSpPr>
            <a:cxnSpLocks/>
            <a:stCxn id="53" idx="4"/>
            <a:endCxn id="50" idx="6"/>
          </p:cNvCxnSpPr>
          <p:nvPr/>
        </p:nvCxnSpPr>
        <p:spPr>
          <a:xfrm rot="5400000">
            <a:off x="2602825" y="3728267"/>
            <a:ext cx="1133689" cy="487909"/>
          </a:xfrm>
          <a:prstGeom prst="curvedConnector2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>
            <a:extLst>
              <a:ext uri="{FF2B5EF4-FFF2-40B4-BE49-F238E27FC236}">
                <a16:creationId xmlns:a16="http://schemas.microsoft.com/office/drawing/2014/main" id="{F531206A-7164-A24F-8157-EAECEB8355D9}"/>
              </a:ext>
            </a:extLst>
          </p:cNvPr>
          <p:cNvCxnSpPr>
            <a:cxnSpLocks/>
            <a:stCxn id="49" idx="4"/>
            <a:endCxn id="55" idx="0"/>
          </p:cNvCxnSpPr>
          <p:nvPr/>
        </p:nvCxnSpPr>
        <p:spPr>
          <a:xfrm rot="16200000" flipH="1">
            <a:off x="1758028" y="3535769"/>
            <a:ext cx="378376" cy="36194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62">
            <a:extLst>
              <a:ext uri="{FF2B5EF4-FFF2-40B4-BE49-F238E27FC236}">
                <a16:creationId xmlns:a16="http://schemas.microsoft.com/office/drawing/2014/main" id="{DCF313F0-C3A1-954D-8514-F90BCCDE1E2F}"/>
              </a:ext>
            </a:extLst>
          </p:cNvPr>
          <p:cNvCxnSpPr>
            <a:cxnSpLocks/>
            <a:stCxn id="55" idx="4"/>
            <a:endCxn id="50" idx="2"/>
          </p:cNvCxnSpPr>
          <p:nvPr/>
        </p:nvCxnSpPr>
        <p:spPr>
          <a:xfrm rot="16200000" flipH="1">
            <a:off x="2210385" y="4111736"/>
            <a:ext cx="345135" cy="509524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CC31129D-B19B-D443-92C3-64712E3A3DA9}"/>
              </a:ext>
            </a:extLst>
          </p:cNvPr>
          <p:cNvSpPr/>
          <p:nvPr/>
        </p:nvSpPr>
        <p:spPr>
          <a:xfrm>
            <a:off x="1196521" y="1626647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6" name="Curved Connector 65">
            <a:extLst>
              <a:ext uri="{FF2B5EF4-FFF2-40B4-BE49-F238E27FC236}">
                <a16:creationId xmlns:a16="http://schemas.microsoft.com/office/drawing/2014/main" id="{4DC804C6-37D5-C44C-82B5-DB5EA086C81F}"/>
              </a:ext>
            </a:extLst>
          </p:cNvPr>
          <p:cNvCxnSpPr>
            <a:cxnSpLocks/>
            <a:stCxn id="65" idx="4"/>
            <a:endCxn id="46" idx="0"/>
          </p:cNvCxnSpPr>
          <p:nvPr/>
        </p:nvCxnSpPr>
        <p:spPr>
          <a:xfrm rot="5400000">
            <a:off x="1208545" y="2033177"/>
            <a:ext cx="250506" cy="1344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2">
            <a:extLst>
              <a:ext uri="{FF2B5EF4-FFF2-40B4-BE49-F238E27FC236}">
                <a16:creationId xmlns:a16="http://schemas.microsoft.com/office/drawing/2014/main" id="{AEDEA9A4-C195-BE49-966C-ECB594EEDAE5}"/>
              </a:ext>
            </a:extLst>
          </p:cNvPr>
          <p:cNvSpPr/>
          <p:nvPr/>
        </p:nvSpPr>
        <p:spPr>
          <a:xfrm>
            <a:off x="936077" y="1622487"/>
            <a:ext cx="1753875" cy="3030583"/>
          </a:xfrm>
          <a:custGeom>
            <a:avLst/>
            <a:gdLst>
              <a:gd name="connsiteX0" fmla="*/ 81829 w 1753875"/>
              <a:gd name="connsiteY0" fmla="*/ 0 h 3030583"/>
              <a:gd name="connsiteX1" fmla="*/ 68767 w 1753875"/>
              <a:gd name="connsiteY1" fmla="*/ 1267097 h 3030583"/>
              <a:gd name="connsiteX2" fmla="*/ 826412 w 1753875"/>
              <a:gd name="connsiteY2" fmla="*/ 2664823 h 3030583"/>
              <a:gd name="connsiteX3" fmla="*/ 1753875 w 1753875"/>
              <a:gd name="connsiteY3" fmla="*/ 3030583 h 303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3875" h="3030583">
                <a:moveTo>
                  <a:pt x="81829" y="0"/>
                </a:moveTo>
                <a:cubicBezTo>
                  <a:pt x="13249" y="411480"/>
                  <a:pt x="-55330" y="822960"/>
                  <a:pt x="68767" y="1267097"/>
                </a:cubicBezTo>
                <a:cubicBezTo>
                  <a:pt x="192864" y="1711234"/>
                  <a:pt x="545561" y="2370909"/>
                  <a:pt x="826412" y="2664823"/>
                </a:cubicBezTo>
                <a:cubicBezTo>
                  <a:pt x="1107263" y="2958737"/>
                  <a:pt x="1560109" y="2945675"/>
                  <a:pt x="1753875" y="3030583"/>
                </a:cubicBezTo>
              </a:path>
            </a:pathLst>
          </a:custGeom>
          <a:noFill/>
          <a:ln w="38100">
            <a:solidFill>
              <a:srgbClr val="92D05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13127B5-0F4C-D449-A1D3-7EC6BF282736}"/>
              </a:ext>
            </a:extLst>
          </p:cNvPr>
          <p:cNvSpPr/>
          <p:nvPr/>
        </p:nvSpPr>
        <p:spPr>
          <a:xfrm>
            <a:off x="2925714" y="1900677"/>
            <a:ext cx="732880" cy="2754211"/>
          </a:xfrm>
          <a:custGeom>
            <a:avLst/>
            <a:gdLst>
              <a:gd name="connsiteX0" fmla="*/ 666206 w 666206"/>
              <a:gd name="connsiteY0" fmla="*/ 0 h 2782389"/>
              <a:gd name="connsiteX1" fmla="*/ 535577 w 666206"/>
              <a:gd name="connsiteY1" fmla="*/ 2272937 h 2782389"/>
              <a:gd name="connsiteX2" fmla="*/ 0 w 666206"/>
              <a:gd name="connsiteY2" fmla="*/ 2782389 h 278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206" h="2782389">
                <a:moveTo>
                  <a:pt x="666206" y="0"/>
                </a:moveTo>
                <a:cubicBezTo>
                  <a:pt x="656408" y="904603"/>
                  <a:pt x="646611" y="1809206"/>
                  <a:pt x="535577" y="2272937"/>
                </a:cubicBezTo>
                <a:cubicBezTo>
                  <a:pt x="424543" y="2736668"/>
                  <a:pt x="89263" y="2673532"/>
                  <a:pt x="0" y="2782389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534476-6602-2645-9E2D-5A537FEAE8E7}"/>
              </a:ext>
            </a:extLst>
          </p:cNvPr>
          <p:cNvSpPr txBox="1"/>
          <p:nvPr/>
        </p:nvSpPr>
        <p:spPr>
          <a:xfrm>
            <a:off x="457200" y="3840480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Path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7F5616-FB8D-A34F-BFA6-D46416550714}"/>
              </a:ext>
            </a:extLst>
          </p:cNvPr>
          <p:cNvSpPr txBox="1"/>
          <p:nvPr/>
        </p:nvSpPr>
        <p:spPr>
          <a:xfrm>
            <a:off x="3526418" y="4073595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Bad Path</a:t>
            </a:r>
          </a:p>
        </p:txBody>
      </p:sp>
    </p:spTree>
    <p:extLst>
      <p:ext uri="{BB962C8B-B14F-4D97-AF65-F5344CB8AC3E}">
        <p14:creationId xmlns:p14="http://schemas.microsoft.com/office/powerpoint/2010/main" val="78721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3" grpId="0" animBg="1"/>
      <p:bldP spid="7" grpId="0" animBg="1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C5B77-0326-BF42-9B64-508C72A56E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935666-435A-8D4A-B57A-B01AA5C44AFA}"/>
              </a:ext>
            </a:extLst>
          </p:cNvPr>
          <p:cNvSpPr txBox="1"/>
          <p:nvPr/>
        </p:nvSpPr>
        <p:spPr>
          <a:xfrm>
            <a:off x="640080" y="274320"/>
            <a:ext cx="8571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Challenge 1: Indirect Calls Makes Precise ICFG Hard to Build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D1D85D-F334-0941-865F-6AA5D725A7B9}"/>
              </a:ext>
            </a:extLst>
          </p:cNvPr>
          <p:cNvSpPr txBox="1"/>
          <p:nvPr/>
        </p:nvSpPr>
        <p:spPr>
          <a:xfrm>
            <a:off x="791432" y="1504071"/>
            <a:ext cx="7183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Kernel frequently uses function pointer to call real driver implementation</a:t>
            </a:r>
            <a:endParaRPr lang="en-US" sz="1600" dirty="0">
              <a:solidFill>
                <a:srgbClr val="80008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941A8B-AF25-F74A-B411-DF0DB5335844}"/>
              </a:ext>
            </a:extLst>
          </p:cNvPr>
          <p:cNvSpPr txBox="1"/>
          <p:nvPr/>
        </p:nvSpPr>
        <p:spPr>
          <a:xfrm>
            <a:off x="791432" y="1083175"/>
            <a:ext cx="482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115K</a:t>
            </a:r>
            <a:r>
              <a:rPr lang="en-US" sz="1800" dirty="0"/>
              <a:t> indirect </a:t>
            </a:r>
            <a:r>
              <a:rPr lang="en-US" sz="1800" dirty="0" err="1"/>
              <a:t>callsites</a:t>
            </a:r>
            <a:r>
              <a:rPr lang="en-US" sz="1800" dirty="0"/>
              <a:t> in Linux Kernel v4.18.5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BB2EC9-6CB1-D34F-9BED-AA098E41D47C}"/>
              </a:ext>
            </a:extLst>
          </p:cNvPr>
          <p:cNvSpPr txBox="1"/>
          <p:nvPr/>
        </p:nvSpPr>
        <p:spPr>
          <a:xfrm>
            <a:off x="1300884" y="2470772"/>
            <a:ext cx="2387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file-&gt;</a:t>
            </a:r>
            <a:r>
              <a:rPr lang="en-US" sz="1600" dirty="0" err="1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f_op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-&gt;</a:t>
            </a:r>
            <a:r>
              <a:rPr lang="en-US" sz="1600" dirty="0" err="1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write_iter</a:t>
            </a:r>
            <a:endParaRPr lang="en-US" sz="1600" dirty="0">
              <a:solidFill>
                <a:schemeClr val="tx1"/>
              </a:solidFill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7F654A-CA38-EB42-835C-0CFB973BE397}"/>
              </a:ext>
            </a:extLst>
          </p:cNvPr>
          <p:cNvSpPr txBox="1"/>
          <p:nvPr/>
        </p:nvSpPr>
        <p:spPr>
          <a:xfrm>
            <a:off x="1281612" y="3388172"/>
            <a:ext cx="24262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ext4_file_write_iter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btrfs_file_write_iter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cifs_file_write_iter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nfs_file_write</a:t>
            </a:r>
            <a:endParaRPr lang="en-US" sz="1600" dirty="0"/>
          </a:p>
        </p:txBody>
      </p: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CABBC90E-EC89-6C4B-A898-AD295AA1FE7A}"/>
              </a:ext>
            </a:extLst>
          </p:cNvPr>
          <p:cNvCxnSpPr>
            <a:cxnSpLocks/>
            <a:stCxn id="31" idx="2"/>
            <a:endCxn id="35" idx="0"/>
          </p:cNvCxnSpPr>
          <p:nvPr/>
        </p:nvCxnSpPr>
        <p:spPr>
          <a:xfrm rot="5400000">
            <a:off x="2205327" y="3098749"/>
            <a:ext cx="578846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19DA9F-16F7-0A42-B26C-71739CBD5172}"/>
              </a:ext>
            </a:extLst>
          </p:cNvPr>
          <p:cNvGrpSpPr/>
          <p:nvPr/>
        </p:nvGrpSpPr>
        <p:grpSpPr>
          <a:xfrm>
            <a:off x="6863463" y="4749040"/>
            <a:ext cx="1628269" cy="307777"/>
            <a:chOff x="7033380" y="3446826"/>
            <a:chExt cx="1628269" cy="307777"/>
          </a:xfrm>
        </p:grpSpPr>
        <p:cxnSp>
          <p:nvCxnSpPr>
            <p:cNvPr id="18" name="Elbow Connector 27">
              <a:extLst>
                <a:ext uri="{FF2B5EF4-FFF2-40B4-BE49-F238E27FC236}">
                  <a16:creationId xmlns:a16="http://schemas.microsoft.com/office/drawing/2014/main" id="{5BD3F3E7-A69F-7B48-8885-D93374E3A2C5}"/>
                </a:ext>
              </a:extLst>
            </p:cNvPr>
            <p:cNvCxnSpPr>
              <a:cxnSpLocks/>
            </p:cNvCxnSpPr>
            <p:nvPr/>
          </p:nvCxnSpPr>
          <p:spPr>
            <a:xfrm>
              <a:off x="7033380" y="3600714"/>
              <a:ext cx="55749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6F891DE-FAB7-FF45-897E-ADB99541F171}"/>
                </a:ext>
              </a:extLst>
            </p:cNvPr>
            <p:cNvSpPr txBox="1"/>
            <p:nvPr/>
          </p:nvSpPr>
          <p:spPr>
            <a:xfrm>
              <a:off x="7531211" y="3446826"/>
              <a:ext cx="1130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Indirect Call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CC2E9E3-127C-B34B-8DEC-B42487D1B006}"/>
              </a:ext>
            </a:extLst>
          </p:cNvPr>
          <p:cNvSpPr txBox="1"/>
          <p:nvPr/>
        </p:nvSpPr>
        <p:spPr>
          <a:xfrm>
            <a:off x="1300884" y="2067782"/>
            <a:ext cx="108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VFS layer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6E7A54-9753-314B-BE17-1BEEE9571DCB}"/>
              </a:ext>
            </a:extLst>
          </p:cNvPr>
          <p:cNvSpPr txBox="1"/>
          <p:nvPr/>
        </p:nvSpPr>
        <p:spPr>
          <a:xfrm>
            <a:off x="5295512" y="2062095"/>
            <a:ext cx="1507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Network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22835B-33B5-C747-BB9E-7CCF6298E32A}"/>
              </a:ext>
            </a:extLst>
          </p:cNvPr>
          <p:cNvSpPr txBox="1"/>
          <p:nvPr/>
        </p:nvSpPr>
        <p:spPr>
          <a:xfrm>
            <a:off x="5295512" y="2442648"/>
            <a:ext cx="2273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sk</a:t>
            </a:r>
            <a:r>
              <a:rPr lang="en-US" sz="1600" dirty="0"/>
              <a:t>-&gt;</a:t>
            </a:r>
            <a:r>
              <a:rPr lang="en-US" sz="1600" dirty="0" err="1"/>
              <a:t>sk_prot</a:t>
            </a:r>
            <a:r>
              <a:rPr lang="en-US" sz="1600" dirty="0"/>
              <a:t>-&gt;</a:t>
            </a:r>
            <a:r>
              <a:rPr lang="en-US" sz="1600" dirty="0" err="1"/>
              <a:t>sendmsg</a:t>
            </a: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4B46DA-28A3-D94B-B384-1EA824C5DC82}"/>
              </a:ext>
            </a:extLst>
          </p:cNvPr>
          <p:cNvSpPr txBox="1"/>
          <p:nvPr/>
        </p:nvSpPr>
        <p:spPr>
          <a:xfrm>
            <a:off x="5284290" y="3367097"/>
            <a:ext cx="2295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ipv4 </a:t>
            </a:r>
            <a:r>
              <a:rPr lang="en-US" sz="1600" dirty="0" err="1"/>
              <a:t>inet_send_msg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ipv6 </a:t>
            </a:r>
            <a:r>
              <a:rPr lang="en-US" sz="1600" dirty="0" err="1"/>
              <a:t>inet_send_msg</a:t>
            </a:r>
            <a:endParaRPr lang="en-US" sz="1600" dirty="0"/>
          </a:p>
        </p:txBody>
      </p: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6D91165A-6E5F-A745-85E4-3A795BA42099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5400000">
            <a:off x="6139255" y="3074149"/>
            <a:ext cx="585895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91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5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7A63A0-3BDE-BD48-ACEC-1618854133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91A44A-C70B-1E41-BE21-8364734C02EB}"/>
              </a:ext>
            </a:extLst>
          </p:cNvPr>
          <p:cNvSpPr txBox="1"/>
          <p:nvPr/>
        </p:nvSpPr>
        <p:spPr>
          <a:xfrm>
            <a:off x="640800" y="274320"/>
            <a:ext cx="6261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Software Bugs Can Cause Severe Problems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C01793-A1F5-9545-B393-00855846F6E6}"/>
              </a:ext>
            </a:extLst>
          </p:cNvPr>
          <p:cNvGrpSpPr/>
          <p:nvPr/>
        </p:nvGrpSpPr>
        <p:grpSpPr>
          <a:xfrm>
            <a:off x="2090117" y="783760"/>
            <a:ext cx="2367438" cy="1038275"/>
            <a:chOff x="2090117" y="783760"/>
            <a:chExt cx="2367438" cy="10382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59CB4D0-6091-4A4B-9947-99350E28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0238" y="1122314"/>
              <a:ext cx="1719034" cy="69972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DF544A2-3150-554B-9E41-0D7279C5C612}"/>
                </a:ext>
              </a:extLst>
            </p:cNvPr>
            <p:cNvSpPr txBox="1"/>
            <p:nvPr/>
          </p:nvSpPr>
          <p:spPr>
            <a:xfrm>
              <a:off x="2090117" y="783760"/>
              <a:ext cx="23674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Northeast Blackout (2003)</a:t>
              </a:r>
            </a:p>
          </p:txBody>
        </p:sp>
      </p:grpSp>
      <p:pic>
        <p:nvPicPr>
          <p:cNvPr id="9" name="Picture 85">
            <a:extLst>
              <a:ext uri="{FF2B5EF4-FFF2-40B4-BE49-F238E27FC236}">
                <a16:creationId xmlns:a16="http://schemas.microsoft.com/office/drawing/2014/main" id="{4DBF1032-82FD-2F4E-AC5D-6D5BC8299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105" y="801170"/>
            <a:ext cx="2786707" cy="959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884FCC-0258-CD4C-BA0D-8F8ECD87A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0238" y="3432498"/>
            <a:ext cx="1797253" cy="15229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9EFE01-E9EC-0B46-A44F-3FC09CC3C1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4105" y="3555404"/>
            <a:ext cx="2599807" cy="130461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6084D4D-76B1-C944-8CD7-2CC93CD2DDAD}"/>
              </a:ext>
            </a:extLst>
          </p:cNvPr>
          <p:cNvGrpSpPr/>
          <p:nvPr/>
        </p:nvGrpSpPr>
        <p:grpSpPr>
          <a:xfrm>
            <a:off x="2113402" y="2076503"/>
            <a:ext cx="1921823" cy="1013358"/>
            <a:chOff x="2113402" y="2076503"/>
            <a:chExt cx="1921823" cy="101335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EC24C9B-9A33-1841-BBAE-D52342598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50238" y="2368214"/>
              <a:ext cx="1784987" cy="72164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67C547-1BA0-404B-93DB-56CB6F92B0D8}"/>
                </a:ext>
              </a:extLst>
            </p:cNvPr>
            <p:cNvSpPr txBox="1"/>
            <p:nvPr/>
          </p:nvSpPr>
          <p:spPr>
            <a:xfrm>
              <a:off x="2113402" y="2076503"/>
              <a:ext cx="12057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Morris Worm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2976A6F-EB6E-B645-9680-2789F38C7B55}"/>
              </a:ext>
            </a:extLst>
          </p:cNvPr>
          <p:cNvGrpSpPr/>
          <p:nvPr/>
        </p:nvGrpSpPr>
        <p:grpSpPr>
          <a:xfrm>
            <a:off x="4627363" y="2064379"/>
            <a:ext cx="2427268" cy="1255131"/>
            <a:chOff x="4627363" y="2064379"/>
            <a:chExt cx="2427268" cy="125513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AF102E3-5B68-2543-A137-DC1646821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81764" y="2355861"/>
              <a:ext cx="1053290" cy="96364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6E99D8-AC93-7342-B1BC-153C12D8CAB2}"/>
                </a:ext>
              </a:extLst>
            </p:cNvPr>
            <p:cNvSpPr/>
            <p:nvPr/>
          </p:nvSpPr>
          <p:spPr>
            <a:xfrm>
              <a:off x="4627363" y="2064379"/>
              <a:ext cx="242726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Windows w32.blaster.worm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F6042D3-A86E-4E4A-80B3-3F7845A585AA}"/>
              </a:ext>
            </a:extLst>
          </p:cNvPr>
          <p:cNvSpPr txBox="1"/>
          <p:nvPr/>
        </p:nvSpPr>
        <p:spPr>
          <a:xfrm>
            <a:off x="405294" y="1256788"/>
            <a:ext cx="1563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Data Race Bugs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2C758E-A5F7-684A-8F9B-116A912F7BAB}"/>
              </a:ext>
            </a:extLst>
          </p:cNvPr>
          <p:cNvSpPr txBox="1"/>
          <p:nvPr/>
        </p:nvSpPr>
        <p:spPr>
          <a:xfrm>
            <a:off x="405292" y="2484859"/>
            <a:ext cx="184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Memory Safety Bugs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337180-854A-2C4D-9F73-DF4257E1972E}"/>
              </a:ext>
            </a:extLst>
          </p:cNvPr>
          <p:cNvSpPr txBox="1"/>
          <p:nvPr/>
        </p:nvSpPr>
        <p:spPr>
          <a:xfrm>
            <a:off x="405293" y="3842523"/>
            <a:ext cx="1844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Permission Check Bugs</a:t>
            </a:r>
          </a:p>
        </p:txBody>
      </p:sp>
    </p:spTree>
    <p:extLst>
      <p:ext uri="{BB962C8B-B14F-4D97-AF65-F5344CB8AC3E}">
        <p14:creationId xmlns:p14="http://schemas.microsoft.com/office/powerpoint/2010/main" val="180954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C5B77-0326-BF42-9B64-508C72A56E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40F6DD8-3B72-1D40-81F7-02334E73D72D}"/>
              </a:ext>
            </a:extLst>
          </p:cNvPr>
          <p:cNvSpPr/>
          <p:nvPr/>
        </p:nvSpPr>
        <p:spPr>
          <a:xfrm>
            <a:off x="1259251" y="2457445"/>
            <a:ext cx="57683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0432FF"/>
                </a:solidFill>
              </a:rPr>
              <a:t>ssize_t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Write </a:t>
            </a:r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b="1" dirty="0">
                <a:solidFill>
                  <a:srgbClr val="FF0000"/>
                </a:solidFill>
              </a:rPr>
              <a:t>struct file *, char __user *, </a:t>
            </a:r>
            <a:r>
              <a:rPr lang="en-US" sz="1600" b="1" dirty="0" err="1">
                <a:solidFill>
                  <a:srgbClr val="FF0000"/>
                </a:solidFill>
              </a:rPr>
              <a:t>size_t</a:t>
            </a:r>
            <a:r>
              <a:rPr lang="en-US" sz="1600" b="1" dirty="0">
                <a:solidFill>
                  <a:srgbClr val="FF0000"/>
                </a:solidFill>
              </a:rPr>
              <a:t> , </a:t>
            </a:r>
            <a:r>
              <a:rPr lang="en-US" sz="1600" b="1" dirty="0" err="1">
                <a:solidFill>
                  <a:srgbClr val="FF0000"/>
                </a:solidFill>
              </a:rPr>
              <a:t>loff_t</a:t>
            </a:r>
            <a:r>
              <a:rPr lang="en-US" sz="1600" b="1" dirty="0">
                <a:solidFill>
                  <a:srgbClr val="FF0000"/>
                </a:solidFill>
              </a:rPr>
              <a:t> *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DA650EC-050D-0641-88BB-70D7913ABE7B}"/>
              </a:ext>
            </a:extLst>
          </p:cNvPr>
          <p:cNvSpPr/>
          <p:nvPr/>
        </p:nvSpPr>
        <p:spPr>
          <a:xfrm>
            <a:off x="1259251" y="2795999"/>
            <a:ext cx="60871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0432FF"/>
                </a:solidFill>
              </a:rPr>
              <a:t>ssize_t</a:t>
            </a:r>
            <a:r>
              <a:rPr lang="en-US" sz="1600" dirty="0"/>
              <a:t> </a:t>
            </a:r>
            <a:r>
              <a:rPr lang="en-US" sz="1600" b="1" dirty="0"/>
              <a:t>Read</a:t>
            </a:r>
            <a:r>
              <a:rPr lang="en-US" sz="1600" dirty="0"/>
              <a:t> (</a:t>
            </a:r>
            <a:r>
              <a:rPr lang="en-US" sz="1600" b="1" dirty="0">
                <a:solidFill>
                  <a:srgbClr val="FF0000"/>
                </a:solidFill>
              </a:rPr>
              <a:t>struct file *, char __user *, </a:t>
            </a:r>
            <a:r>
              <a:rPr lang="en-US" sz="1600" b="1" dirty="0" err="1">
                <a:solidFill>
                  <a:srgbClr val="FF0000"/>
                </a:solidFill>
              </a:rPr>
              <a:t>size_t</a:t>
            </a:r>
            <a:r>
              <a:rPr lang="en-US" sz="1600" b="1" dirty="0">
                <a:solidFill>
                  <a:srgbClr val="FF0000"/>
                </a:solidFill>
              </a:rPr>
              <a:t> , </a:t>
            </a:r>
            <a:r>
              <a:rPr lang="en-US" sz="1600" b="1" dirty="0" err="1">
                <a:solidFill>
                  <a:srgbClr val="FF0000"/>
                </a:solidFill>
              </a:rPr>
              <a:t>loff_t</a:t>
            </a:r>
            <a:r>
              <a:rPr lang="en-US" sz="1600" b="1" dirty="0">
                <a:solidFill>
                  <a:srgbClr val="FF0000"/>
                </a:solidFill>
              </a:rPr>
              <a:t> *</a:t>
            </a:r>
            <a:r>
              <a:rPr lang="en-US" sz="1600" dirty="0"/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935666-435A-8D4A-B57A-B01AA5C44AFA}"/>
              </a:ext>
            </a:extLst>
          </p:cNvPr>
          <p:cNvSpPr txBox="1"/>
          <p:nvPr/>
        </p:nvSpPr>
        <p:spPr>
          <a:xfrm>
            <a:off x="640080" y="274320"/>
            <a:ext cx="6574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Challenge 1: No Precise and Scalable Solution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373-96AE-7D43-9A46-8463BB6A728F}"/>
              </a:ext>
            </a:extLst>
          </p:cNvPr>
          <p:cNvSpPr txBox="1"/>
          <p:nvPr/>
        </p:nvSpPr>
        <p:spPr>
          <a:xfrm>
            <a:off x="772160" y="982309"/>
            <a:ext cx="5878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Typed based approach (function signature) – imprecise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AAC6F9-561E-FD45-8F87-FF3D5F39DA76}"/>
              </a:ext>
            </a:extLst>
          </p:cNvPr>
          <p:cNvSpPr txBox="1"/>
          <p:nvPr/>
        </p:nvSpPr>
        <p:spPr>
          <a:xfrm>
            <a:off x="772160" y="1286411"/>
            <a:ext cx="36359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ssize_t</a:t>
            </a:r>
            <a:r>
              <a:rPr lang="en-US" sz="1600" dirty="0"/>
              <a:t> __</a:t>
            </a:r>
            <a:r>
              <a:rPr lang="en-US" sz="1600" dirty="0" err="1"/>
              <a:t>vfs_write</a:t>
            </a:r>
            <a:r>
              <a:rPr lang="en-US" sz="1600" dirty="0"/>
              <a:t>(struct file* file,…)</a:t>
            </a:r>
          </a:p>
          <a:p>
            <a:r>
              <a:rPr lang="en-US" sz="1600" dirty="0"/>
              <a:t>{</a:t>
            </a:r>
          </a:p>
          <a:p>
            <a:r>
              <a:rPr lang="en-US" sz="1600" dirty="0"/>
              <a:t>    file-&gt;</a:t>
            </a:r>
            <a:r>
              <a:rPr lang="en-US" sz="1600" dirty="0" err="1"/>
              <a:t>f_op</a:t>
            </a:r>
            <a:r>
              <a:rPr lang="en-US" sz="1600" dirty="0"/>
              <a:t>-&gt;write(file, p, count, </a:t>
            </a:r>
            <a:r>
              <a:rPr lang="en-US" sz="1600" dirty="0" err="1"/>
              <a:t>pos</a:t>
            </a:r>
            <a:r>
              <a:rPr lang="en-US" sz="1600" dirty="0"/>
              <a:t>);</a:t>
            </a:r>
          </a:p>
          <a:p>
            <a:r>
              <a:rPr lang="en-US" sz="1600" dirty="0"/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791CF9-A07C-6E47-AE39-645EDFA4C1F6}"/>
              </a:ext>
            </a:extLst>
          </p:cNvPr>
          <p:cNvSpPr txBox="1"/>
          <p:nvPr/>
        </p:nvSpPr>
        <p:spPr>
          <a:xfrm>
            <a:off x="772160" y="3256661"/>
            <a:ext cx="4499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Advanced pointer analysis: not scalable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1A7897-9AF9-C148-814D-517AD1C29A1C}"/>
              </a:ext>
            </a:extLst>
          </p:cNvPr>
          <p:cNvSpPr txBox="1"/>
          <p:nvPr/>
        </p:nvSpPr>
        <p:spPr>
          <a:xfrm>
            <a:off x="1064076" y="3840152"/>
            <a:ext cx="4411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They do not scale for Linux kernel (~16 </a:t>
            </a:r>
            <a:r>
              <a:rPr lang="en-US" sz="1600" dirty="0" err="1"/>
              <a:t>MLoC</a:t>
            </a:r>
            <a:r>
              <a:rPr lang="en-US" sz="1600" dirty="0"/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2643D4-8E2F-084E-BD38-52639D736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68" y="2448831"/>
            <a:ext cx="388883" cy="3968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AEBC5A-F9CF-CE4D-8A2C-0F523E3B0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14" y="2808261"/>
            <a:ext cx="388883" cy="40386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B06C816-87AE-9945-9DCD-03F60931F46B}"/>
              </a:ext>
            </a:extLst>
          </p:cNvPr>
          <p:cNvSpPr/>
          <p:nvPr/>
        </p:nvSpPr>
        <p:spPr>
          <a:xfrm>
            <a:off x="2109620" y="1798062"/>
            <a:ext cx="2298471" cy="3269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DC833D-A5DD-6E43-A036-AC91A64E099E}"/>
              </a:ext>
            </a:extLst>
          </p:cNvPr>
          <p:cNvSpPr txBox="1"/>
          <p:nvPr/>
        </p:nvSpPr>
        <p:spPr>
          <a:xfrm>
            <a:off x="1064076" y="3542676"/>
            <a:ext cx="5197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SVF</a:t>
            </a:r>
            <a:r>
              <a:rPr lang="en-US" sz="1600" b="1" baseline="30000" dirty="0"/>
              <a:t>2</a:t>
            </a:r>
            <a:r>
              <a:rPr lang="en-US" sz="1600" b="1" dirty="0"/>
              <a:t>(used by K-Miner</a:t>
            </a:r>
            <a:r>
              <a:rPr lang="en-US" sz="1600" b="1" baseline="30000" dirty="0"/>
              <a:t>1</a:t>
            </a:r>
            <a:r>
              <a:rPr lang="en-US" sz="1600" b="1" dirty="0"/>
              <a:t>,a static tool kernel analysis)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18CD78-2E94-D748-ADAE-4A1518B8B347}"/>
              </a:ext>
            </a:extLst>
          </p:cNvPr>
          <p:cNvSpPr txBox="1"/>
          <p:nvPr/>
        </p:nvSpPr>
        <p:spPr>
          <a:xfrm>
            <a:off x="4988379" y="4812290"/>
            <a:ext cx="39830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K-Miner: Gens, David, et al. "K-Miner: Uncovering Memory Corruption in Linux." NDSS. 2018.</a:t>
            </a:r>
          </a:p>
          <a:p>
            <a:r>
              <a:rPr lang="en-US" sz="500" dirty="0"/>
              <a:t>SVF: Sui, </a:t>
            </a:r>
            <a:r>
              <a:rPr lang="en-US" sz="500" dirty="0" err="1"/>
              <a:t>Yulei</a:t>
            </a:r>
            <a:r>
              <a:rPr lang="en-US" sz="500" dirty="0"/>
              <a:t>, and Jingling </a:t>
            </a:r>
            <a:r>
              <a:rPr lang="en-US" sz="500" dirty="0" err="1"/>
              <a:t>Xue</a:t>
            </a:r>
            <a:r>
              <a:rPr lang="en-US" sz="500" dirty="0"/>
              <a:t>. "On-demand strong update analysis via value-flow refinement." Proceedings of the 2016 24th ACM SIGSOFT international symposium on foundations of software engineering. ACM, 2016.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2E3F0B-95E4-A541-9587-EAA7A83E57F6}"/>
              </a:ext>
            </a:extLst>
          </p:cNvPr>
          <p:cNvSpPr txBox="1"/>
          <p:nvPr/>
        </p:nvSpPr>
        <p:spPr>
          <a:xfrm>
            <a:off x="1064076" y="4085089"/>
            <a:ext cx="5963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Can be applied to a smaller codebase, which harms soundness</a:t>
            </a:r>
          </a:p>
        </p:txBody>
      </p:sp>
    </p:spTree>
    <p:extLst>
      <p:ext uri="{BB962C8B-B14F-4D97-AF65-F5344CB8AC3E}">
        <p14:creationId xmlns:p14="http://schemas.microsoft.com/office/powerpoint/2010/main" val="390485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3" grpId="0"/>
      <p:bldP spid="31" grpId="0"/>
      <p:bldP spid="5" grpId="0"/>
      <p:bldP spid="6" grpId="0"/>
      <p:bldP spid="17" grpId="0" animBg="1"/>
      <p:bldP spid="18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C5B77-0326-BF42-9B64-508C72A56E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27930C-1223-A544-95E7-71942BB739D0}"/>
              </a:ext>
            </a:extLst>
          </p:cNvPr>
          <p:cNvSpPr txBox="1"/>
          <p:nvPr/>
        </p:nvSpPr>
        <p:spPr>
          <a:xfrm>
            <a:off x="640080" y="274320"/>
            <a:ext cx="6877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Challenge 2: Three Other Things We Don’t Know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D689CE-E675-5B42-B507-E34B7B47246C}"/>
              </a:ext>
            </a:extLst>
          </p:cNvPr>
          <p:cNvSpPr txBox="1"/>
          <p:nvPr/>
        </p:nvSpPr>
        <p:spPr>
          <a:xfrm>
            <a:off x="1173645" y="1158517"/>
            <a:ext cx="1457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write(“new”)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F0BEB6-81B8-184E-9DDF-BF522348850C}"/>
              </a:ext>
            </a:extLst>
          </p:cNvPr>
          <p:cNvSpPr txBox="1"/>
          <p:nvPr/>
        </p:nvSpPr>
        <p:spPr>
          <a:xfrm>
            <a:off x="994221" y="1773248"/>
            <a:ext cx="1841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SyS_write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(“new”)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5EFFE4-0F3D-9E46-A483-AC1C94B7F861}"/>
              </a:ext>
            </a:extLst>
          </p:cNvPr>
          <p:cNvSpPr txBox="1"/>
          <p:nvPr/>
        </p:nvSpPr>
        <p:spPr>
          <a:xfrm>
            <a:off x="1383305" y="2427809"/>
            <a:ext cx="103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vfs_write</a:t>
            </a:r>
            <a:endParaRPr lang="en-US" sz="1600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EABA56-9B20-4F4A-88D3-52802CA4EBCC}"/>
              </a:ext>
            </a:extLst>
          </p:cNvPr>
          <p:cNvSpPr txBox="1"/>
          <p:nvPr/>
        </p:nvSpPr>
        <p:spPr>
          <a:xfrm>
            <a:off x="1061202" y="3540617"/>
            <a:ext cx="1682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file-&gt;</a:t>
            </a:r>
            <a:r>
              <a:rPr lang="en-US" sz="1600" dirty="0" err="1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f_op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-&gt;write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C9E4A5-9D22-7041-9380-C7B1E5A51C41}"/>
              </a:ext>
            </a:extLst>
          </p:cNvPr>
          <p:cNvSpPr/>
          <p:nvPr/>
        </p:nvSpPr>
        <p:spPr>
          <a:xfrm>
            <a:off x="716788" y="3032786"/>
            <a:ext cx="2371162" cy="33855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security_file_permission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3DF214-E224-B046-B7C6-8A6B9DCCBFBA}"/>
              </a:ext>
            </a:extLst>
          </p:cNvPr>
          <p:cNvSpPr txBox="1"/>
          <p:nvPr/>
        </p:nvSpPr>
        <p:spPr>
          <a:xfrm>
            <a:off x="3189789" y="4691068"/>
            <a:ext cx="2273379" cy="338554"/>
          </a:xfrm>
          <a:prstGeom prst="rect">
            <a:avLst/>
          </a:prstGeom>
          <a:noFill/>
          <a:ln w="38100"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432FF"/>
                </a:solidFill>
              </a:rPr>
              <a:t>set_task_comm</a:t>
            </a:r>
            <a:r>
              <a:rPr lang="en-US" sz="1600" dirty="0">
                <a:solidFill>
                  <a:srgbClr val="0432FF"/>
                </a:solidFill>
              </a:rPr>
              <a:t>(“new”)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760D78-84D3-AB4B-9CB3-577850B6655F}"/>
              </a:ext>
            </a:extLst>
          </p:cNvPr>
          <p:cNvSpPr txBox="1"/>
          <p:nvPr/>
        </p:nvSpPr>
        <p:spPr>
          <a:xfrm>
            <a:off x="925240" y="4233562"/>
            <a:ext cx="1941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comm_write</a:t>
            </a:r>
            <a:r>
              <a:rPr lang="en-US" sz="1600" dirty="0"/>
              <a:t>(“new”)</a:t>
            </a: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156A1A7C-7E37-AD4B-BD74-2BA3D3D6B342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rot="16200000" flipH="1">
            <a:off x="1770603" y="1628841"/>
            <a:ext cx="276177" cy="1263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50142812-88C8-844B-9AE5-910AE69D6904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 rot="5400000">
            <a:off x="1750687" y="2263486"/>
            <a:ext cx="316007" cy="1263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B2F519D3-2D96-9044-9EA6-F9B876215848}"/>
              </a:ext>
            </a:extLst>
          </p:cNvPr>
          <p:cNvCxnSpPr>
            <a:cxnSpLocks/>
            <a:stCxn id="14" idx="2"/>
            <a:endCxn id="19" idx="0"/>
          </p:cNvCxnSpPr>
          <p:nvPr/>
        </p:nvCxnSpPr>
        <p:spPr>
          <a:xfrm rot="5400000">
            <a:off x="1769159" y="2899573"/>
            <a:ext cx="266423" cy="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17F837C4-FB9B-8748-A52D-F8ACCD000EA6}"/>
              </a:ext>
            </a:extLst>
          </p:cNvPr>
          <p:cNvCxnSpPr>
            <a:cxnSpLocks/>
            <a:stCxn id="19" idx="2"/>
            <a:endCxn id="15" idx="0"/>
          </p:cNvCxnSpPr>
          <p:nvPr/>
        </p:nvCxnSpPr>
        <p:spPr>
          <a:xfrm rot="5400000">
            <a:off x="1817731" y="3455978"/>
            <a:ext cx="169277" cy="127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485ACBF1-FEE7-A64E-A5D1-A36D9EDF57CF}"/>
              </a:ext>
            </a:extLst>
          </p:cNvPr>
          <p:cNvCxnSpPr>
            <a:cxnSpLocks/>
            <a:stCxn id="15" idx="2"/>
            <a:endCxn id="21" idx="0"/>
          </p:cNvCxnSpPr>
          <p:nvPr/>
        </p:nvCxnSpPr>
        <p:spPr>
          <a:xfrm rot="5400000">
            <a:off x="1721999" y="4053191"/>
            <a:ext cx="354391" cy="635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114082B9-4A71-A347-A02D-B8F79B2CF0FC}"/>
              </a:ext>
            </a:extLst>
          </p:cNvPr>
          <p:cNvCxnSpPr>
            <a:cxnSpLocks/>
            <a:stCxn id="21" idx="3"/>
            <a:endCxn id="20" idx="0"/>
          </p:cNvCxnSpPr>
          <p:nvPr/>
        </p:nvCxnSpPr>
        <p:spPr>
          <a:xfrm>
            <a:off x="2866797" y="4402839"/>
            <a:ext cx="1459682" cy="28822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5E06820-8828-3E44-AE04-F9F7A7A24DF5}"/>
              </a:ext>
            </a:extLst>
          </p:cNvPr>
          <p:cNvSpPr txBox="1"/>
          <p:nvPr/>
        </p:nvSpPr>
        <p:spPr>
          <a:xfrm>
            <a:off x="6456067" y="4663217"/>
            <a:ext cx="1858201" cy="338554"/>
          </a:xfrm>
          <a:prstGeom prst="rect">
            <a:avLst/>
          </a:prstGeom>
          <a:noFill/>
          <a:ln w="38100"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Privileged function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CD500C-893D-4D4E-B335-494C7C2E99E2}"/>
              </a:ext>
            </a:extLst>
          </p:cNvPr>
          <p:cNvSpPr txBox="1"/>
          <p:nvPr/>
        </p:nvSpPr>
        <p:spPr>
          <a:xfrm>
            <a:off x="6454430" y="4233562"/>
            <a:ext cx="2566728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Permission check function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D5E78F3-328C-284E-9804-68ECA32AA160}"/>
              </a:ext>
            </a:extLst>
          </p:cNvPr>
          <p:cNvGrpSpPr/>
          <p:nvPr/>
        </p:nvGrpSpPr>
        <p:grpSpPr>
          <a:xfrm>
            <a:off x="6441581" y="3503231"/>
            <a:ext cx="1764524" cy="338554"/>
            <a:chOff x="7033380" y="3446826"/>
            <a:chExt cx="1764524" cy="338554"/>
          </a:xfrm>
        </p:grpSpPr>
        <p:cxnSp>
          <p:nvCxnSpPr>
            <p:cNvPr id="37" name="Elbow Connector 27">
              <a:extLst>
                <a:ext uri="{FF2B5EF4-FFF2-40B4-BE49-F238E27FC236}">
                  <a16:creationId xmlns:a16="http://schemas.microsoft.com/office/drawing/2014/main" id="{A6ECC383-4534-E042-B403-71A47B9B5BE6}"/>
                </a:ext>
              </a:extLst>
            </p:cNvPr>
            <p:cNvCxnSpPr>
              <a:cxnSpLocks/>
            </p:cNvCxnSpPr>
            <p:nvPr/>
          </p:nvCxnSpPr>
          <p:spPr>
            <a:xfrm>
              <a:off x="7033380" y="3600714"/>
              <a:ext cx="55749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7CCCA83-03F8-054D-975C-605E5D2537E7}"/>
                </a:ext>
              </a:extLst>
            </p:cNvPr>
            <p:cNvSpPr txBox="1"/>
            <p:nvPr/>
          </p:nvSpPr>
          <p:spPr>
            <a:xfrm>
              <a:off x="7531211" y="3446826"/>
              <a:ext cx="12666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Indirect Call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5C77B86-F53B-124F-B9F2-911D351DD2B4}"/>
              </a:ext>
            </a:extLst>
          </p:cNvPr>
          <p:cNvGrpSpPr/>
          <p:nvPr/>
        </p:nvGrpSpPr>
        <p:grpSpPr>
          <a:xfrm>
            <a:off x="6454430" y="3811008"/>
            <a:ext cx="1618109" cy="338554"/>
            <a:chOff x="7048273" y="3757522"/>
            <a:chExt cx="1618109" cy="338554"/>
          </a:xfrm>
        </p:grpSpPr>
        <p:cxnSp>
          <p:nvCxnSpPr>
            <p:cNvPr id="40" name="Elbow Connector 27">
              <a:extLst>
                <a:ext uri="{FF2B5EF4-FFF2-40B4-BE49-F238E27FC236}">
                  <a16:creationId xmlns:a16="http://schemas.microsoft.com/office/drawing/2014/main" id="{7B5E3ABA-8605-4740-9E39-AD99ABDB3D8C}"/>
                </a:ext>
              </a:extLst>
            </p:cNvPr>
            <p:cNvCxnSpPr>
              <a:cxnSpLocks/>
            </p:cNvCxnSpPr>
            <p:nvPr/>
          </p:nvCxnSpPr>
          <p:spPr>
            <a:xfrm>
              <a:off x="7048273" y="3920446"/>
              <a:ext cx="55749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56F267E-81C7-1A47-8F2C-4302CE9E391F}"/>
                </a:ext>
              </a:extLst>
            </p:cNvPr>
            <p:cNvSpPr txBox="1"/>
            <p:nvPr/>
          </p:nvSpPr>
          <p:spPr>
            <a:xfrm>
              <a:off x="7537547" y="3757522"/>
              <a:ext cx="11288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Direct Call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CC15488-8F26-2348-BAF2-477BD94B8E26}"/>
              </a:ext>
            </a:extLst>
          </p:cNvPr>
          <p:cNvSpPr txBox="1"/>
          <p:nvPr/>
        </p:nvSpPr>
        <p:spPr>
          <a:xfrm>
            <a:off x="3189789" y="1537758"/>
            <a:ext cx="4334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1. which function is permission check function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E332541-A197-4947-AD65-8B5586C055AD}"/>
              </a:ext>
            </a:extLst>
          </p:cNvPr>
          <p:cNvSpPr txBox="1"/>
          <p:nvPr/>
        </p:nvSpPr>
        <p:spPr>
          <a:xfrm>
            <a:off x="3189789" y="1899619"/>
            <a:ext cx="3626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2. which function is privileged function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4002E72-05D4-9542-8762-D9DAEAF8B311}"/>
              </a:ext>
            </a:extLst>
          </p:cNvPr>
          <p:cNvSpPr txBox="1"/>
          <p:nvPr/>
        </p:nvSpPr>
        <p:spPr>
          <a:xfrm>
            <a:off x="3189789" y="2202023"/>
            <a:ext cx="433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3. which permission check function is needed for a privileged function</a:t>
            </a:r>
          </a:p>
        </p:txBody>
      </p:sp>
    </p:spTree>
    <p:extLst>
      <p:ext uri="{BB962C8B-B14F-4D97-AF65-F5344CB8AC3E}">
        <p14:creationId xmlns:p14="http://schemas.microsoft.com/office/powerpoint/2010/main" val="367077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1FF86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1FF86"/>
                                      </p:to>
                                    </p:animClr>
                                    <p:set>
                                      <p:cBhvr>
                                        <p:cTn id="10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1FF86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1FF86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1FF86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1FF86"/>
                                      </p:to>
                                    </p:animClr>
                                    <p:set>
                                      <p:cBhvr>
                                        <p:cTn id="28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1FF86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1FF86"/>
                                      </p:to>
                                    </p:animClr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6" grpId="0"/>
      <p:bldP spid="42" grpId="0"/>
      <p:bldP spid="4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C5B77-0326-BF42-9B64-508C72A56E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1"/>
                </a:solidFill>
              </a:rPr>
              <a:t>32</a:t>
            </a:fld>
            <a:endParaRPr lang="en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27930C-1223-A544-95E7-71942BB739D0}"/>
              </a:ext>
            </a:extLst>
          </p:cNvPr>
          <p:cNvSpPr txBox="1"/>
          <p:nvPr/>
        </p:nvSpPr>
        <p:spPr>
          <a:xfrm>
            <a:off x="640080" y="274320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+mj-lt"/>
              </a:rPr>
              <a:t>PeX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Workflow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568F66-83AC-2F4A-ABB5-78FB9E3B0BD7}"/>
              </a:ext>
            </a:extLst>
          </p:cNvPr>
          <p:cNvSpPr/>
          <p:nvPr/>
        </p:nvSpPr>
        <p:spPr>
          <a:xfrm>
            <a:off x="1176517" y="1899219"/>
            <a:ext cx="1798487" cy="92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KIRIN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Indirect Call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Pointer Analysis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322A7B-5DD1-C442-B6B8-FAD6EDE0B84D}"/>
              </a:ext>
            </a:extLst>
          </p:cNvPr>
          <p:cNvSpPr/>
          <p:nvPr/>
        </p:nvSpPr>
        <p:spPr>
          <a:xfrm>
            <a:off x="3775166" y="2148712"/>
            <a:ext cx="692332" cy="41967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ICFG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BA0956-CF4E-7244-999F-5BECDC9E7807}"/>
              </a:ext>
            </a:extLst>
          </p:cNvPr>
          <p:cNvSpPr/>
          <p:nvPr/>
        </p:nvSpPr>
        <p:spPr>
          <a:xfrm>
            <a:off x="5445699" y="1220374"/>
            <a:ext cx="1346367" cy="7315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Privileged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Function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Detection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58819C-F231-C140-929C-2A729643C52C}"/>
              </a:ext>
            </a:extLst>
          </p:cNvPr>
          <p:cNvSpPr/>
          <p:nvPr/>
        </p:nvSpPr>
        <p:spPr>
          <a:xfrm>
            <a:off x="5440935" y="2956869"/>
            <a:ext cx="1351131" cy="9889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Permission Check Wrapper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Detection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A2E8B8-9C86-0E45-89BD-3D74026C28AF}"/>
              </a:ext>
            </a:extLst>
          </p:cNvPr>
          <p:cNvSpPr/>
          <p:nvPr/>
        </p:nvSpPr>
        <p:spPr>
          <a:xfrm>
            <a:off x="7305117" y="2094698"/>
            <a:ext cx="1441691" cy="7315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Permission Check Error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Detection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59FC68-4523-4C44-B2C8-7124A87FF47B}"/>
              </a:ext>
            </a:extLst>
          </p:cNvPr>
          <p:cNvSpPr txBox="1"/>
          <p:nvPr/>
        </p:nvSpPr>
        <p:spPr>
          <a:xfrm>
            <a:off x="38732" y="1943048"/>
            <a:ext cx="833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Kernel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Source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(IR)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825E381-E505-494A-8A5C-095136283F73}"/>
              </a:ext>
            </a:extLst>
          </p:cNvPr>
          <p:cNvCxnSpPr>
            <a:cxnSpLocks/>
            <a:stCxn id="13" idx="3"/>
            <a:endCxn id="6" idx="1"/>
          </p:cNvCxnSpPr>
          <p:nvPr/>
        </p:nvCxnSpPr>
        <p:spPr>
          <a:xfrm>
            <a:off x="872615" y="2358547"/>
            <a:ext cx="303902" cy="41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E3FF990-45D7-094B-A77D-D12CBCC40F03}"/>
              </a:ext>
            </a:extLst>
          </p:cNvPr>
          <p:cNvSpPr txBox="1"/>
          <p:nvPr/>
        </p:nvSpPr>
        <p:spPr>
          <a:xfrm>
            <a:off x="1437606" y="2981981"/>
            <a:ext cx="1276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Challenge 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97AE8AB-4F87-D949-A34B-48E39AC5C39A}"/>
              </a:ext>
            </a:extLst>
          </p:cNvPr>
          <p:cNvSpPr txBox="1"/>
          <p:nvPr/>
        </p:nvSpPr>
        <p:spPr>
          <a:xfrm>
            <a:off x="5440935" y="4184407"/>
            <a:ext cx="1276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Challenge 2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2D5AC40-4032-4445-935A-C94F88F2A1AB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2975004" y="2358547"/>
            <a:ext cx="800162" cy="41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510E5888-54F1-484D-A209-84AAC1CCF8F8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4467498" y="1586134"/>
            <a:ext cx="978201" cy="772413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0BC7EDA5-67F1-334F-ADAA-128B3DD6FD4A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4467498" y="2358547"/>
            <a:ext cx="972138" cy="871670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7120E949-1351-764D-82CB-2465B1F6CE0E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6792066" y="1586134"/>
            <a:ext cx="513051" cy="87432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F6B4F23A-9CDE-C441-AD56-96C9F47F57F8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 flipV="1">
            <a:off x="6792066" y="2460458"/>
            <a:ext cx="513051" cy="99088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371650F-3C98-1442-BFB6-4953BD1B8326}"/>
              </a:ext>
            </a:extLst>
          </p:cNvPr>
          <p:cNvCxnSpPr>
            <a:cxnSpLocks/>
            <a:stCxn id="59" idx="3"/>
          </p:cNvCxnSpPr>
          <p:nvPr/>
        </p:nvCxnSpPr>
        <p:spPr>
          <a:xfrm>
            <a:off x="5102478" y="3698575"/>
            <a:ext cx="33715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1E6581F1-1EF9-1447-94B6-4DA701676978}"/>
              </a:ext>
            </a:extLst>
          </p:cNvPr>
          <p:cNvSpPr txBox="1"/>
          <p:nvPr/>
        </p:nvSpPr>
        <p:spPr>
          <a:xfrm>
            <a:off x="2747346" y="3436965"/>
            <a:ext cx="235513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Permission check functions</a:t>
            </a:r>
          </a:p>
          <a:p>
            <a:pPr algn="ctr"/>
            <a:r>
              <a:rPr lang="en-US" dirty="0"/>
              <a:t>provided by user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02F372E-91B3-B547-BEEB-0CDB65775462}"/>
              </a:ext>
            </a:extLst>
          </p:cNvPr>
          <p:cNvCxnSpPr/>
          <p:nvPr/>
        </p:nvCxnSpPr>
        <p:spPr>
          <a:xfrm>
            <a:off x="8025962" y="2838878"/>
            <a:ext cx="0" cy="12249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6F3F1110-F6B0-1547-9F30-3CAD2DC93E96}"/>
              </a:ext>
            </a:extLst>
          </p:cNvPr>
          <p:cNvSpPr txBox="1"/>
          <p:nvPr/>
        </p:nvSpPr>
        <p:spPr>
          <a:xfrm>
            <a:off x="7480780" y="4063799"/>
            <a:ext cx="1090363" cy="30777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Bug Report</a:t>
            </a:r>
          </a:p>
        </p:txBody>
      </p:sp>
    </p:spTree>
    <p:extLst>
      <p:ext uri="{BB962C8B-B14F-4D97-AF65-F5344CB8AC3E}">
        <p14:creationId xmlns:p14="http://schemas.microsoft.com/office/powerpoint/2010/main" val="20139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8FF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8FF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8FF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8FF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FF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C5B77-0326-BF42-9B64-508C72A56E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27930C-1223-A544-95E7-71942BB739D0}"/>
              </a:ext>
            </a:extLst>
          </p:cNvPr>
          <p:cNvSpPr txBox="1"/>
          <p:nvPr/>
        </p:nvSpPr>
        <p:spPr>
          <a:xfrm>
            <a:off x="640080" y="274320"/>
            <a:ext cx="8579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KIRIN Observation: </a:t>
            </a:r>
            <a:r>
              <a:rPr lang="en-US" sz="2400" dirty="0"/>
              <a:t>Most Indirect Calls(~90%) in Linux Kernel</a:t>
            </a:r>
          </a:p>
          <a:p>
            <a:r>
              <a:rPr lang="en-US" sz="2400" dirty="0"/>
              <a:t>Use Well Defined Interface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58C4F4-B1C5-174C-9F1C-3E9F971BB177}"/>
              </a:ext>
            </a:extLst>
          </p:cNvPr>
          <p:cNvSpPr txBox="1"/>
          <p:nvPr/>
        </p:nvSpPr>
        <p:spPr>
          <a:xfrm>
            <a:off x="-131536" y="-313901"/>
            <a:ext cx="899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Observation: kernel has well defined interface to connect different component together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57DDC2-7FEE-D446-91F1-FC5D018DD03C}"/>
              </a:ext>
            </a:extLst>
          </p:cNvPr>
          <p:cNvSpPr txBox="1"/>
          <p:nvPr/>
        </p:nvSpPr>
        <p:spPr>
          <a:xfrm>
            <a:off x="1054667" y="1542065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Filesystem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4222B2-2335-7E4E-B9D0-7911081C9366}"/>
              </a:ext>
            </a:extLst>
          </p:cNvPr>
          <p:cNvSpPr/>
          <p:nvPr/>
        </p:nvSpPr>
        <p:spPr>
          <a:xfrm>
            <a:off x="204546" y="2113567"/>
            <a:ext cx="44398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struct</a:t>
            </a:r>
            <a:r>
              <a:rPr lang="en-US" dirty="0"/>
              <a:t> </a:t>
            </a:r>
            <a:r>
              <a:rPr lang="en-US" b="1" dirty="0" err="1"/>
              <a:t>file_operations</a:t>
            </a:r>
            <a:r>
              <a:rPr lang="en-US" dirty="0"/>
              <a:t> </a:t>
            </a:r>
            <a:r>
              <a:rPr lang="en-US" dirty="0">
                <a:solidFill>
                  <a:srgbClr val="800080"/>
                </a:solidFill>
              </a:rPr>
              <a:t>{</a:t>
            </a:r>
          </a:p>
          <a:p>
            <a:r>
              <a:rPr lang="en-US" dirty="0"/>
              <a:t> </a:t>
            </a:r>
            <a:r>
              <a:rPr lang="en-US" dirty="0" err="1"/>
              <a:t>loff_t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(*</a:t>
            </a:r>
            <a:r>
              <a:rPr lang="en-US" b="1" dirty="0" err="1"/>
              <a:t>llseek</a:t>
            </a:r>
            <a:r>
              <a:rPr lang="en-US" dirty="0">
                <a:solidFill>
                  <a:srgbClr val="808030"/>
                </a:solidFill>
              </a:rPr>
              <a:t>)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(</a:t>
            </a:r>
            <a:r>
              <a:rPr lang="en-US" b="1" dirty="0">
                <a:solidFill>
                  <a:srgbClr val="800000"/>
                </a:solidFill>
              </a:rPr>
              <a:t>struct</a:t>
            </a:r>
            <a:r>
              <a:rPr lang="en-US" dirty="0"/>
              <a:t> file </a:t>
            </a:r>
            <a:r>
              <a:rPr lang="en-US" dirty="0">
                <a:solidFill>
                  <a:srgbClr val="808030"/>
                </a:solidFill>
              </a:rPr>
              <a:t>*,</a:t>
            </a:r>
            <a:r>
              <a:rPr lang="en-US" dirty="0"/>
              <a:t> </a:t>
            </a:r>
            <a:r>
              <a:rPr lang="en-US" dirty="0" err="1"/>
              <a:t>loff_t</a:t>
            </a:r>
            <a:r>
              <a:rPr lang="en-US" dirty="0">
                <a:solidFill>
                  <a:srgbClr val="808030"/>
                </a:solidFill>
              </a:rPr>
              <a:t>,</a:t>
            </a:r>
            <a:r>
              <a:rPr lang="en-US" dirty="0"/>
              <a:t> </a:t>
            </a:r>
            <a:r>
              <a:rPr lang="en-US" b="1" dirty="0" err="1">
                <a:solidFill>
                  <a:srgbClr val="800000"/>
                </a:solidFill>
              </a:rPr>
              <a:t>int</a:t>
            </a:r>
            <a:r>
              <a:rPr lang="en-US" dirty="0">
                <a:solidFill>
                  <a:srgbClr val="808030"/>
                </a:solidFill>
              </a:rPr>
              <a:t>)</a:t>
            </a:r>
            <a:r>
              <a:rPr lang="en-US" dirty="0">
                <a:solidFill>
                  <a:srgbClr val="800080"/>
                </a:solidFill>
              </a:rPr>
              <a:t>;</a:t>
            </a:r>
          </a:p>
          <a:p>
            <a:r>
              <a:rPr lang="en-US" dirty="0"/>
              <a:t> </a:t>
            </a:r>
            <a:r>
              <a:rPr lang="en-US" dirty="0" err="1"/>
              <a:t>ssize_t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(*</a:t>
            </a:r>
            <a:r>
              <a:rPr lang="en-US" b="1" dirty="0"/>
              <a:t>read</a:t>
            </a:r>
            <a:r>
              <a:rPr lang="en-US" dirty="0">
                <a:solidFill>
                  <a:srgbClr val="808030"/>
                </a:solidFill>
              </a:rPr>
              <a:t>)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(</a:t>
            </a:r>
            <a:r>
              <a:rPr lang="en-US" b="1" dirty="0">
                <a:solidFill>
                  <a:srgbClr val="800000"/>
                </a:solidFill>
              </a:rPr>
              <a:t>struct</a:t>
            </a:r>
            <a:r>
              <a:rPr lang="en-US" dirty="0">
                <a:solidFill>
                  <a:schemeClr val="tx1"/>
                </a:solidFill>
              </a:rPr>
              <a:t> file *</a:t>
            </a:r>
            <a:r>
              <a:rPr lang="en-US" b="1" dirty="0">
                <a:solidFill>
                  <a:srgbClr val="800000"/>
                </a:solidFill>
              </a:rPr>
              <a:t>, char</a:t>
            </a:r>
            <a:r>
              <a:rPr lang="en-US" dirty="0">
                <a:solidFill>
                  <a:schemeClr val="tx1"/>
                </a:solidFill>
              </a:rPr>
              <a:t> __user *</a:t>
            </a:r>
            <a:r>
              <a:rPr lang="en-US" b="1" dirty="0">
                <a:solidFill>
                  <a:srgbClr val="800000"/>
                </a:solidFill>
              </a:rPr>
              <a:t>, </a:t>
            </a:r>
            <a:r>
              <a:rPr lang="en-US" b="1" dirty="0" err="1">
                <a:solidFill>
                  <a:srgbClr val="800000"/>
                </a:solidFill>
              </a:rPr>
              <a:t>size_t</a:t>
            </a:r>
            <a:r>
              <a:rPr lang="en-US" b="1" dirty="0">
                <a:solidFill>
                  <a:srgbClr val="800000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loff_t</a:t>
            </a:r>
            <a:r>
              <a:rPr lang="en-US" dirty="0">
                <a:solidFill>
                  <a:schemeClr val="tx1"/>
                </a:solidFill>
              </a:rPr>
              <a:t> *</a:t>
            </a:r>
            <a:r>
              <a:rPr lang="en-US" dirty="0">
                <a:solidFill>
                  <a:srgbClr val="808030"/>
                </a:solidFill>
              </a:rPr>
              <a:t>)</a:t>
            </a:r>
            <a:r>
              <a:rPr lang="en-US" dirty="0">
                <a:solidFill>
                  <a:srgbClr val="800080"/>
                </a:solidFill>
              </a:rPr>
              <a:t>;</a:t>
            </a:r>
          </a:p>
          <a:p>
            <a:r>
              <a:rPr lang="en-US" dirty="0"/>
              <a:t> </a:t>
            </a:r>
            <a:r>
              <a:rPr lang="en-US" dirty="0" err="1"/>
              <a:t>ssize_t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(*</a:t>
            </a:r>
            <a:r>
              <a:rPr lang="en-US" b="1" dirty="0"/>
              <a:t>write</a:t>
            </a:r>
            <a:r>
              <a:rPr lang="en-US" dirty="0">
                <a:solidFill>
                  <a:srgbClr val="808030"/>
                </a:solidFill>
              </a:rPr>
              <a:t>)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(</a:t>
            </a:r>
            <a:r>
              <a:rPr lang="en-US" b="1" dirty="0">
                <a:solidFill>
                  <a:srgbClr val="800000"/>
                </a:solidFill>
              </a:rPr>
              <a:t>struct</a:t>
            </a:r>
            <a:r>
              <a:rPr lang="en-US" dirty="0">
                <a:solidFill>
                  <a:schemeClr val="tx1"/>
                </a:solidFill>
              </a:rPr>
              <a:t> file *</a:t>
            </a:r>
            <a:r>
              <a:rPr lang="en-US" b="1" dirty="0">
                <a:solidFill>
                  <a:srgbClr val="800000"/>
                </a:solidFill>
              </a:rPr>
              <a:t>, char</a:t>
            </a:r>
            <a:r>
              <a:rPr lang="en-US" dirty="0">
                <a:solidFill>
                  <a:schemeClr val="tx1"/>
                </a:solidFill>
              </a:rPr>
              <a:t> __user *</a:t>
            </a:r>
            <a:r>
              <a:rPr lang="en-US" b="1" dirty="0">
                <a:solidFill>
                  <a:srgbClr val="800000"/>
                </a:solidFill>
              </a:rPr>
              <a:t>, </a:t>
            </a:r>
            <a:r>
              <a:rPr lang="en-US" b="1" dirty="0" err="1">
                <a:solidFill>
                  <a:srgbClr val="800000"/>
                </a:solidFill>
              </a:rPr>
              <a:t>size_t</a:t>
            </a:r>
            <a:r>
              <a:rPr lang="en-US" b="1" dirty="0">
                <a:solidFill>
                  <a:srgbClr val="800000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loff_t</a:t>
            </a:r>
            <a:r>
              <a:rPr lang="en-US" dirty="0">
                <a:solidFill>
                  <a:schemeClr val="tx1"/>
                </a:solidFill>
              </a:rPr>
              <a:t> *</a:t>
            </a:r>
            <a:r>
              <a:rPr lang="en-US" dirty="0">
                <a:solidFill>
                  <a:srgbClr val="808030"/>
                </a:solidFill>
              </a:rPr>
              <a:t>)</a:t>
            </a:r>
            <a:r>
              <a:rPr lang="en-US" dirty="0">
                <a:solidFill>
                  <a:srgbClr val="800080"/>
                </a:solidFill>
              </a:rPr>
              <a:t>;</a:t>
            </a:r>
          </a:p>
          <a:p>
            <a:r>
              <a:rPr lang="en-US" dirty="0"/>
              <a:t> </a:t>
            </a:r>
            <a:r>
              <a:rPr lang="en-US" b="1" dirty="0" err="1">
                <a:solidFill>
                  <a:srgbClr val="800000"/>
                </a:solidFill>
              </a:rPr>
              <a:t>int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(*</a:t>
            </a:r>
            <a:r>
              <a:rPr lang="en-US" b="1" dirty="0"/>
              <a:t>open</a:t>
            </a:r>
            <a:r>
              <a:rPr lang="en-US" dirty="0">
                <a:solidFill>
                  <a:srgbClr val="808030"/>
                </a:solidFill>
              </a:rPr>
              <a:t>)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(</a:t>
            </a:r>
            <a:r>
              <a:rPr lang="en-US" b="1" dirty="0">
                <a:solidFill>
                  <a:srgbClr val="800000"/>
                </a:solidFill>
              </a:rPr>
              <a:t>struct</a:t>
            </a:r>
            <a:r>
              <a:rPr lang="en-US" dirty="0"/>
              <a:t> </a:t>
            </a:r>
            <a:r>
              <a:rPr lang="en-US" dirty="0" err="1"/>
              <a:t>inode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*,</a:t>
            </a:r>
            <a:r>
              <a:rPr lang="en-US" dirty="0"/>
              <a:t> </a:t>
            </a:r>
            <a:r>
              <a:rPr lang="en-US" b="1" dirty="0">
                <a:solidFill>
                  <a:srgbClr val="800000"/>
                </a:solidFill>
              </a:rPr>
              <a:t>struct</a:t>
            </a:r>
            <a:r>
              <a:rPr lang="en-US" dirty="0"/>
              <a:t> file </a:t>
            </a:r>
            <a:r>
              <a:rPr lang="en-US" dirty="0">
                <a:solidFill>
                  <a:srgbClr val="808030"/>
                </a:solidFill>
              </a:rPr>
              <a:t>*)</a:t>
            </a:r>
            <a:r>
              <a:rPr lang="en-US" dirty="0">
                <a:solidFill>
                  <a:srgbClr val="800080"/>
                </a:solidFill>
              </a:rPr>
              <a:t>;</a:t>
            </a:r>
          </a:p>
          <a:p>
            <a:r>
              <a:rPr lang="en-US" dirty="0"/>
              <a:t> </a:t>
            </a:r>
            <a:r>
              <a:rPr lang="en-US" b="1" dirty="0" err="1">
                <a:solidFill>
                  <a:srgbClr val="800000"/>
                </a:solidFill>
              </a:rPr>
              <a:t>int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(*</a:t>
            </a:r>
            <a:r>
              <a:rPr lang="en-US" b="1" dirty="0"/>
              <a:t>release</a:t>
            </a:r>
            <a:r>
              <a:rPr lang="en-US" dirty="0">
                <a:solidFill>
                  <a:srgbClr val="808030"/>
                </a:solidFill>
              </a:rPr>
              <a:t>)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(</a:t>
            </a:r>
            <a:r>
              <a:rPr lang="en-US" b="1" dirty="0">
                <a:solidFill>
                  <a:srgbClr val="800000"/>
                </a:solidFill>
              </a:rPr>
              <a:t>struct</a:t>
            </a:r>
            <a:r>
              <a:rPr lang="en-US" dirty="0"/>
              <a:t> </a:t>
            </a:r>
            <a:r>
              <a:rPr lang="en-US" dirty="0" err="1"/>
              <a:t>inode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*,</a:t>
            </a:r>
            <a:r>
              <a:rPr lang="en-US" dirty="0"/>
              <a:t> </a:t>
            </a:r>
            <a:r>
              <a:rPr lang="en-US" b="1" dirty="0">
                <a:solidFill>
                  <a:srgbClr val="800000"/>
                </a:solidFill>
              </a:rPr>
              <a:t>struct</a:t>
            </a:r>
            <a:r>
              <a:rPr lang="en-US" dirty="0"/>
              <a:t> file </a:t>
            </a:r>
            <a:r>
              <a:rPr lang="en-US" dirty="0">
                <a:solidFill>
                  <a:srgbClr val="808030"/>
                </a:solidFill>
              </a:rPr>
              <a:t>*)</a:t>
            </a:r>
            <a:r>
              <a:rPr lang="en-US" dirty="0">
                <a:solidFill>
                  <a:srgbClr val="800080"/>
                </a:solidFill>
              </a:rPr>
              <a:t>;</a:t>
            </a:r>
          </a:p>
          <a:p>
            <a:r>
              <a:rPr lang="en-US" dirty="0">
                <a:solidFill>
                  <a:srgbClr val="800080"/>
                </a:solidFill>
              </a:rPr>
              <a:t> …</a:t>
            </a:r>
          </a:p>
          <a:p>
            <a:r>
              <a:rPr lang="en-US" dirty="0">
                <a:solidFill>
                  <a:srgbClr val="800080"/>
                </a:solidFill>
              </a:rPr>
              <a:t>}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47A91D-3DAE-1143-AF4B-0449655349EC}"/>
              </a:ext>
            </a:extLst>
          </p:cNvPr>
          <p:cNvSpPr txBox="1"/>
          <p:nvPr/>
        </p:nvSpPr>
        <p:spPr>
          <a:xfrm>
            <a:off x="5411500" y="1542064"/>
            <a:ext cx="1723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Network protocol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AD6A72-4873-B248-80C4-0C7CA235630C}"/>
              </a:ext>
            </a:extLst>
          </p:cNvPr>
          <p:cNvSpPr/>
          <p:nvPr/>
        </p:nvSpPr>
        <p:spPr>
          <a:xfrm>
            <a:off x="4587231" y="204850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struct</a:t>
            </a:r>
            <a:r>
              <a:rPr lang="en-US" dirty="0"/>
              <a:t> </a:t>
            </a:r>
            <a:r>
              <a:rPr lang="en-US" b="1" dirty="0" err="1"/>
              <a:t>proto_ops</a:t>
            </a:r>
            <a:r>
              <a:rPr lang="en-US" dirty="0"/>
              <a:t> </a:t>
            </a:r>
            <a:r>
              <a:rPr lang="en-US" dirty="0">
                <a:solidFill>
                  <a:srgbClr val="800080"/>
                </a:solidFill>
              </a:rPr>
              <a:t>{</a:t>
            </a:r>
          </a:p>
          <a:p>
            <a:r>
              <a:rPr lang="en-US" b="1" dirty="0">
                <a:solidFill>
                  <a:srgbClr val="800000"/>
                </a:solidFill>
              </a:rPr>
              <a:t>  </a:t>
            </a:r>
            <a:r>
              <a:rPr lang="en-US" b="1" dirty="0" err="1">
                <a:solidFill>
                  <a:srgbClr val="800000"/>
                </a:solidFill>
              </a:rPr>
              <a:t>int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(*</a:t>
            </a:r>
            <a:r>
              <a:rPr lang="en-US" b="1" dirty="0">
                <a:solidFill>
                  <a:srgbClr val="400000"/>
                </a:solidFill>
              </a:rPr>
              <a:t>connect</a:t>
            </a:r>
            <a:r>
              <a:rPr lang="en-US" dirty="0">
                <a:solidFill>
                  <a:srgbClr val="808030"/>
                </a:solidFill>
              </a:rPr>
              <a:t>)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(</a:t>
            </a:r>
            <a:r>
              <a:rPr lang="en-US" b="1" dirty="0">
                <a:solidFill>
                  <a:srgbClr val="800000"/>
                </a:solidFill>
              </a:rPr>
              <a:t>struct</a:t>
            </a:r>
            <a:r>
              <a:rPr lang="en-US" dirty="0"/>
              <a:t> </a:t>
            </a:r>
            <a:r>
              <a:rPr lang="en-US" dirty="0">
                <a:solidFill>
                  <a:srgbClr val="400000"/>
                </a:solidFill>
              </a:rPr>
              <a:t>socket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*</a:t>
            </a:r>
            <a:r>
              <a:rPr lang="en-US" dirty="0"/>
              <a:t>sock</a:t>
            </a:r>
            <a:r>
              <a:rPr lang="en-US" dirty="0">
                <a:solidFill>
                  <a:srgbClr val="808030"/>
                </a:solidFill>
              </a:rPr>
              <a:t>,</a:t>
            </a:r>
            <a:r>
              <a:rPr lang="en-US" dirty="0"/>
              <a:t> </a:t>
            </a:r>
            <a:r>
              <a:rPr lang="en-US" b="1" dirty="0">
                <a:solidFill>
                  <a:srgbClr val="800000"/>
                </a:solidFill>
              </a:rPr>
              <a:t>struct</a:t>
            </a:r>
            <a:r>
              <a:rPr lang="en-US" dirty="0"/>
              <a:t> </a:t>
            </a:r>
            <a:r>
              <a:rPr lang="en-US" dirty="0" err="1">
                <a:solidFill>
                  <a:srgbClr val="400000"/>
                </a:solidFill>
              </a:rPr>
              <a:t>sockaddr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*</a:t>
            </a:r>
            <a:r>
              <a:rPr lang="en-US" dirty="0" err="1"/>
              <a:t>vaddr</a:t>
            </a:r>
            <a:r>
              <a:rPr lang="en-US" dirty="0">
                <a:solidFill>
                  <a:srgbClr val="808030"/>
                </a:solidFill>
              </a:rPr>
              <a:t>,</a:t>
            </a:r>
            <a:r>
              <a:rPr lang="en-US" dirty="0"/>
              <a:t> </a:t>
            </a:r>
            <a:r>
              <a:rPr lang="en-US" b="1" dirty="0" err="1">
                <a:solidFill>
                  <a:srgbClr val="800000"/>
                </a:solidFill>
              </a:rPr>
              <a:t>int</a:t>
            </a:r>
            <a:r>
              <a:rPr lang="en-US" dirty="0"/>
              <a:t> </a:t>
            </a:r>
            <a:r>
              <a:rPr lang="en-US" dirty="0" err="1"/>
              <a:t>sockaddr_len</a:t>
            </a:r>
            <a:r>
              <a:rPr lang="en-US" dirty="0">
                <a:solidFill>
                  <a:srgbClr val="808030"/>
                </a:solidFill>
              </a:rPr>
              <a:t>,</a:t>
            </a:r>
            <a:r>
              <a:rPr lang="en-US" dirty="0"/>
              <a:t> </a:t>
            </a:r>
            <a:r>
              <a:rPr lang="en-US" b="1" dirty="0" err="1">
                <a:solidFill>
                  <a:srgbClr val="800000"/>
                </a:solidFill>
              </a:rPr>
              <a:t>int</a:t>
            </a:r>
            <a:r>
              <a:rPr lang="en-US" dirty="0"/>
              <a:t> flags</a:t>
            </a:r>
            <a:r>
              <a:rPr lang="en-US" dirty="0">
                <a:solidFill>
                  <a:srgbClr val="808030"/>
                </a:solidFill>
              </a:rPr>
              <a:t>)</a:t>
            </a:r>
            <a:r>
              <a:rPr lang="en-US" dirty="0">
                <a:solidFill>
                  <a:srgbClr val="800080"/>
                </a:solidFill>
              </a:rPr>
              <a:t>;</a:t>
            </a:r>
            <a:r>
              <a:rPr lang="en-US" dirty="0"/>
              <a:t> </a:t>
            </a:r>
          </a:p>
          <a:p>
            <a:r>
              <a:rPr lang="en-US" b="1" dirty="0">
                <a:solidFill>
                  <a:srgbClr val="800000"/>
                </a:solidFill>
              </a:rPr>
              <a:t>  </a:t>
            </a:r>
            <a:r>
              <a:rPr lang="en-US" b="1" dirty="0" err="1">
                <a:solidFill>
                  <a:srgbClr val="800000"/>
                </a:solidFill>
              </a:rPr>
              <a:t>int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(*</a:t>
            </a:r>
            <a:r>
              <a:rPr lang="en-US" b="1" dirty="0">
                <a:solidFill>
                  <a:srgbClr val="400000"/>
                </a:solidFill>
              </a:rPr>
              <a:t>listen</a:t>
            </a:r>
            <a:r>
              <a:rPr lang="en-US" dirty="0">
                <a:solidFill>
                  <a:srgbClr val="808030"/>
                </a:solidFill>
              </a:rPr>
              <a:t>)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(</a:t>
            </a:r>
            <a:r>
              <a:rPr lang="en-US" b="1" dirty="0">
                <a:solidFill>
                  <a:srgbClr val="800000"/>
                </a:solidFill>
              </a:rPr>
              <a:t>struct</a:t>
            </a:r>
            <a:r>
              <a:rPr lang="en-US" dirty="0"/>
              <a:t> </a:t>
            </a:r>
            <a:r>
              <a:rPr lang="en-US" dirty="0">
                <a:solidFill>
                  <a:srgbClr val="400000"/>
                </a:solidFill>
              </a:rPr>
              <a:t>socket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*</a:t>
            </a:r>
            <a:r>
              <a:rPr lang="en-US" dirty="0"/>
              <a:t>sock</a:t>
            </a:r>
            <a:r>
              <a:rPr lang="en-US" dirty="0">
                <a:solidFill>
                  <a:srgbClr val="808030"/>
                </a:solidFill>
              </a:rPr>
              <a:t>,</a:t>
            </a:r>
            <a:r>
              <a:rPr lang="en-US" dirty="0"/>
              <a:t> </a:t>
            </a:r>
            <a:r>
              <a:rPr lang="en-US" b="1" dirty="0" err="1">
                <a:solidFill>
                  <a:srgbClr val="800000"/>
                </a:solidFill>
              </a:rPr>
              <a:t>int</a:t>
            </a:r>
            <a:r>
              <a:rPr lang="en-US" dirty="0"/>
              <a:t> </a:t>
            </a:r>
            <a:r>
              <a:rPr lang="en-US" dirty="0" err="1"/>
              <a:t>len</a:t>
            </a:r>
            <a:r>
              <a:rPr lang="en-US" dirty="0">
                <a:solidFill>
                  <a:srgbClr val="808030"/>
                </a:solidFill>
              </a:rPr>
              <a:t>)</a:t>
            </a:r>
            <a:r>
              <a:rPr lang="en-US" dirty="0">
                <a:solidFill>
                  <a:srgbClr val="800080"/>
                </a:solidFill>
              </a:rPr>
              <a:t>;</a:t>
            </a:r>
            <a:r>
              <a:rPr lang="en-US" dirty="0"/>
              <a:t> </a:t>
            </a:r>
          </a:p>
          <a:p>
            <a:r>
              <a:rPr lang="en-US" b="1" dirty="0">
                <a:solidFill>
                  <a:srgbClr val="800000"/>
                </a:solidFill>
              </a:rPr>
              <a:t>  </a:t>
            </a:r>
            <a:r>
              <a:rPr lang="en-US" b="1" dirty="0" err="1">
                <a:solidFill>
                  <a:srgbClr val="800000"/>
                </a:solidFill>
              </a:rPr>
              <a:t>int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(*</a:t>
            </a:r>
            <a:r>
              <a:rPr lang="en-US" b="1" dirty="0" err="1"/>
              <a:t>sendmsg</a:t>
            </a:r>
            <a:r>
              <a:rPr lang="en-US" dirty="0">
                <a:solidFill>
                  <a:srgbClr val="808030"/>
                </a:solidFill>
              </a:rPr>
              <a:t>)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(</a:t>
            </a:r>
            <a:r>
              <a:rPr lang="en-US" b="1" dirty="0">
                <a:solidFill>
                  <a:srgbClr val="800000"/>
                </a:solidFill>
              </a:rPr>
              <a:t>struct</a:t>
            </a:r>
            <a:r>
              <a:rPr lang="en-US" dirty="0"/>
              <a:t> </a:t>
            </a:r>
            <a:r>
              <a:rPr lang="en-US" dirty="0">
                <a:solidFill>
                  <a:srgbClr val="400000"/>
                </a:solidFill>
              </a:rPr>
              <a:t>socket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*</a:t>
            </a:r>
            <a:r>
              <a:rPr lang="en-US" dirty="0"/>
              <a:t>sock</a:t>
            </a:r>
            <a:r>
              <a:rPr lang="en-US" dirty="0">
                <a:solidFill>
                  <a:srgbClr val="808030"/>
                </a:solidFill>
              </a:rPr>
              <a:t>,</a:t>
            </a:r>
            <a:r>
              <a:rPr lang="en-US" dirty="0"/>
              <a:t> </a:t>
            </a:r>
            <a:r>
              <a:rPr lang="en-US" b="1" dirty="0">
                <a:solidFill>
                  <a:srgbClr val="800000"/>
                </a:solidFill>
              </a:rPr>
              <a:t>struct</a:t>
            </a:r>
            <a:r>
              <a:rPr lang="en-US" dirty="0"/>
              <a:t> </a:t>
            </a:r>
            <a:r>
              <a:rPr lang="en-US" dirty="0" err="1"/>
              <a:t>msghdr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*</a:t>
            </a:r>
            <a:r>
              <a:rPr lang="en-US" dirty="0"/>
              <a:t>m</a:t>
            </a:r>
            <a:r>
              <a:rPr lang="en-US" dirty="0">
                <a:solidFill>
                  <a:srgbClr val="808030"/>
                </a:solidFill>
              </a:rPr>
              <a:t>,</a:t>
            </a:r>
            <a:r>
              <a:rPr lang="en-US" dirty="0"/>
              <a:t> </a:t>
            </a:r>
            <a:r>
              <a:rPr lang="en-US" dirty="0" err="1">
                <a:solidFill>
                  <a:srgbClr val="603000"/>
                </a:solidFill>
              </a:rPr>
              <a:t>size_t</a:t>
            </a:r>
            <a:r>
              <a:rPr lang="en-US" dirty="0"/>
              <a:t> </a:t>
            </a:r>
            <a:r>
              <a:rPr lang="en-US" dirty="0" err="1"/>
              <a:t>total_len</a:t>
            </a:r>
            <a:r>
              <a:rPr lang="en-US" dirty="0">
                <a:solidFill>
                  <a:srgbClr val="808030"/>
                </a:solidFill>
              </a:rPr>
              <a:t>)</a:t>
            </a:r>
            <a:r>
              <a:rPr lang="en-US" dirty="0">
                <a:solidFill>
                  <a:srgbClr val="800080"/>
                </a:solidFill>
              </a:rPr>
              <a:t>;</a:t>
            </a:r>
            <a:r>
              <a:rPr lang="en-US" dirty="0"/>
              <a:t> </a:t>
            </a:r>
          </a:p>
          <a:p>
            <a:r>
              <a:rPr lang="en-US" b="1" dirty="0">
                <a:solidFill>
                  <a:srgbClr val="800000"/>
                </a:solidFill>
              </a:rPr>
              <a:t>  </a:t>
            </a:r>
            <a:r>
              <a:rPr lang="en-US" b="1" dirty="0" err="1">
                <a:solidFill>
                  <a:srgbClr val="800000"/>
                </a:solidFill>
              </a:rPr>
              <a:t>int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(*</a:t>
            </a:r>
            <a:r>
              <a:rPr lang="en-US" b="1" dirty="0" err="1"/>
              <a:t>recvmsg</a:t>
            </a:r>
            <a:r>
              <a:rPr lang="en-US" dirty="0">
                <a:solidFill>
                  <a:srgbClr val="808030"/>
                </a:solidFill>
              </a:rPr>
              <a:t>)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(</a:t>
            </a:r>
            <a:r>
              <a:rPr lang="en-US" b="1" dirty="0">
                <a:solidFill>
                  <a:srgbClr val="800000"/>
                </a:solidFill>
              </a:rPr>
              <a:t>struct</a:t>
            </a:r>
            <a:r>
              <a:rPr lang="en-US" dirty="0"/>
              <a:t> </a:t>
            </a:r>
            <a:r>
              <a:rPr lang="en-US" dirty="0">
                <a:solidFill>
                  <a:srgbClr val="400000"/>
                </a:solidFill>
              </a:rPr>
              <a:t>socket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*</a:t>
            </a:r>
            <a:r>
              <a:rPr lang="en-US" dirty="0"/>
              <a:t>sock</a:t>
            </a:r>
            <a:r>
              <a:rPr lang="en-US" dirty="0">
                <a:solidFill>
                  <a:srgbClr val="808030"/>
                </a:solidFill>
              </a:rPr>
              <a:t>,</a:t>
            </a:r>
            <a:r>
              <a:rPr lang="en-US" dirty="0"/>
              <a:t> </a:t>
            </a:r>
            <a:r>
              <a:rPr lang="en-US" b="1" dirty="0">
                <a:solidFill>
                  <a:srgbClr val="800000"/>
                </a:solidFill>
              </a:rPr>
              <a:t>struct</a:t>
            </a:r>
            <a:r>
              <a:rPr lang="en-US" dirty="0"/>
              <a:t> </a:t>
            </a:r>
            <a:r>
              <a:rPr lang="en-US" dirty="0" err="1"/>
              <a:t>msghdr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*</a:t>
            </a:r>
            <a:r>
              <a:rPr lang="en-US" dirty="0"/>
              <a:t>m</a:t>
            </a:r>
            <a:r>
              <a:rPr lang="en-US" dirty="0">
                <a:solidFill>
                  <a:srgbClr val="808030"/>
                </a:solidFill>
              </a:rPr>
              <a:t>,</a:t>
            </a:r>
            <a:r>
              <a:rPr lang="en-US" dirty="0"/>
              <a:t> </a:t>
            </a:r>
            <a:r>
              <a:rPr lang="en-US" dirty="0" err="1">
                <a:solidFill>
                  <a:srgbClr val="603000"/>
                </a:solidFill>
              </a:rPr>
              <a:t>size_t</a:t>
            </a:r>
            <a:r>
              <a:rPr lang="en-US" dirty="0"/>
              <a:t> </a:t>
            </a:r>
            <a:r>
              <a:rPr lang="en-US" dirty="0" err="1"/>
              <a:t>total_len</a:t>
            </a:r>
            <a:r>
              <a:rPr lang="en-US" dirty="0">
                <a:solidFill>
                  <a:srgbClr val="808030"/>
                </a:solidFill>
              </a:rPr>
              <a:t>,</a:t>
            </a:r>
            <a:r>
              <a:rPr lang="en-US" dirty="0"/>
              <a:t> </a:t>
            </a:r>
            <a:r>
              <a:rPr lang="en-US" b="1" dirty="0" err="1">
                <a:solidFill>
                  <a:srgbClr val="800000"/>
                </a:solidFill>
              </a:rPr>
              <a:t>int</a:t>
            </a:r>
            <a:r>
              <a:rPr lang="en-US" dirty="0"/>
              <a:t> flags</a:t>
            </a:r>
            <a:r>
              <a:rPr lang="en-US" dirty="0">
                <a:solidFill>
                  <a:srgbClr val="808030"/>
                </a:solidFill>
              </a:rPr>
              <a:t>)</a:t>
            </a:r>
            <a:r>
              <a:rPr lang="en-US" dirty="0">
                <a:solidFill>
                  <a:srgbClr val="800080"/>
                </a:solidFill>
              </a:rPr>
              <a:t>;</a:t>
            </a:r>
            <a:r>
              <a:rPr lang="en-US" dirty="0"/>
              <a:t> 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}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F64E09-8E5A-0E41-8698-DDD88C9EB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21" y="1228749"/>
            <a:ext cx="884818" cy="8848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3711F7-A03E-004B-8395-78C2AD8F7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342" y="1426044"/>
            <a:ext cx="539821" cy="53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6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C5B77-0326-BF42-9B64-508C72A56E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27930C-1223-A544-95E7-71942BB739D0}"/>
              </a:ext>
            </a:extLst>
          </p:cNvPr>
          <p:cNvSpPr txBox="1"/>
          <p:nvPr/>
        </p:nvSpPr>
        <p:spPr>
          <a:xfrm>
            <a:off x="640080" y="274320"/>
            <a:ext cx="7730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KIRIN Step 1: Trace and Collect All Struct Initializations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EC4029-F6B8-0A45-B5FA-6768B691FE03}"/>
              </a:ext>
            </a:extLst>
          </p:cNvPr>
          <p:cNvSpPr txBox="1"/>
          <p:nvPr/>
        </p:nvSpPr>
        <p:spPr>
          <a:xfrm>
            <a:off x="772160" y="1672007"/>
            <a:ext cx="449193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file_operations</a:t>
            </a:r>
            <a:r>
              <a:rPr lang="en-US" sz="1600" dirty="0"/>
              <a:t> </a:t>
            </a:r>
            <a:r>
              <a:rPr lang="en-US" sz="1600" dirty="0" err="1"/>
              <a:t>proc_pid_set_comm_operations</a:t>
            </a:r>
            <a:endParaRPr lang="en-US" sz="1600" dirty="0"/>
          </a:p>
          <a:p>
            <a:r>
              <a:rPr lang="en-US" sz="1600" dirty="0"/>
              <a:t>{</a:t>
            </a:r>
          </a:p>
          <a:p>
            <a:r>
              <a:rPr lang="en-US" sz="1600" dirty="0"/>
              <a:t>    .open       = </a:t>
            </a:r>
            <a:r>
              <a:rPr lang="en-US" sz="1600" dirty="0" err="1"/>
              <a:t>comm_open</a:t>
            </a:r>
            <a:r>
              <a:rPr lang="en-US" sz="1600" dirty="0"/>
              <a:t>,</a:t>
            </a:r>
          </a:p>
          <a:p>
            <a:r>
              <a:rPr lang="en-US" sz="1600" dirty="0"/>
              <a:t>    .read       = </a:t>
            </a:r>
            <a:r>
              <a:rPr lang="en-US" sz="1600" dirty="0" err="1"/>
              <a:t>seq_read</a:t>
            </a:r>
            <a:r>
              <a:rPr lang="en-US" sz="1600" dirty="0"/>
              <a:t>,</a:t>
            </a:r>
          </a:p>
          <a:p>
            <a:r>
              <a:rPr lang="en-US" sz="1600" dirty="0"/>
              <a:t>    .write      = </a:t>
            </a:r>
            <a:r>
              <a:rPr lang="en-US" sz="1600" dirty="0" err="1"/>
              <a:t>comm_write</a:t>
            </a:r>
            <a:r>
              <a:rPr lang="en-US" sz="1600" dirty="0"/>
              <a:t>,</a:t>
            </a:r>
          </a:p>
          <a:p>
            <a:r>
              <a:rPr lang="en-US" sz="1600" dirty="0"/>
              <a:t>    .</a:t>
            </a:r>
            <a:r>
              <a:rPr lang="en-US" sz="1600" dirty="0" err="1"/>
              <a:t>llseek</a:t>
            </a:r>
            <a:r>
              <a:rPr lang="en-US" sz="1600" dirty="0"/>
              <a:t>     = </a:t>
            </a:r>
            <a:r>
              <a:rPr lang="en-US" sz="1600" dirty="0" err="1"/>
              <a:t>seq_lseek</a:t>
            </a:r>
            <a:r>
              <a:rPr lang="en-US" sz="1600" dirty="0"/>
              <a:t>,</a:t>
            </a:r>
          </a:p>
          <a:p>
            <a:r>
              <a:rPr lang="en-US" sz="1600" dirty="0"/>
              <a:t>    .release    = </a:t>
            </a:r>
            <a:r>
              <a:rPr lang="en-US" sz="1600" dirty="0" err="1"/>
              <a:t>single_release</a:t>
            </a:r>
            <a:r>
              <a:rPr lang="en-US" sz="1600" dirty="0"/>
              <a:t>,</a:t>
            </a:r>
          </a:p>
          <a:p>
            <a:r>
              <a:rPr lang="en-US" sz="1600" dirty="0"/>
              <a:t>}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4185C5F-3091-5E4B-B898-02BCB67CB560}"/>
              </a:ext>
            </a:extLst>
          </p:cNvPr>
          <p:cNvSpPr/>
          <p:nvPr/>
        </p:nvSpPr>
        <p:spPr>
          <a:xfrm>
            <a:off x="978680" y="2693419"/>
            <a:ext cx="727369" cy="2708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36AD30-2893-1942-A414-267339C63F76}"/>
              </a:ext>
            </a:extLst>
          </p:cNvPr>
          <p:cNvSpPr/>
          <p:nvPr/>
        </p:nvSpPr>
        <p:spPr>
          <a:xfrm>
            <a:off x="2065872" y="2722908"/>
            <a:ext cx="1161629" cy="2708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8BAE35-FCA0-2444-8265-357578ADBB45}"/>
              </a:ext>
            </a:extLst>
          </p:cNvPr>
          <p:cNvSpPr txBox="1"/>
          <p:nvPr/>
        </p:nvSpPr>
        <p:spPr>
          <a:xfrm>
            <a:off x="772160" y="3996775"/>
            <a:ext cx="5335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KIRIN trace all statically and dynamically initialized struct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3E8D03-04AD-A448-B2D0-F0581FC73C06}"/>
              </a:ext>
            </a:extLst>
          </p:cNvPr>
          <p:cNvSpPr txBox="1"/>
          <p:nvPr/>
        </p:nvSpPr>
        <p:spPr>
          <a:xfrm>
            <a:off x="5355771" y="2338251"/>
            <a:ext cx="24737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…</a:t>
            </a:r>
          </a:p>
          <a:p>
            <a:r>
              <a:rPr lang="en-US" sz="1800" dirty="0"/>
              <a:t>.write = ext4_file_write</a:t>
            </a:r>
          </a:p>
          <a:p>
            <a:r>
              <a:rPr lang="en-US" sz="1800" dirty="0"/>
              <a:t>.write = </a:t>
            </a:r>
            <a:r>
              <a:rPr lang="en-US" sz="1800" dirty="0" err="1"/>
              <a:t>vfat_file_write</a:t>
            </a:r>
            <a:endParaRPr lang="en-US" sz="1800" dirty="0"/>
          </a:p>
          <a:p>
            <a:r>
              <a:rPr lang="en-US" sz="1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9409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1" grpId="0" animBg="1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41A0EAA2-6BAF-744E-9A91-9C2750ABF09D}"/>
              </a:ext>
            </a:extLst>
          </p:cNvPr>
          <p:cNvSpPr txBox="1"/>
          <p:nvPr/>
        </p:nvSpPr>
        <p:spPr>
          <a:xfrm>
            <a:off x="1671503" y="1913049"/>
            <a:ext cx="3761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ssize_t</a:t>
            </a:r>
            <a:r>
              <a:rPr lang="en-US" sz="1600" dirty="0"/>
              <a:t> __</a:t>
            </a:r>
            <a:r>
              <a:rPr lang="en-US" sz="1600" dirty="0" err="1"/>
              <a:t>vfs_write</a:t>
            </a:r>
            <a:r>
              <a:rPr lang="en-US" sz="1600" dirty="0"/>
              <a:t>(struct file* file,…)</a:t>
            </a:r>
          </a:p>
          <a:p>
            <a:r>
              <a:rPr lang="en-US" sz="1600" dirty="0"/>
              <a:t>{</a:t>
            </a:r>
          </a:p>
          <a:p>
            <a:r>
              <a:rPr lang="en-US" sz="1600" dirty="0"/>
              <a:t>    file-&gt;</a:t>
            </a:r>
            <a:r>
              <a:rPr lang="en-US" sz="1600" dirty="0" err="1"/>
              <a:t>f_op</a:t>
            </a:r>
            <a:r>
              <a:rPr lang="en-US" sz="1600" dirty="0"/>
              <a:t>-&gt;write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C5B77-0326-BF42-9B64-508C72A56E2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27930C-1223-A544-95E7-71942BB739D0}"/>
              </a:ext>
            </a:extLst>
          </p:cNvPr>
          <p:cNvSpPr txBox="1"/>
          <p:nvPr/>
        </p:nvSpPr>
        <p:spPr>
          <a:xfrm>
            <a:off x="640080" y="274320"/>
            <a:ext cx="783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KIRIN Step 2: Match Indirect Call Target Using Interface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AA163B-06E9-DF4D-8FF5-2D51E43E84D4}"/>
              </a:ext>
            </a:extLst>
          </p:cNvPr>
          <p:cNvSpPr/>
          <p:nvPr/>
        </p:nvSpPr>
        <p:spPr>
          <a:xfrm>
            <a:off x="772160" y="3162792"/>
            <a:ext cx="56143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800000"/>
                </a:solidFill>
              </a:rPr>
              <a:t>struct</a:t>
            </a:r>
            <a:r>
              <a:rPr lang="en-US" sz="1600" dirty="0"/>
              <a:t> </a:t>
            </a:r>
            <a:r>
              <a:rPr lang="en-US" sz="1600" dirty="0" err="1"/>
              <a:t>file_operations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800080"/>
                </a:solidFill>
              </a:rPr>
              <a:t>{</a:t>
            </a:r>
          </a:p>
          <a:p>
            <a:r>
              <a:rPr lang="en-US" sz="1600" dirty="0">
                <a:solidFill>
                  <a:srgbClr val="800080"/>
                </a:solidFill>
              </a:rPr>
              <a:t>    …</a:t>
            </a:r>
          </a:p>
          <a:p>
            <a:r>
              <a:rPr lang="en-US" sz="1600" dirty="0"/>
              <a:t> </a:t>
            </a:r>
            <a:r>
              <a:rPr lang="en-US" sz="1600" dirty="0" err="1"/>
              <a:t>ssize_t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808030"/>
                </a:solidFill>
              </a:rPr>
              <a:t>(*</a:t>
            </a:r>
            <a:r>
              <a:rPr lang="en-US" sz="1600" dirty="0"/>
              <a:t>read</a:t>
            </a:r>
            <a:r>
              <a:rPr lang="en-US" sz="1600" dirty="0">
                <a:solidFill>
                  <a:srgbClr val="808030"/>
                </a:solidFill>
              </a:rPr>
              <a:t>)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808030"/>
                </a:solidFill>
              </a:rPr>
              <a:t>(</a:t>
            </a:r>
            <a:r>
              <a:rPr lang="en-US" sz="1600" b="1" dirty="0">
                <a:solidFill>
                  <a:srgbClr val="800000"/>
                </a:solidFill>
              </a:rPr>
              <a:t>struct</a:t>
            </a:r>
            <a:r>
              <a:rPr lang="en-US" sz="1600" dirty="0">
                <a:solidFill>
                  <a:schemeClr val="tx1"/>
                </a:solidFill>
              </a:rPr>
              <a:t> file *</a:t>
            </a:r>
            <a:r>
              <a:rPr lang="en-US" sz="1600" b="1" dirty="0">
                <a:solidFill>
                  <a:srgbClr val="800000"/>
                </a:solidFill>
              </a:rPr>
              <a:t>, char</a:t>
            </a:r>
            <a:r>
              <a:rPr lang="en-US" sz="1600" dirty="0">
                <a:solidFill>
                  <a:schemeClr val="tx1"/>
                </a:solidFill>
              </a:rPr>
              <a:t> __user *</a:t>
            </a:r>
            <a:r>
              <a:rPr lang="en-US" sz="1600" b="1" dirty="0">
                <a:solidFill>
                  <a:srgbClr val="800000"/>
                </a:solidFill>
              </a:rPr>
              <a:t>, </a:t>
            </a:r>
            <a:r>
              <a:rPr lang="en-US" sz="1600" b="1" dirty="0" err="1">
                <a:solidFill>
                  <a:srgbClr val="800000"/>
                </a:solidFill>
              </a:rPr>
              <a:t>size_t</a:t>
            </a:r>
            <a:r>
              <a:rPr lang="en-US" sz="1600" b="1" dirty="0">
                <a:solidFill>
                  <a:srgbClr val="800000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loff_t</a:t>
            </a:r>
            <a:r>
              <a:rPr lang="en-US" sz="1600" dirty="0">
                <a:solidFill>
                  <a:schemeClr val="tx1"/>
                </a:solidFill>
              </a:rPr>
              <a:t> *</a:t>
            </a:r>
            <a:r>
              <a:rPr lang="en-US" sz="1600" dirty="0">
                <a:solidFill>
                  <a:srgbClr val="808030"/>
                </a:solidFill>
              </a:rPr>
              <a:t>)</a:t>
            </a:r>
            <a:r>
              <a:rPr lang="en-US" sz="1600" dirty="0">
                <a:solidFill>
                  <a:srgbClr val="800080"/>
                </a:solidFill>
              </a:rPr>
              <a:t>;</a:t>
            </a:r>
          </a:p>
          <a:p>
            <a:r>
              <a:rPr lang="en-US" sz="1600" dirty="0"/>
              <a:t> </a:t>
            </a:r>
            <a:r>
              <a:rPr lang="en-US" sz="1600" dirty="0" err="1"/>
              <a:t>ssize_t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808030"/>
                </a:solidFill>
              </a:rPr>
              <a:t>(*</a:t>
            </a:r>
            <a:r>
              <a:rPr lang="en-US" sz="1600" dirty="0"/>
              <a:t>write</a:t>
            </a:r>
            <a:r>
              <a:rPr lang="en-US" sz="1600" dirty="0">
                <a:solidFill>
                  <a:srgbClr val="808030"/>
                </a:solidFill>
              </a:rPr>
              <a:t>)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808030"/>
                </a:solidFill>
              </a:rPr>
              <a:t>(</a:t>
            </a:r>
            <a:r>
              <a:rPr lang="en-US" sz="1600" b="1" dirty="0">
                <a:solidFill>
                  <a:srgbClr val="800000"/>
                </a:solidFill>
              </a:rPr>
              <a:t>struct</a:t>
            </a:r>
            <a:r>
              <a:rPr lang="en-US" sz="1600" dirty="0">
                <a:solidFill>
                  <a:schemeClr val="tx1"/>
                </a:solidFill>
              </a:rPr>
              <a:t> file *</a:t>
            </a:r>
            <a:r>
              <a:rPr lang="en-US" sz="1600" b="1" dirty="0">
                <a:solidFill>
                  <a:srgbClr val="800000"/>
                </a:solidFill>
              </a:rPr>
              <a:t>, char</a:t>
            </a:r>
            <a:r>
              <a:rPr lang="en-US" sz="1600" dirty="0">
                <a:solidFill>
                  <a:schemeClr val="tx1"/>
                </a:solidFill>
              </a:rPr>
              <a:t> __user *</a:t>
            </a:r>
            <a:r>
              <a:rPr lang="en-US" sz="1600" b="1" dirty="0">
                <a:solidFill>
                  <a:srgbClr val="800000"/>
                </a:solidFill>
              </a:rPr>
              <a:t>, </a:t>
            </a:r>
            <a:r>
              <a:rPr lang="en-US" sz="1600" b="1" dirty="0" err="1">
                <a:solidFill>
                  <a:srgbClr val="800000"/>
                </a:solidFill>
              </a:rPr>
              <a:t>size_t</a:t>
            </a:r>
            <a:r>
              <a:rPr lang="en-US" sz="1600" b="1" dirty="0">
                <a:solidFill>
                  <a:srgbClr val="800000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loff_t</a:t>
            </a:r>
            <a:r>
              <a:rPr lang="en-US" sz="1600" dirty="0">
                <a:solidFill>
                  <a:schemeClr val="tx1"/>
                </a:solidFill>
              </a:rPr>
              <a:t> *</a:t>
            </a:r>
            <a:r>
              <a:rPr lang="en-US" sz="1600" dirty="0">
                <a:solidFill>
                  <a:srgbClr val="808030"/>
                </a:solidFill>
              </a:rPr>
              <a:t>)</a:t>
            </a:r>
            <a:r>
              <a:rPr lang="en-US" sz="1600" dirty="0">
                <a:solidFill>
                  <a:srgbClr val="800080"/>
                </a:solidFill>
              </a:rPr>
              <a:t>;</a:t>
            </a:r>
          </a:p>
          <a:p>
            <a:r>
              <a:rPr lang="en-US" sz="1600" dirty="0">
                <a:solidFill>
                  <a:srgbClr val="800080"/>
                </a:solidFill>
              </a:rPr>
              <a:t>    …</a:t>
            </a:r>
          </a:p>
          <a:p>
            <a:r>
              <a:rPr lang="en-US" sz="1600" dirty="0">
                <a:solidFill>
                  <a:srgbClr val="800080"/>
                </a:solidFill>
              </a:rPr>
              <a:t>}</a:t>
            </a:r>
            <a:r>
              <a:rPr lang="en-US" sz="1600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D0C42C-604D-2F4B-979A-5AD791894792}"/>
              </a:ext>
            </a:extLst>
          </p:cNvPr>
          <p:cNvSpPr/>
          <p:nvPr/>
        </p:nvSpPr>
        <p:spPr>
          <a:xfrm>
            <a:off x="3018582" y="2469497"/>
            <a:ext cx="479144" cy="2283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D070D-A36A-7249-8DA4-7BDC9E83932D}"/>
              </a:ext>
            </a:extLst>
          </p:cNvPr>
          <p:cNvSpPr/>
          <p:nvPr/>
        </p:nvSpPr>
        <p:spPr>
          <a:xfrm>
            <a:off x="2407986" y="2442472"/>
            <a:ext cx="501906" cy="2494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1BE99BD-B042-6D48-AC76-61944D335BF6}"/>
              </a:ext>
            </a:extLst>
          </p:cNvPr>
          <p:cNvCxnSpPr>
            <a:cxnSpLocks/>
            <a:stCxn id="8" idx="2"/>
            <a:endCxn id="14" idx="0"/>
          </p:cNvCxnSpPr>
          <p:nvPr/>
        </p:nvCxnSpPr>
        <p:spPr>
          <a:xfrm flipH="1">
            <a:off x="1823512" y="2691877"/>
            <a:ext cx="835427" cy="5707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F30F6D5-F64E-2E43-BB07-DBE8D0F3231B}"/>
              </a:ext>
            </a:extLst>
          </p:cNvPr>
          <p:cNvCxnSpPr>
            <a:cxnSpLocks/>
            <a:stCxn id="7" idx="2"/>
            <a:endCxn id="13" idx="0"/>
          </p:cNvCxnSpPr>
          <p:nvPr/>
        </p:nvCxnSpPr>
        <p:spPr>
          <a:xfrm>
            <a:off x="3258154" y="2697837"/>
            <a:ext cx="239572" cy="12473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5C73292-99A4-1E44-B181-83E456D3E6D6}"/>
              </a:ext>
            </a:extLst>
          </p:cNvPr>
          <p:cNvSpPr/>
          <p:nvPr/>
        </p:nvSpPr>
        <p:spPr>
          <a:xfrm>
            <a:off x="879541" y="3945200"/>
            <a:ext cx="5236369" cy="242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95C7F5-AF13-F349-AC92-B814427755AF}"/>
              </a:ext>
            </a:extLst>
          </p:cNvPr>
          <p:cNvSpPr/>
          <p:nvPr/>
        </p:nvSpPr>
        <p:spPr>
          <a:xfrm>
            <a:off x="772160" y="3262645"/>
            <a:ext cx="2102703" cy="2045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5C3192-AA7F-AE46-BE83-1D717AD73E7E}"/>
              </a:ext>
            </a:extLst>
          </p:cNvPr>
          <p:cNvSpPr txBox="1"/>
          <p:nvPr/>
        </p:nvSpPr>
        <p:spPr>
          <a:xfrm>
            <a:off x="4600730" y="2391073"/>
            <a:ext cx="42908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Calling write function in struct </a:t>
            </a:r>
            <a:r>
              <a:rPr lang="en-US" sz="1600" dirty="0" err="1"/>
              <a:t>file_operations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Possible </a:t>
            </a:r>
            <a:r>
              <a:rPr lang="en-US" sz="1600" dirty="0" err="1"/>
              <a:t>callee</a:t>
            </a:r>
            <a:r>
              <a:rPr lang="en-US" sz="1600" dirty="0"/>
              <a:t>: </a:t>
            </a:r>
            <a:r>
              <a:rPr lang="en-US" sz="1600" dirty="0" err="1"/>
              <a:t>comm_write</a:t>
            </a:r>
            <a:r>
              <a:rPr lang="en-US" sz="1600" dirty="0"/>
              <a:t>, ext4_file_write,</a:t>
            </a:r>
          </a:p>
          <a:p>
            <a:r>
              <a:rPr lang="en-US" sz="1600" dirty="0"/>
              <a:t>                           </a:t>
            </a:r>
            <a:r>
              <a:rPr lang="en-US" sz="1600" dirty="0" err="1"/>
              <a:t>vfat_file_write</a:t>
            </a:r>
            <a:endParaRPr lang="en-US" sz="1600" dirty="0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BDD95F6D-1C8A-5942-8F7E-9CFC160391E0}"/>
              </a:ext>
            </a:extLst>
          </p:cNvPr>
          <p:cNvSpPr/>
          <p:nvPr/>
        </p:nvSpPr>
        <p:spPr>
          <a:xfrm>
            <a:off x="4092559" y="2418336"/>
            <a:ext cx="500062" cy="24297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58C4F4-B1C5-174C-9F1C-3E9F971BB177}"/>
              </a:ext>
            </a:extLst>
          </p:cNvPr>
          <p:cNvSpPr txBox="1"/>
          <p:nvPr/>
        </p:nvSpPr>
        <p:spPr>
          <a:xfrm>
            <a:off x="772160" y="996353"/>
            <a:ext cx="2566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Step 2 analyze the </a:t>
            </a:r>
            <a:r>
              <a:rPr lang="en-US" sz="1600" dirty="0" err="1"/>
              <a:t>callsite</a:t>
            </a:r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23A14-4342-EE41-B47F-167EA1010AF0}"/>
              </a:ext>
            </a:extLst>
          </p:cNvPr>
          <p:cNvSpPr txBox="1"/>
          <p:nvPr/>
        </p:nvSpPr>
        <p:spPr>
          <a:xfrm>
            <a:off x="671876" y="2858216"/>
            <a:ext cx="1863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1.Match Interface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CFC167-1E5F-E246-85E0-76299FEFB9A6}"/>
              </a:ext>
            </a:extLst>
          </p:cNvPr>
          <p:cNvSpPr txBox="1"/>
          <p:nvPr/>
        </p:nvSpPr>
        <p:spPr>
          <a:xfrm>
            <a:off x="2925005" y="3128622"/>
            <a:ext cx="1805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2.Match member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F53FD-47BF-C141-B037-319786115EC4}"/>
              </a:ext>
            </a:extLst>
          </p:cNvPr>
          <p:cNvSpPr txBox="1"/>
          <p:nvPr/>
        </p:nvSpPr>
        <p:spPr>
          <a:xfrm>
            <a:off x="4899517" y="977532"/>
            <a:ext cx="41216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</a:rPr>
              <a:t>✔️ </a:t>
            </a:r>
            <a:r>
              <a:rPr lang="en-US" sz="1600" dirty="0"/>
              <a:t>better precision than type-based method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1606B1-D401-9C45-A02A-BD5EB245E0AB}"/>
              </a:ext>
            </a:extLst>
          </p:cNvPr>
          <p:cNvSpPr txBox="1"/>
          <p:nvPr/>
        </p:nvSpPr>
        <p:spPr>
          <a:xfrm>
            <a:off x="4899517" y="1282108"/>
            <a:ext cx="412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</a:rPr>
              <a:t>✔️ </a:t>
            </a:r>
            <a:r>
              <a:rPr lang="en-US" sz="1600" dirty="0"/>
              <a:t>better scalability than SVF because the analysis is simpler</a:t>
            </a:r>
          </a:p>
        </p:txBody>
      </p:sp>
    </p:spTree>
    <p:extLst>
      <p:ext uri="{BB962C8B-B14F-4D97-AF65-F5344CB8AC3E}">
        <p14:creationId xmlns:p14="http://schemas.microsoft.com/office/powerpoint/2010/main" val="76400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7" grpId="0" animBg="1"/>
      <p:bldP spid="8" grpId="0" animBg="1"/>
      <p:bldP spid="13" grpId="0" animBg="1"/>
      <p:bldP spid="14" grpId="0" animBg="1"/>
      <p:bldP spid="12" grpId="0"/>
      <p:bldP spid="15" grpId="0" animBg="1"/>
      <p:bldP spid="3" grpId="0"/>
      <p:bldP spid="6" grpId="0"/>
      <p:bldP spid="5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C5B77-0326-BF42-9B64-508C72A56E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1"/>
                </a:solidFill>
              </a:rPr>
              <a:t>36</a:t>
            </a:fld>
            <a:endParaRPr lang="en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27930C-1223-A544-95E7-71942BB739D0}"/>
              </a:ext>
            </a:extLst>
          </p:cNvPr>
          <p:cNvSpPr txBox="1"/>
          <p:nvPr/>
        </p:nvSpPr>
        <p:spPr>
          <a:xfrm>
            <a:off x="640080" y="274320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+mj-lt"/>
              </a:rPr>
              <a:t>PeX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Workflow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568F66-83AC-2F4A-ABB5-78FB9E3B0BD7}"/>
              </a:ext>
            </a:extLst>
          </p:cNvPr>
          <p:cNvSpPr/>
          <p:nvPr/>
        </p:nvSpPr>
        <p:spPr>
          <a:xfrm>
            <a:off x="1176517" y="1899219"/>
            <a:ext cx="1798487" cy="92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KIRIN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Indirect Call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Pointer Analysis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322A7B-5DD1-C442-B6B8-FAD6EDE0B84D}"/>
              </a:ext>
            </a:extLst>
          </p:cNvPr>
          <p:cNvSpPr/>
          <p:nvPr/>
        </p:nvSpPr>
        <p:spPr>
          <a:xfrm>
            <a:off x="3775166" y="2148712"/>
            <a:ext cx="692332" cy="41967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ICFG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BA0956-CF4E-7244-999F-5BECDC9E7807}"/>
              </a:ext>
            </a:extLst>
          </p:cNvPr>
          <p:cNvSpPr/>
          <p:nvPr/>
        </p:nvSpPr>
        <p:spPr>
          <a:xfrm>
            <a:off x="5445699" y="1220374"/>
            <a:ext cx="1346367" cy="7315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Privileged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Function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Detection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58819C-F231-C140-929C-2A729643C52C}"/>
              </a:ext>
            </a:extLst>
          </p:cNvPr>
          <p:cNvSpPr/>
          <p:nvPr/>
        </p:nvSpPr>
        <p:spPr>
          <a:xfrm>
            <a:off x="5440935" y="2956869"/>
            <a:ext cx="1351131" cy="9889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Permission Check Wrapper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Detection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A2E8B8-9C86-0E45-89BD-3D74026C28AF}"/>
              </a:ext>
            </a:extLst>
          </p:cNvPr>
          <p:cNvSpPr/>
          <p:nvPr/>
        </p:nvSpPr>
        <p:spPr>
          <a:xfrm>
            <a:off x="7305117" y="2094698"/>
            <a:ext cx="1441691" cy="7315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Permission Check Error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Detection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59FC68-4523-4C44-B2C8-7124A87FF47B}"/>
              </a:ext>
            </a:extLst>
          </p:cNvPr>
          <p:cNvSpPr txBox="1"/>
          <p:nvPr/>
        </p:nvSpPr>
        <p:spPr>
          <a:xfrm>
            <a:off x="38732" y="1943048"/>
            <a:ext cx="833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Kernel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Source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(IR)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825E381-E505-494A-8A5C-095136283F73}"/>
              </a:ext>
            </a:extLst>
          </p:cNvPr>
          <p:cNvCxnSpPr>
            <a:cxnSpLocks/>
            <a:stCxn id="13" idx="3"/>
            <a:endCxn id="6" idx="1"/>
          </p:cNvCxnSpPr>
          <p:nvPr/>
        </p:nvCxnSpPr>
        <p:spPr>
          <a:xfrm>
            <a:off x="872615" y="2358547"/>
            <a:ext cx="303902" cy="41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E3FF990-45D7-094B-A77D-D12CBCC40F03}"/>
              </a:ext>
            </a:extLst>
          </p:cNvPr>
          <p:cNvSpPr txBox="1"/>
          <p:nvPr/>
        </p:nvSpPr>
        <p:spPr>
          <a:xfrm>
            <a:off x="1437606" y="2981981"/>
            <a:ext cx="1276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Challenge 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97AE8AB-4F87-D949-A34B-48E39AC5C39A}"/>
              </a:ext>
            </a:extLst>
          </p:cNvPr>
          <p:cNvSpPr txBox="1"/>
          <p:nvPr/>
        </p:nvSpPr>
        <p:spPr>
          <a:xfrm>
            <a:off x="5440935" y="4184407"/>
            <a:ext cx="1276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Challenge 2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2D5AC40-4032-4445-935A-C94F88F2A1AB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2975004" y="2358547"/>
            <a:ext cx="800162" cy="41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510E5888-54F1-484D-A209-84AAC1CCF8F8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4467498" y="1586134"/>
            <a:ext cx="978201" cy="772413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0BC7EDA5-67F1-334F-ADAA-128B3DD6FD4A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4467498" y="2358547"/>
            <a:ext cx="973437" cy="1092793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7120E949-1351-764D-82CB-2465B1F6CE0E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6792066" y="1586134"/>
            <a:ext cx="513051" cy="87432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F6B4F23A-9CDE-C441-AD56-96C9F47F57F8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 flipV="1">
            <a:off x="6792066" y="2460458"/>
            <a:ext cx="513051" cy="99088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371650F-3C98-1442-BFB6-4953BD1B8326}"/>
              </a:ext>
            </a:extLst>
          </p:cNvPr>
          <p:cNvCxnSpPr>
            <a:cxnSpLocks/>
            <a:stCxn id="59" idx="3"/>
          </p:cNvCxnSpPr>
          <p:nvPr/>
        </p:nvCxnSpPr>
        <p:spPr>
          <a:xfrm>
            <a:off x="4259218" y="3857993"/>
            <a:ext cx="118171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1E6581F1-1EF9-1447-94B6-4DA701676978}"/>
              </a:ext>
            </a:extLst>
          </p:cNvPr>
          <p:cNvSpPr txBox="1"/>
          <p:nvPr/>
        </p:nvSpPr>
        <p:spPr>
          <a:xfrm>
            <a:off x="2114939" y="3396328"/>
            <a:ext cx="214427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Permission check functions</a:t>
            </a:r>
          </a:p>
          <a:p>
            <a:pPr algn="ctr"/>
            <a:r>
              <a:rPr lang="en-US" sz="1800" dirty="0"/>
              <a:t>provided by user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02F372E-91B3-B547-BEEB-0CDB65775462}"/>
              </a:ext>
            </a:extLst>
          </p:cNvPr>
          <p:cNvCxnSpPr/>
          <p:nvPr/>
        </p:nvCxnSpPr>
        <p:spPr>
          <a:xfrm>
            <a:off x="8025962" y="2838878"/>
            <a:ext cx="0" cy="12249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6F3F1110-F6B0-1547-9F30-3CAD2DC93E96}"/>
              </a:ext>
            </a:extLst>
          </p:cNvPr>
          <p:cNvSpPr txBox="1"/>
          <p:nvPr/>
        </p:nvSpPr>
        <p:spPr>
          <a:xfrm>
            <a:off x="7480780" y="4063799"/>
            <a:ext cx="1090363" cy="30777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Bug Report</a:t>
            </a:r>
          </a:p>
        </p:txBody>
      </p:sp>
    </p:spTree>
    <p:extLst>
      <p:ext uri="{BB962C8B-B14F-4D97-AF65-F5344CB8AC3E}">
        <p14:creationId xmlns:p14="http://schemas.microsoft.com/office/powerpoint/2010/main" val="364465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8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8F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8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8F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C5B77-0326-BF42-9B64-508C72A56E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27930C-1223-A544-95E7-71942BB739D0}"/>
              </a:ext>
            </a:extLst>
          </p:cNvPr>
          <p:cNvSpPr txBox="1"/>
          <p:nvPr/>
        </p:nvSpPr>
        <p:spPr>
          <a:xfrm>
            <a:off x="640080" y="274320"/>
            <a:ext cx="6623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Dominator Based Privileged Function Detection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1D1B25B-F3D9-5E47-940B-5CC2FE2677C5}"/>
              </a:ext>
            </a:extLst>
          </p:cNvPr>
          <p:cNvSpPr txBox="1"/>
          <p:nvPr/>
        </p:nvSpPr>
        <p:spPr>
          <a:xfrm>
            <a:off x="1173645" y="1158517"/>
            <a:ext cx="1457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write(“new”)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16CA0E9-FC61-004E-8500-76CA9CC85715}"/>
              </a:ext>
            </a:extLst>
          </p:cNvPr>
          <p:cNvSpPr txBox="1"/>
          <p:nvPr/>
        </p:nvSpPr>
        <p:spPr>
          <a:xfrm>
            <a:off x="994221" y="1773248"/>
            <a:ext cx="1841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SyS_write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(“new”)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2565A1-C4FA-684E-BB07-3A16D73FD599}"/>
              </a:ext>
            </a:extLst>
          </p:cNvPr>
          <p:cNvSpPr txBox="1"/>
          <p:nvPr/>
        </p:nvSpPr>
        <p:spPr>
          <a:xfrm>
            <a:off x="1383305" y="2427809"/>
            <a:ext cx="103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vfs_write</a:t>
            </a:r>
            <a:endParaRPr lang="en-US" sz="1600" dirty="0">
              <a:latin typeface="+mn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59D9C7-820D-6548-BD93-FE43B4C60AAB}"/>
              </a:ext>
            </a:extLst>
          </p:cNvPr>
          <p:cNvSpPr txBox="1"/>
          <p:nvPr/>
        </p:nvSpPr>
        <p:spPr>
          <a:xfrm>
            <a:off x="1076447" y="3651652"/>
            <a:ext cx="1667089" cy="338554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Courier New" panose="02070309020205020404" pitchFamily="49" charset="0"/>
              </a:rPr>
              <a:t>file-&gt;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Courier New" panose="02070309020205020404" pitchFamily="49" charset="0"/>
              </a:rPr>
              <a:t>f_op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Courier New" panose="02070309020205020404" pitchFamily="49" charset="0"/>
              </a:rPr>
              <a:t>-&gt;write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C81134A-BFCD-2D4A-BA3F-556B84D8362E}"/>
              </a:ext>
            </a:extLst>
          </p:cNvPr>
          <p:cNvSpPr/>
          <p:nvPr/>
        </p:nvSpPr>
        <p:spPr>
          <a:xfrm>
            <a:off x="729427" y="2966366"/>
            <a:ext cx="2371162" cy="33855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security_file_permission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A5A4B54-399F-CE4C-9ADB-A2F45D1554CA}"/>
              </a:ext>
            </a:extLst>
          </p:cNvPr>
          <p:cNvSpPr txBox="1"/>
          <p:nvPr/>
        </p:nvSpPr>
        <p:spPr>
          <a:xfrm>
            <a:off x="2868246" y="4690740"/>
            <a:ext cx="2273379" cy="338554"/>
          </a:xfrm>
          <a:prstGeom prst="rect">
            <a:avLst/>
          </a:prstGeom>
          <a:noFill/>
          <a:ln w="38100"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432FF"/>
                </a:solidFill>
              </a:rPr>
              <a:t>set_task_comm</a:t>
            </a:r>
            <a:r>
              <a:rPr lang="en-US" sz="1600" dirty="0">
                <a:solidFill>
                  <a:srgbClr val="0432FF"/>
                </a:solidFill>
              </a:rPr>
              <a:t>(“new”)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B66E87-0331-8A48-B837-C4003CF8CFB2}"/>
              </a:ext>
            </a:extLst>
          </p:cNvPr>
          <p:cNvSpPr txBox="1"/>
          <p:nvPr/>
        </p:nvSpPr>
        <p:spPr>
          <a:xfrm>
            <a:off x="939212" y="4297372"/>
            <a:ext cx="1941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comm_write</a:t>
            </a:r>
            <a:r>
              <a:rPr lang="en-US" sz="1600" dirty="0"/>
              <a:t>(“new”)</a:t>
            </a:r>
          </a:p>
        </p:txBody>
      </p: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AC7E6068-FAA9-094F-A985-751F314B3CA8}"/>
              </a:ext>
            </a:extLst>
          </p:cNvPr>
          <p:cNvCxnSpPr>
            <a:cxnSpLocks/>
            <a:stCxn id="34" idx="2"/>
            <a:endCxn id="35" idx="0"/>
          </p:cNvCxnSpPr>
          <p:nvPr/>
        </p:nvCxnSpPr>
        <p:spPr>
          <a:xfrm rot="16200000" flipH="1">
            <a:off x="1770603" y="1628841"/>
            <a:ext cx="276177" cy="1263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5F4C4184-DF16-5345-A2D7-70C534BEE180}"/>
              </a:ext>
            </a:extLst>
          </p:cNvPr>
          <p:cNvCxnSpPr>
            <a:cxnSpLocks/>
            <a:stCxn id="35" idx="2"/>
            <a:endCxn id="36" idx="0"/>
          </p:cNvCxnSpPr>
          <p:nvPr/>
        </p:nvCxnSpPr>
        <p:spPr>
          <a:xfrm rot="5400000">
            <a:off x="1750687" y="2263486"/>
            <a:ext cx="316007" cy="1263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AF14AA05-6497-C34A-AC21-580019012603}"/>
              </a:ext>
            </a:extLst>
          </p:cNvPr>
          <p:cNvCxnSpPr>
            <a:cxnSpLocks/>
            <a:stCxn id="36" idx="2"/>
            <a:endCxn id="39" idx="0"/>
          </p:cNvCxnSpPr>
          <p:nvPr/>
        </p:nvCxnSpPr>
        <p:spPr>
          <a:xfrm rot="16200000" flipH="1">
            <a:off x="1808688" y="2860045"/>
            <a:ext cx="200003" cy="1263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F9637E08-8A38-D34A-B51A-A322E48B8D5D}"/>
              </a:ext>
            </a:extLst>
          </p:cNvPr>
          <p:cNvCxnSpPr>
            <a:cxnSpLocks/>
            <a:stCxn id="39" idx="2"/>
            <a:endCxn id="37" idx="0"/>
          </p:cNvCxnSpPr>
          <p:nvPr/>
        </p:nvCxnSpPr>
        <p:spPr>
          <a:xfrm rot="5400000">
            <a:off x="1739134" y="3475778"/>
            <a:ext cx="346732" cy="501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C2D7F9A8-4B5D-1E41-A82E-855B2D1FD613}"/>
              </a:ext>
            </a:extLst>
          </p:cNvPr>
          <p:cNvCxnSpPr>
            <a:cxnSpLocks/>
            <a:stCxn id="37" idx="2"/>
            <a:endCxn id="41" idx="0"/>
          </p:cNvCxnSpPr>
          <p:nvPr/>
        </p:nvCxnSpPr>
        <p:spPr>
          <a:xfrm rot="5400000">
            <a:off x="1756409" y="4143789"/>
            <a:ext cx="307166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189F2C36-A2C2-044A-9AEC-FCDF22820D87}"/>
              </a:ext>
            </a:extLst>
          </p:cNvPr>
          <p:cNvCxnSpPr>
            <a:cxnSpLocks/>
            <a:stCxn id="41" idx="3"/>
            <a:endCxn id="40" idx="0"/>
          </p:cNvCxnSpPr>
          <p:nvPr/>
        </p:nvCxnSpPr>
        <p:spPr>
          <a:xfrm>
            <a:off x="2880769" y="4466649"/>
            <a:ext cx="1124167" cy="224091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D57F98F-35E7-384D-8542-FF10876D5F4E}"/>
              </a:ext>
            </a:extLst>
          </p:cNvPr>
          <p:cNvSpPr txBox="1"/>
          <p:nvPr/>
        </p:nvSpPr>
        <p:spPr>
          <a:xfrm>
            <a:off x="6568353" y="4620987"/>
            <a:ext cx="2222083" cy="33855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Privileged function call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477108-806B-284D-BCCE-4559364ABD00}"/>
              </a:ext>
            </a:extLst>
          </p:cNvPr>
          <p:cNvSpPr txBox="1"/>
          <p:nvPr/>
        </p:nvSpPr>
        <p:spPr>
          <a:xfrm>
            <a:off x="6566716" y="4191332"/>
            <a:ext cx="2566728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Permission check function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232DCE-17FD-BB49-BC86-43E785082EBE}"/>
              </a:ext>
            </a:extLst>
          </p:cNvPr>
          <p:cNvSpPr txBox="1"/>
          <p:nvPr/>
        </p:nvSpPr>
        <p:spPr>
          <a:xfrm>
            <a:off x="4217534" y="1092836"/>
            <a:ext cx="4591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1. User reachable path, starting from system call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7C75D-0419-8E40-8FE6-5FEC327573CC}"/>
              </a:ext>
            </a:extLst>
          </p:cNvPr>
          <p:cNvSpPr txBox="1"/>
          <p:nvPr/>
        </p:nvSpPr>
        <p:spPr>
          <a:xfrm>
            <a:off x="4225666" y="1476710"/>
            <a:ext cx="4463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2.  A </a:t>
            </a:r>
            <a:r>
              <a:rPr lang="en-US" sz="1600" dirty="0" err="1"/>
              <a:t>callsite</a:t>
            </a:r>
            <a:r>
              <a:rPr lang="en-US" sz="1600" dirty="0"/>
              <a:t> protected by the permission check</a:t>
            </a:r>
          </a:p>
          <a:p>
            <a:r>
              <a:rPr lang="en-US" sz="1600" dirty="0"/>
              <a:t> - the dominator analysis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10DDD9-BE78-B046-83D1-315A4A42BDFA}"/>
              </a:ext>
            </a:extLst>
          </p:cNvPr>
          <p:cNvSpPr txBox="1"/>
          <p:nvPr/>
        </p:nvSpPr>
        <p:spPr>
          <a:xfrm>
            <a:off x="4217534" y="2103715"/>
            <a:ext cx="4875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3. Mark </a:t>
            </a:r>
            <a:r>
              <a:rPr lang="en-US" sz="1600" dirty="0" err="1"/>
              <a:t>callee</a:t>
            </a:r>
            <a:r>
              <a:rPr lang="en-US" sz="1600" dirty="0"/>
              <a:t> of the privileged function call as privileged function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054C7D-20F4-6545-BE33-360CA7572970}"/>
              </a:ext>
            </a:extLst>
          </p:cNvPr>
          <p:cNvSpPr txBox="1"/>
          <p:nvPr/>
        </p:nvSpPr>
        <p:spPr>
          <a:xfrm>
            <a:off x="325262" y="3696329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callsite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A0ECFE-786F-2D48-948A-8E394CD4EE3F}"/>
              </a:ext>
            </a:extLst>
          </p:cNvPr>
          <p:cNvSpPr txBox="1"/>
          <p:nvPr/>
        </p:nvSpPr>
        <p:spPr>
          <a:xfrm>
            <a:off x="341478" y="4270917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callee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5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4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" dur="5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7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mph" presetSubtype="0" repeatCount="4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8C9E8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8C9E8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 animBg="1"/>
      <p:bldP spid="39" grpId="0" animBg="1"/>
      <p:bldP spid="7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C5B77-0326-BF42-9B64-508C72A56E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27930C-1223-A544-95E7-71942BB739D0}"/>
              </a:ext>
            </a:extLst>
          </p:cNvPr>
          <p:cNvSpPr txBox="1"/>
          <p:nvPr/>
        </p:nvSpPr>
        <p:spPr>
          <a:xfrm>
            <a:off x="640080" y="274320"/>
            <a:ext cx="7375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Traverse ICFG for Permission Check Error Detection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AA58A0F-7147-2F44-B789-875DBA205A1D}"/>
              </a:ext>
            </a:extLst>
          </p:cNvPr>
          <p:cNvGrpSpPr/>
          <p:nvPr/>
        </p:nvGrpSpPr>
        <p:grpSpPr>
          <a:xfrm>
            <a:off x="6441279" y="3486770"/>
            <a:ext cx="1764524" cy="338554"/>
            <a:chOff x="7033380" y="3446826"/>
            <a:chExt cx="1764524" cy="338554"/>
          </a:xfrm>
        </p:grpSpPr>
        <p:cxnSp>
          <p:nvCxnSpPr>
            <p:cNvPr id="45" name="Elbow Connector 27">
              <a:extLst>
                <a:ext uri="{FF2B5EF4-FFF2-40B4-BE49-F238E27FC236}">
                  <a16:creationId xmlns:a16="http://schemas.microsoft.com/office/drawing/2014/main" id="{24D755AD-BD1C-4049-90CF-3B761AF1C33C}"/>
                </a:ext>
              </a:extLst>
            </p:cNvPr>
            <p:cNvCxnSpPr>
              <a:cxnSpLocks/>
            </p:cNvCxnSpPr>
            <p:nvPr/>
          </p:nvCxnSpPr>
          <p:spPr>
            <a:xfrm>
              <a:off x="7033380" y="3600714"/>
              <a:ext cx="55749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C73FF7-F4B8-C045-AC48-03B2113E99FE}"/>
                </a:ext>
              </a:extLst>
            </p:cNvPr>
            <p:cNvSpPr txBox="1"/>
            <p:nvPr/>
          </p:nvSpPr>
          <p:spPr>
            <a:xfrm>
              <a:off x="7531211" y="3446826"/>
              <a:ext cx="12666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Indirect Call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F06C87D-A350-B94D-ADFA-5BAE06D12553}"/>
              </a:ext>
            </a:extLst>
          </p:cNvPr>
          <p:cNvGrpSpPr/>
          <p:nvPr/>
        </p:nvGrpSpPr>
        <p:grpSpPr>
          <a:xfrm>
            <a:off x="6454128" y="3794547"/>
            <a:ext cx="1618109" cy="338554"/>
            <a:chOff x="7048273" y="3757522"/>
            <a:chExt cx="1618109" cy="338554"/>
          </a:xfrm>
        </p:grpSpPr>
        <p:cxnSp>
          <p:nvCxnSpPr>
            <p:cNvPr id="48" name="Elbow Connector 27">
              <a:extLst>
                <a:ext uri="{FF2B5EF4-FFF2-40B4-BE49-F238E27FC236}">
                  <a16:creationId xmlns:a16="http://schemas.microsoft.com/office/drawing/2014/main" id="{F3A27BCC-B50A-C742-AD6D-AAC2D1DF80E9}"/>
                </a:ext>
              </a:extLst>
            </p:cNvPr>
            <p:cNvCxnSpPr>
              <a:cxnSpLocks/>
            </p:cNvCxnSpPr>
            <p:nvPr/>
          </p:nvCxnSpPr>
          <p:spPr>
            <a:xfrm>
              <a:off x="7048273" y="3920446"/>
              <a:ext cx="55749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922402B-1729-C242-A791-8D5D8AA7A9C3}"/>
                </a:ext>
              </a:extLst>
            </p:cNvPr>
            <p:cNvSpPr txBox="1"/>
            <p:nvPr/>
          </p:nvSpPr>
          <p:spPr>
            <a:xfrm>
              <a:off x="7537547" y="3757522"/>
              <a:ext cx="11288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Direct Call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0D6308F1-174C-9E48-81C3-FEC6B2E77056}"/>
              </a:ext>
            </a:extLst>
          </p:cNvPr>
          <p:cNvSpPr txBox="1"/>
          <p:nvPr/>
        </p:nvSpPr>
        <p:spPr>
          <a:xfrm>
            <a:off x="6184964" y="1104898"/>
            <a:ext cx="2693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/>
              <a:t>Traverse ICFG for user </a:t>
            </a:r>
          </a:p>
          <a:p>
            <a:r>
              <a:rPr lang="en-US" sz="1600" dirty="0"/>
              <a:t>reachable path, </a:t>
            </a:r>
          </a:p>
          <a:p>
            <a:r>
              <a:rPr lang="en-US" sz="1600" dirty="0"/>
              <a:t>starting from system call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33E351C-2724-0A42-BB1F-08166E9823C3}"/>
              </a:ext>
            </a:extLst>
          </p:cNvPr>
          <p:cNvSpPr txBox="1"/>
          <p:nvPr/>
        </p:nvSpPr>
        <p:spPr>
          <a:xfrm>
            <a:off x="6194604" y="2155624"/>
            <a:ext cx="2588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2. Find a control flow path with no permission check in a backward search manner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36D2477-69D2-2F4E-860D-F56D0E1F9FEC}"/>
              </a:ext>
            </a:extLst>
          </p:cNvPr>
          <p:cNvGrpSpPr/>
          <p:nvPr/>
        </p:nvGrpSpPr>
        <p:grpSpPr>
          <a:xfrm>
            <a:off x="6443896" y="4146259"/>
            <a:ext cx="2661337" cy="307777"/>
            <a:chOff x="6462204" y="3939484"/>
            <a:chExt cx="2661337" cy="307777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0ADF407-21EC-5E44-82B5-ED13438A97B4}"/>
                </a:ext>
              </a:extLst>
            </p:cNvPr>
            <p:cNvSpPr/>
            <p:nvPr/>
          </p:nvSpPr>
          <p:spPr>
            <a:xfrm>
              <a:off x="6462204" y="3939484"/>
              <a:ext cx="288000" cy="28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510DCBD-9A20-6C43-AA27-DAE71BFB3D46}"/>
                </a:ext>
              </a:extLst>
            </p:cNvPr>
            <p:cNvSpPr txBox="1"/>
            <p:nvPr/>
          </p:nvSpPr>
          <p:spPr>
            <a:xfrm>
              <a:off x="6758791" y="3939484"/>
              <a:ext cx="23647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Permission Check Function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D1B6ED7-B5EF-854D-A3E7-4136B5683CE9}"/>
              </a:ext>
            </a:extLst>
          </p:cNvPr>
          <p:cNvGrpSpPr/>
          <p:nvPr/>
        </p:nvGrpSpPr>
        <p:grpSpPr>
          <a:xfrm>
            <a:off x="6441279" y="4556580"/>
            <a:ext cx="2006723" cy="307777"/>
            <a:chOff x="6459587" y="4349805"/>
            <a:chExt cx="2006723" cy="307777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99980EB-0C77-154A-A392-812BC4ADCC03}"/>
                </a:ext>
              </a:extLst>
            </p:cNvPr>
            <p:cNvSpPr/>
            <p:nvPr/>
          </p:nvSpPr>
          <p:spPr>
            <a:xfrm>
              <a:off x="6459587" y="4366888"/>
              <a:ext cx="288000" cy="288000"/>
            </a:xfrm>
            <a:prstGeom prst="ellipse">
              <a:avLst/>
            </a:prstGeom>
            <a:solidFill>
              <a:srgbClr val="0432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9FB7DFF-7507-1E46-AF1B-6459AC2791A8}"/>
                </a:ext>
              </a:extLst>
            </p:cNvPr>
            <p:cNvSpPr txBox="1"/>
            <p:nvPr/>
          </p:nvSpPr>
          <p:spPr>
            <a:xfrm>
              <a:off x="6758791" y="4349805"/>
              <a:ext cx="17075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Privileged Function</a:t>
              </a:r>
            </a:p>
          </p:txBody>
        </p:sp>
      </p:grpSp>
      <p:sp>
        <p:nvSpPr>
          <p:cNvPr id="90" name="Oval 89">
            <a:extLst>
              <a:ext uri="{FF2B5EF4-FFF2-40B4-BE49-F238E27FC236}">
                <a16:creationId xmlns:a16="http://schemas.microsoft.com/office/drawing/2014/main" id="{22F64469-18FF-444C-ABD5-D7488A8E034F}"/>
              </a:ext>
            </a:extLst>
          </p:cNvPr>
          <p:cNvSpPr/>
          <p:nvPr/>
        </p:nvSpPr>
        <p:spPr>
          <a:xfrm>
            <a:off x="1107583" y="1580554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DD21382-00C5-F446-88DB-EADB11E14D22}"/>
              </a:ext>
            </a:extLst>
          </p:cNvPr>
          <p:cNvSpPr/>
          <p:nvPr/>
        </p:nvSpPr>
        <p:spPr>
          <a:xfrm>
            <a:off x="2006958" y="1575889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722C4DA-5479-9742-ADD9-62C1F21D6F7C}"/>
              </a:ext>
            </a:extLst>
          </p:cNvPr>
          <p:cNvSpPr/>
          <p:nvPr/>
        </p:nvSpPr>
        <p:spPr>
          <a:xfrm>
            <a:off x="1512137" y="2244046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AABFDC5-4C6F-7D49-8EE7-440CE2AA2DFD}"/>
              </a:ext>
            </a:extLst>
          </p:cNvPr>
          <p:cNvSpPr/>
          <p:nvPr/>
        </p:nvSpPr>
        <p:spPr>
          <a:xfrm>
            <a:off x="1546953" y="3049593"/>
            <a:ext cx="288000" cy="288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4C5AE6B9-A566-B14F-BFA5-750EAA90F364}"/>
              </a:ext>
            </a:extLst>
          </p:cNvPr>
          <p:cNvSpPr/>
          <p:nvPr/>
        </p:nvSpPr>
        <p:spPr>
          <a:xfrm>
            <a:off x="2562424" y="4205104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053B9990-B663-7A4F-9F34-ABF03CCC7607}"/>
              </a:ext>
            </a:extLst>
          </p:cNvPr>
          <p:cNvSpPr/>
          <p:nvPr/>
        </p:nvSpPr>
        <p:spPr>
          <a:xfrm>
            <a:off x="2906333" y="2244046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F33AA46-9E2E-5D49-B2BE-6F71074AD61D}"/>
              </a:ext>
            </a:extLst>
          </p:cNvPr>
          <p:cNvSpPr/>
          <p:nvPr/>
        </p:nvSpPr>
        <p:spPr>
          <a:xfrm>
            <a:off x="2906333" y="1581880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58020FB2-9636-5043-8EB8-D5DF461DECD4}"/>
              </a:ext>
            </a:extLst>
          </p:cNvPr>
          <p:cNvSpPr/>
          <p:nvPr/>
        </p:nvSpPr>
        <p:spPr>
          <a:xfrm>
            <a:off x="3715556" y="2244046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1F8BC0EE-E906-AE49-94EA-0104BC41BEE2}"/>
              </a:ext>
            </a:extLst>
          </p:cNvPr>
          <p:cNvSpPr/>
          <p:nvPr/>
        </p:nvSpPr>
        <p:spPr>
          <a:xfrm>
            <a:off x="3194333" y="2927415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52BC332-C535-5047-97CA-128FCC990860}"/>
              </a:ext>
            </a:extLst>
          </p:cNvPr>
          <p:cNvSpPr/>
          <p:nvPr/>
        </p:nvSpPr>
        <p:spPr>
          <a:xfrm>
            <a:off x="3805708" y="1580554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6D4E1885-E498-EA42-9B5E-F18836B3036D}"/>
              </a:ext>
            </a:extLst>
          </p:cNvPr>
          <p:cNvSpPr/>
          <p:nvPr/>
        </p:nvSpPr>
        <p:spPr>
          <a:xfrm>
            <a:off x="1921049" y="3549644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1" name="Curved Connector 100">
            <a:extLst>
              <a:ext uri="{FF2B5EF4-FFF2-40B4-BE49-F238E27FC236}">
                <a16:creationId xmlns:a16="http://schemas.microsoft.com/office/drawing/2014/main" id="{B42F998B-4DAB-314B-80D7-FAD82232C3BA}"/>
              </a:ext>
            </a:extLst>
          </p:cNvPr>
          <p:cNvCxnSpPr>
            <a:stCxn id="90" idx="4"/>
            <a:endCxn id="92" idx="1"/>
          </p:cNvCxnSpPr>
          <p:nvPr/>
        </p:nvCxnSpPr>
        <p:spPr>
          <a:xfrm rot="16200000" flipH="1">
            <a:off x="1194114" y="1926022"/>
            <a:ext cx="417669" cy="302731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>
            <a:extLst>
              <a:ext uri="{FF2B5EF4-FFF2-40B4-BE49-F238E27FC236}">
                <a16:creationId xmlns:a16="http://schemas.microsoft.com/office/drawing/2014/main" id="{AA797C74-C5BF-DE4E-A957-34B86D420765}"/>
              </a:ext>
            </a:extLst>
          </p:cNvPr>
          <p:cNvCxnSpPr>
            <a:cxnSpLocks/>
            <a:stCxn id="91" idx="3"/>
            <a:endCxn id="92" idx="7"/>
          </p:cNvCxnSpPr>
          <p:nvPr/>
        </p:nvCxnSpPr>
        <p:spPr>
          <a:xfrm rot="5400000">
            <a:off x="1671293" y="1908380"/>
            <a:ext cx="464511" cy="291175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urved Connector 102">
            <a:extLst>
              <a:ext uri="{FF2B5EF4-FFF2-40B4-BE49-F238E27FC236}">
                <a16:creationId xmlns:a16="http://schemas.microsoft.com/office/drawing/2014/main" id="{FF742941-C854-FA4B-9003-448D0AEA7B76}"/>
              </a:ext>
            </a:extLst>
          </p:cNvPr>
          <p:cNvCxnSpPr>
            <a:cxnSpLocks/>
            <a:stCxn id="92" idx="4"/>
            <a:endCxn id="93" idx="0"/>
          </p:cNvCxnSpPr>
          <p:nvPr/>
        </p:nvCxnSpPr>
        <p:spPr>
          <a:xfrm rot="16200000" flipH="1">
            <a:off x="1414772" y="2773411"/>
            <a:ext cx="517547" cy="34816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urved Connector 103">
            <a:extLst>
              <a:ext uri="{FF2B5EF4-FFF2-40B4-BE49-F238E27FC236}">
                <a16:creationId xmlns:a16="http://schemas.microsoft.com/office/drawing/2014/main" id="{B2C0E7EF-B20D-924F-BBED-FCC062F34159}"/>
              </a:ext>
            </a:extLst>
          </p:cNvPr>
          <p:cNvCxnSpPr>
            <a:cxnSpLocks/>
            <a:stCxn id="96" idx="4"/>
            <a:endCxn id="95" idx="0"/>
          </p:cNvCxnSpPr>
          <p:nvPr/>
        </p:nvCxnSpPr>
        <p:spPr>
          <a:xfrm rot="5400000">
            <a:off x="2863250" y="2056963"/>
            <a:ext cx="374166" cy="1270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urved Connector 104">
            <a:extLst>
              <a:ext uri="{FF2B5EF4-FFF2-40B4-BE49-F238E27FC236}">
                <a16:creationId xmlns:a16="http://schemas.microsoft.com/office/drawing/2014/main" id="{97F9D258-0999-864A-9A85-327323A55D8D}"/>
              </a:ext>
            </a:extLst>
          </p:cNvPr>
          <p:cNvCxnSpPr>
            <a:cxnSpLocks/>
            <a:stCxn id="99" idx="4"/>
            <a:endCxn id="97" idx="0"/>
          </p:cNvCxnSpPr>
          <p:nvPr/>
        </p:nvCxnSpPr>
        <p:spPr>
          <a:xfrm rot="5400000">
            <a:off x="3716886" y="2011224"/>
            <a:ext cx="375492" cy="9015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urved Connector 105">
            <a:extLst>
              <a:ext uri="{FF2B5EF4-FFF2-40B4-BE49-F238E27FC236}">
                <a16:creationId xmlns:a16="http://schemas.microsoft.com/office/drawing/2014/main" id="{A57F0B13-8F0C-7D45-86EC-C65F4D2C6F7F}"/>
              </a:ext>
            </a:extLst>
          </p:cNvPr>
          <p:cNvCxnSpPr>
            <a:cxnSpLocks/>
            <a:stCxn id="97" idx="4"/>
            <a:endCxn id="98" idx="7"/>
          </p:cNvCxnSpPr>
          <p:nvPr/>
        </p:nvCxnSpPr>
        <p:spPr>
          <a:xfrm rot="5400000">
            <a:off x="3431083" y="2541119"/>
            <a:ext cx="437546" cy="41940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urved Connector 106">
            <a:extLst>
              <a:ext uri="{FF2B5EF4-FFF2-40B4-BE49-F238E27FC236}">
                <a16:creationId xmlns:a16="http://schemas.microsoft.com/office/drawing/2014/main" id="{6F658574-B574-054A-AF5B-5D2B5207052B}"/>
              </a:ext>
            </a:extLst>
          </p:cNvPr>
          <p:cNvCxnSpPr>
            <a:cxnSpLocks/>
            <a:stCxn id="95" idx="4"/>
            <a:endCxn id="98" idx="0"/>
          </p:cNvCxnSpPr>
          <p:nvPr/>
        </p:nvCxnSpPr>
        <p:spPr>
          <a:xfrm rot="16200000" flipH="1">
            <a:off x="2996649" y="2585730"/>
            <a:ext cx="395369" cy="28800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urved Connector 107">
            <a:extLst>
              <a:ext uri="{FF2B5EF4-FFF2-40B4-BE49-F238E27FC236}">
                <a16:creationId xmlns:a16="http://schemas.microsoft.com/office/drawing/2014/main" id="{CEE99AF9-E1CD-9F45-9BE2-C3378EFB648B}"/>
              </a:ext>
            </a:extLst>
          </p:cNvPr>
          <p:cNvCxnSpPr>
            <a:cxnSpLocks/>
            <a:stCxn id="98" idx="4"/>
            <a:endCxn id="94" idx="6"/>
          </p:cNvCxnSpPr>
          <p:nvPr/>
        </p:nvCxnSpPr>
        <p:spPr>
          <a:xfrm rot="5400000">
            <a:off x="2527535" y="3538305"/>
            <a:ext cx="1133689" cy="487909"/>
          </a:xfrm>
          <a:prstGeom prst="curvedConnector2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urved Connector 108">
            <a:extLst>
              <a:ext uri="{FF2B5EF4-FFF2-40B4-BE49-F238E27FC236}">
                <a16:creationId xmlns:a16="http://schemas.microsoft.com/office/drawing/2014/main" id="{33DD148E-404B-844E-8B93-4A80A8253A89}"/>
              </a:ext>
            </a:extLst>
          </p:cNvPr>
          <p:cNvCxnSpPr>
            <a:cxnSpLocks/>
            <a:stCxn id="93" idx="4"/>
            <a:endCxn id="100" idx="0"/>
          </p:cNvCxnSpPr>
          <p:nvPr/>
        </p:nvCxnSpPr>
        <p:spPr>
          <a:xfrm rot="16200000" flipH="1">
            <a:off x="1771976" y="3256570"/>
            <a:ext cx="212051" cy="374096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urved Connector 109">
            <a:extLst>
              <a:ext uri="{FF2B5EF4-FFF2-40B4-BE49-F238E27FC236}">
                <a16:creationId xmlns:a16="http://schemas.microsoft.com/office/drawing/2014/main" id="{06E6D45E-5F1F-3A42-B3A4-8583534FC89D}"/>
              </a:ext>
            </a:extLst>
          </p:cNvPr>
          <p:cNvCxnSpPr>
            <a:cxnSpLocks/>
            <a:stCxn id="100" idx="4"/>
            <a:endCxn id="94" idx="2"/>
          </p:cNvCxnSpPr>
          <p:nvPr/>
        </p:nvCxnSpPr>
        <p:spPr>
          <a:xfrm rot="16200000" flipH="1">
            <a:off x="2058006" y="3844686"/>
            <a:ext cx="511460" cy="497375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2018CB87-1359-B144-9B8F-729EA8C4B991}"/>
              </a:ext>
            </a:extLst>
          </p:cNvPr>
          <p:cNvSpPr txBox="1"/>
          <p:nvPr/>
        </p:nvSpPr>
        <p:spPr>
          <a:xfrm>
            <a:off x="2166662" y="4629173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ICFG</a:t>
            </a: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530A0D5A-D1DE-6147-B93D-23B182450619}"/>
              </a:ext>
            </a:extLst>
          </p:cNvPr>
          <p:cNvSpPr/>
          <p:nvPr/>
        </p:nvSpPr>
        <p:spPr>
          <a:xfrm>
            <a:off x="743164" y="1598590"/>
            <a:ext cx="1753875" cy="3030583"/>
          </a:xfrm>
          <a:custGeom>
            <a:avLst/>
            <a:gdLst>
              <a:gd name="connsiteX0" fmla="*/ 81829 w 1753875"/>
              <a:gd name="connsiteY0" fmla="*/ 0 h 3030583"/>
              <a:gd name="connsiteX1" fmla="*/ 68767 w 1753875"/>
              <a:gd name="connsiteY1" fmla="*/ 1267097 h 3030583"/>
              <a:gd name="connsiteX2" fmla="*/ 826412 w 1753875"/>
              <a:gd name="connsiteY2" fmla="*/ 2664823 h 3030583"/>
              <a:gd name="connsiteX3" fmla="*/ 1753875 w 1753875"/>
              <a:gd name="connsiteY3" fmla="*/ 3030583 h 303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3875" h="3030583">
                <a:moveTo>
                  <a:pt x="81829" y="0"/>
                </a:moveTo>
                <a:cubicBezTo>
                  <a:pt x="13249" y="411480"/>
                  <a:pt x="-55330" y="822960"/>
                  <a:pt x="68767" y="1267097"/>
                </a:cubicBezTo>
                <a:cubicBezTo>
                  <a:pt x="192864" y="1711234"/>
                  <a:pt x="545561" y="2370909"/>
                  <a:pt x="826412" y="2664823"/>
                </a:cubicBezTo>
                <a:cubicBezTo>
                  <a:pt x="1107263" y="2958737"/>
                  <a:pt x="1560109" y="2945675"/>
                  <a:pt x="1753875" y="3030583"/>
                </a:cubicBezTo>
              </a:path>
            </a:pathLst>
          </a:custGeom>
          <a:noFill/>
          <a:ln w="38100">
            <a:solidFill>
              <a:srgbClr val="92D05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67D72C0-0F76-964E-BB32-92CAA4ED0548}"/>
              </a:ext>
            </a:extLst>
          </p:cNvPr>
          <p:cNvSpPr/>
          <p:nvPr/>
        </p:nvSpPr>
        <p:spPr>
          <a:xfrm>
            <a:off x="3148149" y="1724297"/>
            <a:ext cx="1097280" cy="2730137"/>
          </a:xfrm>
          <a:custGeom>
            <a:avLst/>
            <a:gdLst>
              <a:gd name="connsiteX0" fmla="*/ 0 w 1097280"/>
              <a:gd name="connsiteY0" fmla="*/ 2730137 h 2730137"/>
              <a:gd name="connsiteX1" fmla="*/ 522514 w 1097280"/>
              <a:gd name="connsiteY1" fmla="*/ 1515292 h 2730137"/>
              <a:gd name="connsiteX2" fmla="*/ 1005840 w 1097280"/>
              <a:gd name="connsiteY2" fmla="*/ 718457 h 2730137"/>
              <a:gd name="connsiteX3" fmla="*/ 1097280 w 1097280"/>
              <a:gd name="connsiteY3" fmla="*/ 0 h 2730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280" h="2730137">
                <a:moveTo>
                  <a:pt x="0" y="2730137"/>
                </a:moveTo>
                <a:cubicBezTo>
                  <a:pt x="177437" y="2290354"/>
                  <a:pt x="354874" y="1850572"/>
                  <a:pt x="522514" y="1515292"/>
                </a:cubicBezTo>
                <a:cubicBezTo>
                  <a:pt x="690154" y="1180012"/>
                  <a:pt x="910046" y="971006"/>
                  <a:pt x="1005840" y="718457"/>
                </a:cubicBezTo>
                <a:cubicBezTo>
                  <a:pt x="1101634" y="465908"/>
                  <a:pt x="1060269" y="130628"/>
                  <a:pt x="109728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27F3CF-93C8-E04F-9FB6-D6B9C390F67E}"/>
              </a:ext>
            </a:extLst>
          </p:cNvPr>
          <p:cNvSpPr txBox="1"/>
          <p:nvPr/>
        </p:nvSpPr>
        <p:spPr>
          <a:xfrm>
            <a:off x="3488684" y="3734384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Bad Path</a:t>
            </a:r>
          </a:p>
        </p:txBody>
      </p: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5B93ED4B-D59E-954A-8C39-C8D50755E84E}"/>
              </a:ext>
            </a:extLst>
          </p:cNvPr>
          <p:cNvCxnSpPr/>
          <p:nvPr/>
        </p:nvCxnSpPr>
        <p:spPr>
          <a:xfrm rot="16200000" flipV="1">
            <a:off x="1596200" y="2787937"/>
            <a:ext cx="2220449" cy="288000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>
            <a:extLst>
              <a:ext uri="{FF2B5EF4-FFF2-40B4-BE49-F238E27FC236}">
                <a16:creationId xmlns:a16="http://schemas.microsoft.com/office/drawing/2014/main" id="{C916C79C-E32C-5546-955C-BE95B8EFCC6E}"/>
              </a:ext>
            </a:extLst>
          </p:cNvPr>
          <p:cNvSpPr/>
          <p:nvPr/>
        </p:nvSpPr>
        <p:spPr>
          <a:xfrm>
            <a:off x="2024591" y="1724297"/>
            <a:ext cx="483478" cy="2272937"/>
          </a:xfrm>
          <a:custGeom>
            <a:avLst/>
            <a:gdLst>
              <a:gd name="connsiteX0" fmla="*/ 483478 w 483478"/>
              <a:gd name="connsiteY0" fmla="*/ 2272937 h 2272937"/>
              <a:gd name="connsiteX1" fmla="*/ 26278 w 483478"/>
              <a:gd name="connsiteY1" fmla="*/ 1397726 h 2272937"/>
              <a:gd name="connsiteX2" fmla="*/ 91592 w 483478"/>
              <a:gd name="connsiteY2" fmla="*/ 653143 h 2272937"/>
              <a:gd name="connsiteX3" fmla="*/ 392038 w 483478"/>
              <a:gd name="connsiteY3" fmla="*/ 0 h 227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478" h="2272937">
                <a:moveTo>
                  <a:pt x="483478" y="2272937"/>
                </a:moveTo>
                <a:cubicBezTo>
                  <a:pt x="287535" y="1970314"/>
                  <a:pt x="91592" y="1667692"/>
                  <a:pt x="26278" y="1397726"/>
                </a:cubicBezTo>
                <a:cubicBezTo>
                  <a:pt x="-39036" y="1127760"/>
                  <a:pt x="30632" y="886097"/>
                  <a:pt x="91592" y="653143"/>
                </a:cubicBezTo>
                <a:cubicBezTo>
                  <a:pt x="152552" y="420189"/>
                  <a:pt x="311484" y="141514"/>
                  <a:pt x="392038" y="0"/>
                </a:cubicBezTo>
              </a:path>
            </a:pathLst>
          </a:custGeom>
          <a:noFill/>
          <a:ln w="38100">
            <a:solidFill>
              <a:srgbClr val="92D05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3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530FF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" grpId="0" animBg="1"/>
      <p:bldP spid="8" grpId="0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A74EA8-3823-E542-8578-FF7614176A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63AFB0-592E-CC45-9A25-0916F2DF64DF}"/>
              </a:ext>
            </a:extLst>
          </p:cNvPr>
          <p:cNvSpPr txBox="1"/>
          <p:nvPr/>
        </p:nvSpPr>
        <p:spPr>
          <a:xfrm>
            <a:off x="640080" y="274320"/>
            <a:ext cx="62905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Detection Capability</a:t>
            </a:r>
          </a:p>
          <a:p>
            <a:r>
              <a:rPr lang="en-US" sz="2400" dirty="0">
                <a:latin typeface="+mj-lt"/>
              </a:rPr>
              <a:t> – </a:t>
            </a:r>
            <a:r>
              <a:rPr lang="en-US" sz="2400" dirty="0" err="1">
                <a:latin typeface="+mj-lt"/>
              </a:rPr>
              <a:t>defconfig</a:t>
            </a:r>
            <a:r>
              <a:rPr lang="en-US" sz="2400" dirty="0">
                <a:latin typeface="+mj-lt"/>
              </a:rPr>
              <a:t> (</a:t>
            </a:r>
            <a:r>
              <a:rPr lang="en-US" sz="2400" dirty="0"/>
              <a:t>2.4M LoC</a:t>
            </a:r>
            <a:r>
              <a:rPr lang="en-US" sz="2400" dirty="0">
                <a:latin typeface="+mj-lt"/>
              </a:rPr>
              <a:t>), </a:t>
            </a:r>
            <a:r>
              <a:rPr lang="en-US" sz="2400" dirty="0" err="1">
                <a:latin typeface="+mj-lt"/>
              </a:rPr>
              <a:t>PeX</a:t>
            </a:r>
            <a:r>
              <a:rPr lang="en-US" sz="2400" dirty="0">
                <a:latin typeface="+mj-lt"/>
              </a:rPr>
              <a:t>-KIRIN is Better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51F0233-591E-FE49-8C5F-B8FF3B4AA4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061246"/>
              </p:ext>
            </p:extLst>
          </p:nvPr>
        </p:nvGraphicFramePr>
        <p:xfrm>
          <a:off x="768096" y="1009816"/>
          <a:ext cx="7704362" cy="2964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32783C6-9D0C-4B4F-B726-4634A3DE7E6A}"/>
              </a:ext>
            </a:extLst>
          </p:cNvPr>
          <p:cNvSpPr txBox="1"/>
          <p:nvPr/>
        </p:nvSpPr>
        <p:spPr>
          <a:xfrm>
            <a:off x="0" y="4282481"/>
            <a:ext cx="72106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2. ICFG generated by K-Miner-SVF is unsound, so it generates less warnings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933B56-BA7A-924F-85F9-4AB81272CBE6}"/>
              </a:ext>
            </a:extLst>
          </p:cNvPr>
          <p:cNvSpPr txBox="1"/>
          <p:nvPr/>
        </p:nvSpPr>
        <p:spPr>
          <a:xfrm>
            <a:off x="0" y="3974704"/>
            <a:ext cx="8787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1. ICFG generated by KIRIN is more precise than type approach, so it generates less warnings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A167DD-AD1A-CC42-BC54-C56A8EE1F608}"/>
              </a:ext>
            </a:extLst>
          </p:cNvPr>
          <p:cNvSpPr/>
          <p:nvPr/>
        </p:nvSpPr>
        <p:spPr>
          <a:xfrm>
            <a:off x="3847605" y="2695760"/>
            <a:ext cx="1306286" cy="984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408A82-4F0F-5A4C-B97C-9FCBFDEC0750}"/>
              </a:ext>
            </a:extLst>
          </p:cNvPr>
          <p:cNvSpPr/>
          <p:nvPr/>
        </p:nvSpPr>
        <p:spPr>
          <a:xfrm>
            <a:off x="1553816" y="2994906"/>
            <a:ext cx="1237014" cy="699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76DF03-F4C1-9D46-B77E-69BEF12EC6AC}"/>
              </a:ext>
            </a:extLst>
          </p:cNvPr>
          <p:cNvSpPr/>
          <p:nvPr/>
        </p:nvSpPr>
        <p:spPr>
          <a:xfrm>
            <a:off x="6142150" y="1327868"/>
            <a:ext cx="1322414" cy="2352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79E314-4764-1241-BD83-4C1733BF6F50}"/>
              </a:ext>
            </a:extLst>
          </p:cNvPr>
          <p:cNvSpPr/>
          <p:nvPr/>
        </p:nvSpPr>
        <p:spPr>
          <a:xfrm>
            <a:off x="2862875" y="3322976"/>
            <a:ext cx="592844" cy="3606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F1306D-D857-B746-B7A1-9FDA503ADE7C}"/>
              </a:ext>
            </a:extLst>
          </p:cNvPr>
          <p:cNvSpPr/>
          <p:nvPr/>
        </p:nvSpPr>
        <p:spPr>
          <a:xfrm>
            <a:off x="5185563" y="3040144"/>
            <a:ext cx="592844" cy="644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2B610E-AF2C-B549-9CA1-35F98B47642A}"/>
              </a:ext>
            </a:extLst>
          </p:cNvPr>
          <p:cNvSpPr/>
          <p:nvPr/>
        </p:nvSpPr>
        <p:spPr>
          <a:xfrm>
            <a:off x="7505205" y="2945142"/>
            <a:ext cx="592844" cy="739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9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C9D6C7-0D65-444D-9A02-95082CBEFE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98C663-8B87-964C-815B-A04C78783294}"/>
              </a:ext>
            </a:extLst>
          </p:cNvPr>
          <p:cNvSpPr txBox="1">
            <a:spLocks/>
          </p:cNvSpPr>
          <p:nvPr/>
        </p:nvSpPr>
        <p:spPr>
          <a:xfrm>
            <a:off x="640080" y="274320"/>
            <a:ext cx="8043862" cy="39402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1. Data Race Bugs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5D44A8-86CA-3F48-B107-CE3BE8454635}"/>
              </a:ext>
            </a:extLst>
          </p:cNvPr>
          <p:cNvSpPr txBox="1">
            <a:spLocks/>
          </p:cNvSpPr>
          <p:nvPr/>
        </p:nvSpPr>
        <p:spPr>
          <a:xfrm>
            <a:off x="559706" y="760637"/>
            <a:ext cx="8557768" cy="108120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ym typeface="Wingdings" panose="05000000000000000000" pitchFamily="2" charset="2"/>
              </a:rPr>
              <a:t>Two threads access the same shared location (one is write)</a:t>
            </a:r>
          </a:p>
          <a:p>
            <a:r>
              <a:rPr lang="en-US" sz="1800" dirty="0">
                <a:sym typeface="Wingdings" panose="05000000000000000000" pitchFamily="2" charset="2"/>
              </a:rPr>
              <a:t>Not ordered by synchronizations</a:t>
            </a:r>
            <a:endParaRPr lang="en-US" sz="18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grpSp>
        <p:nvGrpSpPr>
          <p:cNvPr id="5" name="组 3">
            <a:extLst>
              <a:ext uri="{FF2B5EF4-FFF2-40B4-BE49-F238E27FC236}">
                <a16:creationId xmlns:a16="http://schemas.microsoft.com/office/drawing/2014/main" id="{3E777A02-280B-B54E-9ED8-43ED1CDAD4B9}"/>
              </a:ext>
            </a:extLst>
          </p:cNvPr>
          <p:cNvGrpSpPr/>
          <p:nvPr/>
        </p:nvGrpSpPr>
        <p:grpSpPr>
          <a:xfrm>
            <a:off x="2280154" y="2541254"/>
            <a:ext cx="1999322" cy="420810"/>
            <a:chOff x="2216419" y="4286991"/>
            <a:chExt cx="1999322" cy="42081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FD3CBBC-9C4C-144D-AABD-18BBFDF65185}"/>
                </a:ext>
              </a:extLst>
            </p:cNvPr>
            <p:cNvSpPr/>
            <p:nvPr/>
          </p:nvSpPr>
          <p:spPr bwMode="auto">
            <a:xfrm>
              <a:off x="2216419" y="4286991"/>
              <a:ext cx="1999322" cy="42081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578A20-5B65-204D-9A11-338352066069}"/>
                </a:ext>
              </a:extLst>
            </p:cNvPr>
            <p:cNvSpPr txBox="1"/>
            <p:nvPr/>
          </p:nvSpPr>
          <p:spPr>
            <a:xfrm>
              <a:off x="2493819" y="4310744"/>
              <a:ext cx="931665" cy="395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</a:rPr>
                <a:t>if (p) {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C9C9712-0977-2B44-9523-E9C7ED3D46CB}"/>
              </a:ext>
            </a:extLst>
          </p:cNvPr>
          <p:cNvGrpSpPr/>
          <p:nvPr/>
        </p:nvGrpSpPr>
        <p:grpSpPr>
          <a:xfrm>
            <a:off x="2280154" y="3152833"/>
            <a:ext cx="1999322" cy="1026842"/>
            <a:chOff x="2688691" y="3701761"/>
            <a:chExt cx="1999322" cy="1026842"/>
          </a:xfrm>
        </p:grpSpPr>
        <p:grpSp>
          <p:nvGrpSpPr>
            <p:cNvPr id="9" name="组 17">
              <a:extLst>
                <a:ext uri="{FF2B5EF4-FFF2-40B4-BE49-F238E27FC236}">
                  <a16:creationId xmlns:a16="http://schemas.microsoft.com/office/drawing/2014/main" id="{974EEE4F-F36B-8C43-A87B-F909F795F61E}"/>
                </a:ext>
              </a:extLst>
            </p:cNvPr>
            <p:cNvGrpSpPr/>
            <p:nvPr/>
          </p:nvGrpSpPr>
          <p:grpSpPr>
            <a:xfrm>
              <a:off x="2688691" y="3701761"/>
              <a:ext cx="1999322" cy="420810"/>
              <a:chOff x="2216419" y="4749366"/>
              <a:chExt cx="1999322" cy="420810"/>
            </a:xfrm>
          </p:grpSpPr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FB4C4CF5-B53B-4C43-B56D-84595C64300F}"/>
                  </a:ext>
                </a:extLst>
              </p:cNvPr>
              <p:cNvSpPr/>
              <p:nvPr/>
            </p:nvSpPr>
            <p:spPr bwMode="auto">
              <a:xfrm>
                <a:off x="2216419" y="4749366"/>
                <a:ext cx="1999322" cy="42081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23C1742-72DD-5645-A063-AB9FBED881EA}"/>
                  </a:ext>
                </a:extLst>
              </p:cNvPr>
              <p:cNvSpPr txBox="1"/>
              <p:nvPr/>
            </p:nvSpPr>
            <p:spPr>
              <a:xfrm>
                <a:off x="2493819" y="4773119"/>
                <a:ext cx="1688283" cy="395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    </a:t>
                </a:r>
                <a:r>
                  <a:rPr lang="en-US" sz="2400" dirty="0" err="1">
                    <a:latin typeface="Calibri" panose="020F0502020204030204" pitchFamily="34" charset="0"/>
                  </a:rPr>
                  <a:t>fput</a:t>
                </a:r>
                <a:r>
                  <a:rPr lang="en-US" sz="2400" dirty="0">
                    <a:latin typeface="Calibri" panose="020F0502020204030204" pitchFamily="34" charset="0"/>
                  </a:rPr>
                  <a:t>(p, …)</a:t>
                </a:r>
              </a:p>
            </p:txBody>
          </p:sp>
        </p:grpSp>
        <p:grpSp>
          <p:nvGrpSpPr>
            <p:cNvPr id="10" name="组 18">
              <a:extLst>
                <a:ext uri="{FF2B5EF4-FFF2-40B4-BE49-F238E27FC236}">
                  <a16:creationId xmlns:a16="http://schemas.microsoft.com/office/drawing/2014/main" id="{CF0D2F18-4B11-294E-B0E3-5D2C67E1EDF4}"/>
                </a:ext>
              </a:extLst>
            </p:cNvPr>
            <p:cNvGrpSpPr/>
            <p:nvPr/>
          </p:nvGrpSpPr>
          <p:grpSpPr>
            <a:xfrm>
              <a:off x="2688691" y="4307793"/>
              <a:ext cx="1999322" cy="420810"/>
              <a:chOff x="2216419" y="5239544"/>
              <a:chExt cx="1999322" cy="420810"/>
            </a:xfrm>
          </p:grpSpPr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46287A96-12FB-A248-8973-A7C8B92DF3E3}"/>
                  </a:ext>
                </a:extLst>
              </p:cNvPr>
              <p:cNvSpPr/>
              <p:nvPr/>
            </p:nvSpPr>
            <p:spPr bwMode="auto">
              <a:xfrm>
                <a:off x="2216419" y="5239544"/>
                <a:ext cx="1999322" cy="42081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itchFamily="2" charset="2"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6E3C5A-3B85-144B-875D-3CEDCC8E4C45}"/>
                  </a:ext>
                </a:extLst>
              </p:cNvPr>
              <p:cNvSpPr txBox="1"/>
              <p:nvPr/>
            </p:nvSpPr>
            <p:spPr>
              <a:xfrm>
                <a:off x="2493819" y="5263297"/>
                <a:ext cx="280846" cy="395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}</a:t>
                </a:r>
              </a:p>
            </p:txBody>
          </p:sp>
        </p:grpSp>
      </p:grpSp>
      <p:grpSp>
        <p:nvGrpSpPr>
          <p:cNvPr id="15" name="组 19">
            <a:extLst>
              <a:ext uri="{FF2B5EF4-FFF2-40B4-BE49-F238E27FC236}">
                <a16:creationId xmlns:a16="http://schemas.microsoft.com/office/drawing/2014/main" id="{BF58331D-72D3-7542-9FE1-A3E07C595114}"/>
              </a:ext>
            </a:extLst>
          </p:cNvPr>
          <p:cNvGrpSpPr/>
          <p:nvPr/>
        </p:nvGrpSpPr>
        <p:grpSpPr>
          <a:xfrm>
            <a:off x="5582201" y="1974357"/>
            <a:ext cx="1999322" cy="420810"/>
            <a:chOff x="5022255" y="4773119"/>
            <a:chExt cx="1999322" cy="42081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918BE55-E6EF-2D46-A180-EC35F61B71FA}"/>
                </a:ext>
              </a:extLst>
            </p:cNvPr>
            <p:cNvSpPr/>
            <p:nvPr/>
          </p:nvSpPr>
          <p:spPr bwMode="auto">
            <a:xfrm>
              <a:off x="5022255" y="4773119"/>
              <a:ext cx="1999322" cy="420810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36BFD64-660E-2D4E-BD32-2525AD50E396}"/>
                </a:ext>
              </a:extLst>
            </p:cNvPr>
            <p:cNvSpPr txBox="1"/>
            <p:nvPr/>
          </p:nvSpPr>
          <p:spPr>
            <a:xfrm>
              <a:off x="5299655" y="4796872"/>
              <a:ext cx="1293944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</a:rPr>
                <a:t>p = NULL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D9D211E-76F4-6747-8387-79AFF255AE36}"/>
              </a:ext>
            </a:extLst>
          </p:cNvPr>
          <p:cNvSpPr txBox="1"/>
          <p:nvPr/>
        </p:nvSpPr>
        <p:spPr>
          <a:xfrm>
            <a:off x="2635665" y="1446665"/>
            <a:ext cx="1288301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Calibri" panose="020F0502020204030204" pitchFamily="34" charset="0"/>
              </a:rPr>
              <a:t>Thread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66A98A-8CA2-F54D-878E-56388814DB3C}"/>
              </a:ext>
            </a:extLst>
          </p:cNvPr>
          <p:cNvSpPr txBox="1"/>
          <p:nvPr/>
        </p:nvSpPr>
        <p:spPr>
          <a:xfrm>
            <a:off x="5937712" y="1446665"/>
            <a:ext cx="1288301" cy="395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Calibri" panose="020F0502020204030204" pitchFamily="34" charset="0"/>
              </a:rPr>
              <a:t>Thread 2</a:t>
            </a:r>
          </a:p>
        </p:txBody>
      </p:sp>
      <p:grpSp>
        <p:nvGrpSpPr>
          <p:cNvPr id="20" name="组 20">
            <a:extLst>
              <a:ext uri="{FF2B5EF4-FFF2-40B4-BE49-F238E27FC236}">
                <a16:creationId xmlns:a16="http://schemas.microsoft.com/office/drawing/2014/main" id="{C4803349-B182-8647-BD07-1DFB84AD4C0E}"/>
              </a:ext>
            </a:extLst>
          </p:cNvPr>
          <p:cNvGrpSpPr/>
          <p:nvPr/>
        </p:nvGrpSpPr>
        <p:grpSpPr>
          <a:xfrm>
            <a:off x="833318" y="2915387"/>
            <a:ext cx="1683392" cy="917569"/>
            <a:chOff x="939435" y="4990602"/>
            <a:chExt cx="1346026" cy="667868"/>
          </a:xfrm>
        </p:grpSpPr>
        <p:sp>
          <p:nvSpPr>
            <p:cNvPr id="21" name="Explosion 2 20">
              <a:extLst>
                <a:ext uri="{FF2B5EF4-FFF2-40B4-BE49-F238E27FC236}">
                  <a16:creationId xmlns:a16="http://schemas.microsoft.com/office/drawing/2014/main" id="{01E58286-F9F7-0E49-A451-F602C2FA5E0A}"/>
                </a:ext>
              </a:extLst>
            </p:cNvPr>
            <p:cNvSpPr/>
            <p:nvPr/>
          </p:nvSpPr>
          <p:spPr bwMode="auto">
            <a:xfrm>
              <a:off x="939435" y="4990602"/>
              <a:ext cx="1346026" cy="667868"/>
            </a:xfrm>
            <a:prstGeom prst="irregularSeal2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ECCBA85-F556-744D-B0A0-3F2A09060ECF}"/>
                </a:ext>
              </a:extLst>
            </p:cNvPr>
            <p:cNvSpPr txBox="1"/>
            <p:nvPr/>
          </p:nvSpPr>
          <p:spPr>
            <a:xfrm>
              <a:off x="1240273" y="5173878"/>
              <a:ext cx="706790" cy="272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Calibri" panose="020F0502020204030204" pitchFamily="34" charset="0"/>
                </a:rPr>
                <a:t>crash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04FF4FC-FD56-F948-8DF1-C2F39E295C80}"/>
              </a:ext>
            </a:extLst>
          </p:cNvPr>
          <p:cNvCxnSpPr/>
          <p:nvPr/>
        </p:nvCxnSpPr>
        <p:spPr bwMode="auto">
          <a:xfrm>
            <a:off x="4320320" y="2270472"/>
            <a:ext cx="1261881" cy="575697"/>
          </a:xfrm>
          <a:prstGeom prst="straightConnector1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F699621-8295-7542-B616-0015C1745BC3}"/>
              </a:ext>
            </a:extLst>
          </p:cNvPr>
          <p:cNvCxnSpPr/>
          <p:nvPr/>
        </p:nvCxnSpPr>
        <p:spPr bwMode="auto">
          <a:xfrm flipH="1">
            <a:off x="4320320" y="2896969"/>
            <a:ext cx="1261882" cy="490750"/>
          </a:xfrm>
          <a:prstGeom prst="straightConnector1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5C9D34D-0D70-F148-B0A5-D74DB5B03A3B}"/>
              </a:ext>
            </a:extLst>
          </p:cNvPr>
          <p:cNvSpPr txBox="1"/>
          <p:nvPr/>
        </p:nvSpPr>
        <p:spPr>
          <a:xfrm>
            <a:off x="3778301" y="4502808"/>
            <a:ext cx="2446504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MySQL bug #3596</a:t>
            </a:r>
          </a:p>
        </p:txBody>
      </p:sp>
    </p:spTree>
    <p:extLst>
      <p:ext uri="{BB962C8B-B14F-4D97-AF65-F5344CB8AC3E}">
        <p14:creationId xmlns:p14="http://schemas.microsoft.com/office/powerpoint/2010/main" val="59147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00226 -0.0777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388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0.00226 0.0946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15867E-4BEF-F94F-B0DD-FA0052B269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40</a:t>
            </a:fld>
            <a:endParaRPr lang="en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1F8F409-1409-BF41-BE92-156D156B9F4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68096" y="1045029"/>
          <a:ext cx="7592134" cy="3443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4340358-947B-F44B-8D3D-E36D4FFFE560}"/>
              </a:ext>
            </a:extLst>
          </p:cNvPr>
          <p:cNvSpPr txBox="1"/>
          <p:nvPr/>
        </p:nvSpPr>
        <p:spPr>
          <a:xfrm>
            <a:off x="6101166" y="2675511"/>
            <a:ext cx="2259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ICFG generated by K-Miner is not sound, so it detects less bugs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D217E7-D244-6747-B8DB-BF960D35DD7F}"/>
              </a:ext>
            </a:extLst>
          </p:cNvPr>
          <p:cNvSpPr txBox="1"/>
          <p:nvPr/>
        </p:nvSpPr>
        <p:spPr>
          <a:xfrm>
            <a:off x="3744441" y="4334983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(Imprecise ICFG)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2C6E60-0192-2242-AFAA-7FD37E48F47B}"/>
              </a:ext>
            </a:extLst>
          </p:cNvPr>
          <p:cNvSpPr txBox="1"/>
          <p:nvPr/>
        </p:nvSpPr>
        <p:spPr>
          <a:xfrm>
            <a:off x="6166157" y="4334983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(unsound ICFG)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C0F5E6-F5D4-5D41-8E73-F5E406A4642F}"/>
              </a:ext>
            </a:extLst>
          </p:cNvPr>
          <p:cNvSpPr txBox="1"/>
          <p:nvPr/>
        </p:nvSpPr>
        <p:spPr>
          <a:xfrm>
            <a:off x="640080" y="274320"/>
            <a:ext cx="8098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Detection Capability</a:t>
            </a:r>
          </a:p>
          <a:p>
            <a:r>
              <a:rPr lang="en-US" sz="2400" dirty="0">
                <a:latin typeface="+mj-lt"/>
              </a:rPr>
              <a:t> – </a:t>
            </a:r>
            <a:r>
              <a:rPr lang="en-US" sz="2400" dirty="0" err="1">
                <a:latin typeface="+mj-lt"/>
              </a:rPr>
              <a:t>defconfig</a:t>
            </a:r>
            <a:r>
              <a:rPr lang="en-US" sz="2400" dirty="0">
                <a:latin typeface="+mj-lt"/>
              </a:rPr>
              <a:t> (</a:t>
            </a:r>
            <a:r>
              <a:rPr lang="en-US" sz="2400" dirty="0"/>
              <a:t>2.4M LoC</a:t>
            </a:r>
            <a:r>
              <a:rPr lang="en-US" sz="2400" dirty="0">
                <a:latin typeface="+mj-lt"/>
              </a:rPr>
              <a:t>), </a:t>
            </a:r>
            <a:r>
              <a:rPr lang="en-US" sz="2400" dirty="0" err="1">
                <a:latin typeface="+mj-lt"/>
              </a:rPr>
              <a:t>PeX</a:t>
            </a:r>
            <a:r>
              <a:rPr lang="en-US" sz="2400" dirty="0">
                <a:latin typeface="+mj-lt"/>
              </a:rPr>
              <a:t>-KIRIN is Better</a:t>
            </a:r>
          </a:p>
        </p:txBody>
      </p:sp>
    </p:spTree>
    <p:extLst>
      <p:ext uri="{BB962C8B-B14F-4D97-AF65-F5344CB8AC3E}">
        <p14:creationId xmlns:p14="http://schemas.microsoft.com/office/powerpoint/2010/main" val="14677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54CA66-0E8C-6840-AC4C-667A0EE8A2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41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733632-964E-824F-B2FE-534BB8AFEABD}"/>
              </a:ext>
            </a:extLst>
          </p:cNvPr>
          <p:cNvSpPr txBox="1"/>
          <p:nvPr/>
        </p:nvSpPr>
        <p:spPr>
          <a:xfrm>
            <a:off x="640080" y="274320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Overview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C36ED85-EAF0-CB49-834A-784D766DA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39788"/>
              </p:ext>
            </p:extLst>
          </p:nvPr>
        </p:nvGraphicFramePr>
        <p:xfrm>
          <a:off x="5327369" y="1166472"/>
          <a:ext cx="1627965" cy="283303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27965">
                  <a:extLst>
                    <a:ext uri="{9D8B030D-6E8A-4147-A177-3AD203B41FA5}">
                      <a16:colId xmlns:a16="http://schemas.microsoft.com/office/drawing/2014/main" val="119696402"/>
                    </a:ext>
                  </a:extLst>
                </a:gridCol>
              </a:tblGrid>
              <a:tr h="7082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Software Bugs</a:t>
                      </a:r>
                    </a:p>
                    <a:p>
                      <a:pPr algn="ctr"/>
                      <a:r>
                        <a:rPr lang="en-US" dirty="0"/>
                        <a:t>(Case Study)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06432"/>
                  </a:ext>
                </a:extLst>
              </a:tr>
              <a:tr h="7082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races bugs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737725"/>
                  </a:ext>
                </a:extLst>
              </a:tr>
              <a:tr h="7082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Memory safety bugs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461325"/>
                  </a:ext>
                </a:extLst>
              </a:tr>
              <a:tr h="7082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Permission check bugs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210599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6A5215AD-FDC8-8340-BBDB-AAB1A183C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314973"/>
              </p:ext>
            </p:extLst>
          </p:nvPr>
        </p:nvGraphicFramePr>
        <p:xfrm>
          <a:off x="1759286" y="1172538"/>
          <a:ext cx="1627965" cy="282696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27965">
                  <a:extLst>
                    <a:ext uri="{9D8B030D-6E8A-4147-A177-3AD203B41FA5}">
                      <a16:colId xmlns:a16="http://schemas.microsoft.com/office/drawing/2014/main" val="119696402"/>
                    </a:ext>
                  </a:extLst>
                </a:gridCol>
              </a:tblGrid>
              <a:tr h="706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Challenges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06432"/>
                  </a:ext>
                </a:extLst>
              </a:tr>
              <a:tr h="7067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Run-time</a:t>
                      </a:r>
                    </a:p>
                    <a:p>
                      <a:pPr algn="ctr"/>
                      <a:r>
                        <a:rPr lang="en-US" dirty="0"/>
                        <a:t>overhead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737725"/>
                  </a:ext>
                </a:extLst>
              </a:tr>
              <a:tr h="7067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Space</a:t>
                      </a:r>
                    </a:p>
                    <a:p>
                      <a:pPr algn="ctr"/>
                      <a:r>
                        <a:rPr lang="en-US" dirty="0"/>
                        <a:t>overhead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461325"/>
                  </a:ext>
                </a:extLst>
              </a:tr>
              <a:tr h="7067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Scalability and</a:t>
                      </a:r>
                    </a:p>
                    <a:p>
                      <a:pPr algn="ctr"/>
                      <a:r>
                        <a:rPr lang="en-US" dirty="0"/>
                        <a:t>precision issues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210599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79B295D3-80E9-E940-8440-D28E622E0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843373"/>
              </p:ext>
            </p:extLst>
          </p:nvPr>
        </p:nvGraphicFramePr>
        <p:xfrm>
          <a:off x="3387251" y="1169505"/>
          <a:ext cx="1940118" cy="28300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40118">
                  <a:extLst>
                    <a:ext uri="{9D8B030D-6E8A-4147-A177-3AD203B41FA5}">
                      <a16:colId xmlns:a16="http://schemas.microsoft.com/office/drawing/2014/main" val="119696402"/>
                    </a:ext>
                  </a:extLst>
                </a:gridCol>
              </a:tblGrid>
              <a:tr h="7043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Key Ideas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(Contributions)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06432"/>
                  </a:ext>
                </a:extLst>
              </a:tr>
              <a:tr h="70853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Repurpose</a:t>
                      </a:r>
                    </a:p>
                    <a:p>
                      <a:pPr algn="ctr"/>
                      <a:r>
                        <a:rPr lang="en-US"/>
                        <a:t>existing hardware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737725"/>
                  </a:ext>
                </a:extLst>
              </a:tr>
              <a:tr h="70853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Reuse</a:t>
                      </a:r>
                    </a:p>
                    <a:p>
                      <a:pPr algn="ctr"/>
                      <a:r>
                        <a:rPr lang="en-US"/>
                        <a:t>metadata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461325"/>
                  </a:ext>
                </a:extLst>
              </a:tr>
              <a:tr h="7085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Apply common</a:t>
                      </a:r>
                    </a:p>
                    <a:p>
                      <a:pPr algn="ctr"/>
                      <a:r>
                        <a:rPr lang="en-US" dirty="0"/>
                        <a:t>programming patterns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210599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8E87BF9-683F-414F-ACC8-FF2BD85247D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6498" y="1172538"/>
          <a:ext cx="1312788" cy="282696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12788">
                  <a:extLst>
                    <a:ext uri="{9D8B030D-6E8A-4147-A177-3AD203B41FA5}">
                      <a16:colId xmlns:a16="http://schemas.microsoft.com/office/drawing/2014/main" val="119696402"/>
                    </a:ext>
                  </a:extLst>
                </a:gridCol>
              </a:tblGrid>
              <a:tr h="70674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Bug Detector Type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06432"/>
                  </a:ext>
                </a:extLst>
              </a:tr>
              <a:tr h="706742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Dynamic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737725"/>
                  </a:ext>
                </a:extLst>
              </a:tr>
              <a:tr h="706742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Dynamic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461325"/>
                  </a:ext>
                </a:extLst>
              </a:tr>
              <a:tr h="706742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Static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21059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B1CF90B-0B61-3F4E-A078-842351498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216275"/>
              </p:ext>
            </p:extLst>
          </p:nvPr>
        </p:nvGraphicFramePr>
        <p:xfrm>
          <a:off x="6955333" y="1166472"/>
          <a:ext cx="2037587" cy="283303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37587">
                  <a:extLst>
                    <a:ext uri="{9D8B030D-6E8A-4147-A177-3AD203B41FA5}">
                      <a16:colId xmlns:a16="http://schemas.microsoft.com/office/drawing/2014/main" val="119696402"/>
                    </a:ext>
                  </a:extLst>
                </a:gridCol>
              </a:tblGrid>
              <a:tr h="7051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Publications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06432"/>
                  </a:ext>
                </a:extLst>
              </a:tr>
              <a:tr h="70929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TxRace</a:t>
                      </a:r>
                      <a:r>
                        <a:rPr lang="en-US" dirty="0"/>
                        <a:t> [ASPLOS’16], </a:t>
                      </a:r>
                      <a:r>
                        <a:rPr lang="en-US" dirty="0" err="1"/>
                        <a:t>ProRace</a:t>
                      </a:r>
                      <a:r>
                        <a:rPr lang="en-US" dirty="0"/>
                        <a:t> [ASPLOS’17]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737725"/>
                  </a:ext>
                </a:extLst>
              </a:tr>
              <a:tr h="7092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BOGO [ASPLOS’19]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461325"/>
                  </a:ext>
                </a:extLst>
              </a:tr>
              <a:tr h="70929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PeX</a:t>
                      </a:r>
                      <a:r>
                        <a:rPr lang="en-US" dirty="0"/>
                        <a:t> [SEC’19]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21059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6932372-2862-3040-872C-9166E0AF19B1}"/>
              </a:ext>
            </a:extLst>
          </p:cNvPr>
          <p:cNvSpPr/>
          <p:nvPr/>
        </p:nvSpPr>
        <p:spPr>
          <a:xfrm>
            <a:off x="446497" y="3364336"/>
            <a:ext cx="8448955" cy="529932"/>
          </a:xfrm>
          <a:prstGeom prst="rect">
            <a:avLst/>
          </a:prstGeom>
          <a:noFill/>
          <a:ln w="508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2750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4D2529-A4C4-3645-8C51-F1B37C460B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42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DC00EB-C413-6747-B675-0F43B2D844E6}"/>
              </a:ext>
            </a:extLst>
          </p:cNvPr>
          <p:cNvSpPr txBox="1"/>
          <p:nvPr/>
        </p:nvSpPr>
        <p:spPr>
          <a:xfrm>
            <a:off x="640080" y="274320"/>
            <a:ext cx="18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Future 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3ED6A1-5A49-BF49-AB41-8ADF3414C434}"/>
              </a:ext>
            </a:extLst>
          </p:cNvPr>
          <p:cNvSpPr txBox="1"/>
          <p:nvPr/>
        </p:nvSpPr>
        <p:spPr>
          <a:xfrm>
            <a:off x="751841" y="964407"/>
            <a:ext cx="7583638" cy="2632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ProRace’s</a:t>
            </a:r>
            <a:r>
              <a:rPr lang="en-US" sz="1600" dirty="0">
                <a:solidFill>
                  <a:schemeClr val="tx1"/>
                </a:solidFill>
              </a:rPr>
              <a:t> approach is useful for other dynamic program analysis tools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</a:rPr>
              <a:t>        - </a:t>
            </a:r>
            <a:r>
              <a:rPr lang="en-US" sz="1600" dirty="0" err="1">
                <a:solidFill>
                  <a:schemeClr val="tx1"/>
                </a:solidFill>
              </a:rPr>
              <a:t>ProRace’s</a:t>
            </a:r>
            <a:r>
              <a:rPr lang="en-US" sz="1600" dirty="0">
                <a:solidFill>
                  <a:schemeClr val="tx1"/>
                </a:solidFill>
              </a:rPr>
              <a:t> online lightweight sampling can benefit other bug detectors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</a:rPr>
              <a:t>          e.g. Sampler [MICRO’18]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</a:rPr>
              <a:t>        - </a:t>
            </a:r>
            <a:r>
              <a:rPr lang="en-US" sz="1600" dirty="0" err="1">
                <a:solidFill>
                  <a:schemeClr val="tx1"/>
                </a:solidFill>
              </a:rPr>
              <a:t>ProRace’s</a:t>
            </a:r>
            <a:r>
              <a:rPr lang="en-US" sz="1600" dirty="0">
                <a:solidFill>
                  <a:schemeClr val="tx1"/>
                </a:solidFill>
              </a:rPr>
              <a:t> offline memory sample reconstruction can also benefit other 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</a:rPr>
              <a:t>          dynamic program analysis tools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KIRIN is useful for other kernel static bug detectors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chemeClr val="tx1"/>
                </a:solidFill>
              </a:rPr>
              <a:t>        - Many static kernel bug detector tools rely on ICFG</a:t>
            </a:r>
          </a:p>
        </p:txBody>
      </p:sp>
    </p:spTree>
    <p:extLst>
      <p:ext uri="{BB962C8B-B14F-4D97-AF65-F5344CB8AC3E}">
        <p14:creationId xmlns:p14="http://schemas.microsoft.com/office/powerpoint/2010/main" val="25433571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5F03D4-80A4-ED47-8D73-AB19B2E0BAF2}"/>
              </a:ext>
            </a:extLst>
          </p:cNvPr>
          <p:cNvSpPr txBox="1"/>
          <p:nvPr/>
        </p:nvSpPr>
        <p:spPr>
          <a:xfrm>
            <a:off x="1028690" y="2108939"/>
            <a:ext cx="7304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4000" b="1" dirty="0">
                <a:solidFill>
                  <a:schemeClr val="dk1"/>
                </a:solidFill>
              </a:rPr>
              <a:t>Thank you !</a:t>
            </a:r>
            <a:endParaRPr lang="en-US" sz="4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61AE11-DC10-7448-8846-990E4ECF3E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4086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34"/>
    </mc:Choice>
    <mc:Fallback xmlns="">
      <p:transition spd="slow" advTm="9234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DA57DD-F538-194A-AFFF-516F39B297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44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AEE94A-6E0A-DB42-90B0-EC09CA4523B3}"/>
              </a:ext>
            </a:extLst>
          </p:cNvPr>
          <p:cNvSpPr txBox="1"/>
          <p:nvPr/>
        </p:nvSpPr>
        <p:spPr>
          <a:xfrm>
            <a:off x="2862470" y="1938131"/>
            <a:ext cx="3647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Backup slides here</a:t>
            </a:r>
          </a:p>
        </p:txBody>
      </p:sp>
    </p:spTree>
    <p:extLst>
      <p:ext uri="{BB962C8B-B14F-4D97-AF65-F5344CB8AC3E}">
        <p14:creationId xmlns:p14="http://schemas.microsoft.com/office/powerpoint/2010/main" val="2730940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D0629B-F7ED-2342-BAA9-F6B513F89B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5D791E-B00E-474D-BBA0-9A61B1C32ABC}"/>
              </a:ext>
            </a:extLst>
          </p:cNvPr>
          <p:cNvSpPr txBox="1"/>
          <p:nvPr/>
        </p:nvSpPr>
        <p:spPr>
          <a:xfrm>
            <a:off x="640080" y="274320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2. Memory Safety Bugs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B3459F-8F6C-414C-9D47-DEDD7F79253B}"/>
              </a:ext>
            </a:extLst>
          </p:cNvPr>
          <p:cNvSpPr txBox="1"/>
          <p:nvPr/>
        </p:nvSpPr>
        <p:spPr>
          <a:xfrm>
            <a:off x="815705" y="2169451"/>
            <a:ext cx="2693366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char* a = </a:t>
            </a:r>
            <a:r>
              <a:rPr lang="en-US" sz="2000" b="1" dirty="0" err="1"/>
              <a:t>malloc</a:t>
            </a:r>
            <a:r>
              <a:rPr lang="en-US" sz="2000" b="1" dirty="0"/>
              <a:t> </a:t>
            </a:r>
            <a:r>
              <a:rPr lang="en-US" sz="2000" dirty="0"/>
              <a:t>(10);</a:t>
            </a:r>
          </a:p>
          <a:p>
            <a:r>
              <a:rPr lang="en-US" sz="2000" dirty="0"/>
              <a:t>char* c = a;</a:t>
            </a:r>
          </a:p>
          <a:p>
            <a:r>
              <a:rPr lang="en-US" sz="2000" dirty="0"/>
              <a:t>…</a:t>
            </a:r>
          </a:p>
          <a:p>
            <a:r>
              <a:rPr lang="en-US" sz="2000" dirty="0">
                <a:solidFill>
                  <a:srgbClr val="FF0000"/>
                </a:solidFill>
              </a:rPr>
              <a:t>c [11] = ‘x’;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1C6794-3BB6-BF46-B936-921265F2911F}"/>
              </a:ext>
            </a:extLst>
          </p:cNvPr>
          <p:cNvSpPr txBox="1"/>
          <p:nvPr/>
        </p:nvSpPr>
        <p:spPr>
          <a:xfrm>
            <a:off x="815705" y="1147966"/>
            <a:ext cx="324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Spatial memory safety bugs</a:t>
            </a:r>
          </a:p>
          <a:p>
            <a:r>
              <a:rPr lang="en-US" sz="1800" dirty="0"/>
              <a:t>: e.g. buffer overflow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595A76-526B-B24B-B057-7977AE21A6A5}"/>
              </a:ext>
            </a:extLst>
          </p:cNvPr>
          <p:cNvSpPr txBox="1"/>
          <p:nvPr/>
        </p:nvSpPr>
        <p:spPr>
          <a:xfrm>
            <a:off x="4840356" y="2169451"/>
            <a:ext cx="2693366" cy="16312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char* a = </a:t>
            </a:r>
            <a:r>
              <a:rPr lang="en-US" sz="2000" b="1" dirty="0" err="1"/>
              <a:t>malloc</a:t>
            </a:r>
            <a:r>
              <a:rPr lang="en-US" sz="2000" b="1" dirty="0"/>
              <a:t> </a:t>
            </a:r>
            <a:r>
              <a:rPr lang="en-US" sz="2000" dirty="0"/>
              <a:t>(10);</a:t>
            </a:r>
          </a:p>
          <a:p>
            <a:r>
              <a:rPr lang="en-US" sz="2000" dirty="0"/>
              <a:t>char* c = a;</a:t>
            </a:r>
          </a:p>
          <a:p>
            <a:r>
              <a:rPr lang="en-US" sz="2000" dirty="0"/>
              <a:t>…</a:t>
            </a:r>
          </a:p>
          <a:p>
            <a:r>
              <a:rPr lang="en-US" sz="2000" b="1" dirty="0"/>
              <a:t>free</a:t>
            </a:r>
            <a:r>
              <a:rPr lang="en-US" sz="2000" dirty="0"/>
              <a:t>(c);</a:t>
            </a:r>
          </a:p>
          <a:p>
            <a:r>
              <a:rPr lang="en-US" sz="2000" dirty="0">
                <a:solidFill>
                  <a:srgbClr val="FF0000"/>
                </a:solidFill>
              </a:rPr>
              <a:t>a [0] = ‘x’;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3390F3-002E-1749-A082-2DC5DD771A9F}"/>
              </a:ext>
            </a:extLst>
          </p:cNvPr>
          <p:cNvSpPr txBox="1"/>
          <p:nvPr/>
        </p:nvSpPr>
        <p:spPr>
          <a:xfrm>
            <a:off x="4840356" y="1147966"/>
            <a:ext cx="3531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Temporal memory safety bugs</a:t>
            </a:r>
          </a:p>
          <a:p>
            <a:r>
              <a:rPr lang="en-US" sz="1800" dirty="0"/>
              <a:t>: e.g. use-after-free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904277-5675-5241-A0E7-C3EC8160863E}"/>
              </a:ext>
            </a:extLst>
          </p:cNvPr>
          <p:cNvGrpSpPr/>
          <p:nvPr/>
        </p:nvGrpSpPr>
        <p:grpSpPr>
          <a:xfrm>
            <a:off x="1411966" y="3704843"/>
            <a:ext cx="1950853" cy="465135"/>
            <a:chOff x="1411966" y="3397415"/>
            <a:chExt cx="1950853" cy="465135"/>
          </a:xfrm>
        </p:grpSpPr>
        <p:sp>
          <p:nvSpPr>
            <p:cNvPr id="9" name="Oval Callout 8">
              <a:extLst>
                <a:ext uri="{FF2B5EF4-FFF2-40B4-BE49-F238E27FC236}">
                  <a16:creationId xmlns:a16="http://schemas.microsoft.com/office/drawing/2014/main" id="{6A436D90-8DAD-894B-8458-36B80D397A0E}"/>
                </a:ext>
              </a:extLst>
            </p:cNvPr>
            <p:cNvSpPr/>
            <p:nvPr/>
          </p:nvSpPr>
          <p:spPr>
            <a:xfrm>
              <a:off x="1411966" y="3397415"/>
              <a:ext cx="1950853" cy="465135"/>
            </a:xfrm>
            <a:prstGeom prst="wedgeEllipseCallout">
              <a:avLst>
                <a:gd name="adj1" fmla="val -55305"/>
                <a:gd name="adj2" fmla="val -106202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E764DD-E7CF-1F4B-9A30-755AC992D0B4}"/>
                </a:ext>
              </a:extLst>
            </p:cNvPr>
            <p:cNvSpPr txBox="1"/>
            <p:nvPr/>
          </p:nvSpPr>
          <p:spPr>
            <a:xfrm>
              <a:off x="1653858" y="3445316"/>
              <a:ext cx="146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out of bound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343F8C8-9FED-AE48-939A-0F3EAA7D8B96}"/>
              </a:ext>
            </a:extLst>
          </p:cNvPr>
          <p:cNvGrpSpPr/>
          <p:nvPr/>
        </p:nvGrpSpPr>
        <p:grpSpPr>
          <a:xfrm>
            <a:off x="5118759" y="3978760"/>
            <a:ext cx="2161060" cy="490762"/>
            <a:chOff x="5118759" y="3978760"/>
            <a:chExt cx="2161060" cy="490762"/>
          </a:xfrm>
        </p:grpSpPr>
        <p:sp>
          <p:nvSpPr>
            <p:cNvPr id="12" name="Oval Callout 11">
              <a:extLst>
                <a:ext uri="{FF2B5EF4-FFF2-40B4-BE49-F238E27FC236}">
                  <a16:creationId xmlns:a16="http://schemas.microsoft.com/office/drawing/2014/main" id="{960866CE-A5F0-3A4B-8AF0-0681344C15A7}"/>
                </a:ext>
              </a:extLst>
            </p:cNvPr>
            <p:cNvSpPr/>
            <p:nvPr/>
          </p:nvSpPr>
          <p:spPr>
            <a:xfrm>
              <a:off x="5118759" y="3978760"/>
              <a:ext cx="2161060" cy="490762"/>
            </a:xfrm>
            <a:prstGeom prst="wedgeEllipseCallout">
              <a:avLst>
                <a:gd name="adj1" fmla="val -54530"/>
                <a:gd name="adj2" fmla="val -103166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3772349-DEB8-824A-8B2F-60B78B1FE37D}"/>
                </a:ext>
              </a:extLst>
            </p:cNvPr>
            <p:cNvSpPr txBox="1"/>
            <p:nvPr/>
          </p:nvSpPr>
          <p:spPr>
            <a:xfrm>
              <a:off x="5282300" y="4039475"/>
              <a:ext cx="1864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dangling pointer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514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390B32-285B-3F41-A4B6-64EEC32DCF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F5DF39-C660-9D49-8184-0451B1B7BF27}"/>
              </a:ext>
            </a:extLst>
          </p:cNvPr>
          <p:cNvSpPr txBox="1"/>
          <p:nvPr/>
        </p:nvSpPr>
        <p:spPr>
          <a:xfrm>
            <a:off x="3559493" y="1291528"/>
            <a:ext cx="1281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</a:rPr>
              <a:t>prctl</a:t>
            </a:r>
            <a:r>
              <a:rPr lang="en-US" sz="1600" dirty="0">
                <a:latin typeface="+mn-lt"/>
              </a:rPr>
              <a:t>(“new”);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F07BBA-BFBF-1343-AC90-D3CB13AD9A09}"/>
              </a:ext>
            </a:extLst>
          </p:cNvPr>
          <p:cNvSpPr txBox="1"/>
          <p:nvPr/>
        </p:nvSpPr>
        <p:spPr>
          <a:xfrm>
            <a:off x="1173644" y="1271767"/>
            <a:ext cx="1479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write(“new”)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0D175B-06F7-8B44-B225-CE250797D830}"/>
              </a:ext>
            </a:extLst>
          </p:cNvPr>
          <p:cNvSpPr txBox="1"/>
          <p:nvPr/>
        </p:nvSpPr>
        <p:spPr>
          <a:xfrm>
            <a:off x="994222" y="1773248"/>
            <a:ext cx="1841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SyS_write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(“new”)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9191B9-DF7C-974B-A84C-11B7C939E445}"/>
              </a:ext>
            </a:extLst>
          </p:cNvPr>
          <p:cNvSpPr txBox="1"/>
          <p:nvPr/>
        </p:nvSpPr>
        <p:spPr>
          <a:xfrm>
            <a:off x="1389654" y="2335238"/>
            <a:ext cx="103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vfs_write</a:t>
            </a:r>
            <a:endParaRPr lang="en-US" sz="1600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9D4700-C6D1-1F46-ABF0-C798A16BE7F6}"/>
              </a:ext>
            </a:extLst>
          </p:cNvPr>
          <p:cNvSpPr txBox="1"/>
          <p:nvPr/>
        </p:nvSpPr>
        <p:spPr>
          <a:xfrm>
            <a:off x="1061203" y="3476389"/>
            <a:ext cx="1682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file-&gt;</a:t>
            </a:r>
            <a:r>
              <a:rPr lang="en-US" sz="1600" dirty="0" err="1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f_op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-&gt;write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96EFFB-9F50-BE4A-A2EF-3B7631E35D85}"/>
              </a:ext>
            </a:extLst>
          </p:cNvPr>
          <p:cNvSpPr txBox="1"/>
          <p:nvPr/>
        </p:nvSpPr>
        <p:spPr>
          <a:xfrm>
            <a:off x="3342285" y="1827406"/>
            <a:ext cx="1715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</a:rPr>
              <a:t>SyS_prctl</a:t>
            </a:r>
            <a:r>
              <a:rPr lang="en-US" sz="1600" dirty="0">
                <a:latin typeface="+mn-lt"/>
              </a:rPr>
              <a:t>(“new”)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3ACB4C-E7B9-2C4C-BEF5-03BE2D0F77D0}"/>
              </a:ext>
            </a:extLst>
          </p:cNvPr>
          <p:cNvSpPr/>
          <p:nvPr/>
        </p:nvSpPr>
        <p:spPr>
          <a:xfrm>
            <a:off x="723139" y="2907087"/>
            <a:ext cx="2371162" cy="33855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security_file_permission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3F5720-4F6B-3E48-BD46-A2BDA70C8D6D}"/>
              </a:ext>
            </a:extLst>
          </p:cNvPr>
          <p:cNvSpPr txBox="1"/>
          <p:nvPr/>
        </p:nvSpPr>
        <p:spPr>
          <a:xfrm>
            <a:off x="2465289" y="4591202"/>
            <a:ext cx="2273379" cy="338554"/>
          </a:xfrm>
          <a:prstGeom prst="rect">
            <a:avLst/>
          </a:prstGeom>
          <a:noFill/>
          <a:ln w="38100"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432FF"/>
                </a:solidFill>
              </a:rPr>
              <a:t>set_task_comm</a:t>
            </a:r>
            <a:r>
              <a:rPr lang="en-US" sz="1600" dirty="0">
                <a:solidFill>
                  <a:srgbClr val="0432FF"/>
                </a:solidFill>
              </a:rPr>
              <a:t>(“new”)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68D771-F55C-5545-BC7A-4329C774A19E}"/>
              </a:ext>
            </a:extLst>
          </p:cNvPr>
          <p:cNvSpPr txBox="1"/>
          <p:nvPr/>
        </p:nvSpPr>
        <p:spPr>
          <a:xfrm>
            <a:off x="931590" y="4113543"/>
            <a:ext cx="1941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comm_write</a:t>
            </a:r>
            <a:r>
              <a:rPr lang="en-US" sz="1600" dirty="0"/>
              <a:t>(“new”)</a:t>
            </a:r>
          </a:p>
        </p:txBody>
      </p:sp>
      <p:cxnSp>
        <p:nvCxnSpPr>
          <p:cNvPr id="4" name="Elbow Connector 3">
            <a:extLst>
              <a:ext uri="{FF2B5EF4-FFF2-40B4-BE49-F238E27FC236}">
                <a16:creationId xmlns:a16="http://schemas.microsoft.com/office/drawing/2014/main" id="{D9B14A5F-69A4-2F47-A286-D497E96E0E12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rot="16200000" flipH="1">
            <a:off x="1832715" y="1690952"/>
            <a:ext cx="162927" cy="166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988F7A1E-7203-EA47-A709-EDA455AA74FD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 rot="5400000">
            <a:off x="1800147" y="2220375"/>
            <a:ext cx="223436" cy="629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FDEB9263-37BB-D94E-8BE7-47BA9D0747C7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 rot="5400000">
            <a:off x="1792073" y="2790439"/>
            <a:ext cx="233295" cy="127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16DE2439-68D9-A346-9EA7-4A56C44F447A}"/>
              </a:ext>
            </a:extLst>
          </p:cNvPr>
          <p:cNvCxnSpPr>
            <a:cxnSpLocks/>
            <a:stCxn id="19" idx="2"/>
            <a:endCxn id="12" idx="0"/>
          </p:cNvCxnSpPr>
          <p:nvPr/>
        </p:nvCxnSpPr>
        <p:spPr>
          <a:xfrm rot="5400000">
            <a:off x="1790171" y="3357840"/>
            <a:ext cx="230748" cy="635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FFE8E8DB-7D76-BF44-861F-78B619517424}"/>
              </a:ext>
            </a:extLst>
          </p:cNvPr>
          <p:cNvCxnSpPr>
            <a:cxnSpLocks/>
            <a:stCxn id="12" idx="2"/>
            <a:endCxn id="21" idx="0"/>
          </p:cNvCxnSpPr>
          <p:nvPr/>
        </p:nvCxnSpPr>
        <p:spPr>
          <a:xfrm rot="5400000">
            <a:off x="1753070" y="3964243"/>
            <a:ext cx="298600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F57CC961-1D14-FC49-92FE-094F414334AA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2873147" y="4282820"/>
            <a:ext cx="286238" cy="308382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E0BC747F-1BA6-6640-A960-55D99A9031ED}"/>
              </a:ext>
            </a:extLst>
          </p:cNvPr>
          <p:cNvCxnSpPr>
            <a:cxnSpLocks/>
            <a:stCxn id="7" idx="2"/>
            <a:endCxn id="17" idx="0"/>
          </p:cNvCxnSpPr>
          <p:nvPr/>
        </p:nvCxnSpPr>
        <p:spPr>
          <a:xfrm rot="5400000">
            <a:off x="4101391" y="1728744"/>
            <a:ext cx="197324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AC6E2122-018C-3146-928E-72CDDD0D6B00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200052" y="2165960"/>
            <a:ext cx="30821" cy="2425242"/>
          </a:xfrm>
          <a:prstGeom prst="straightConnector1">
            <a:avLst/>
          </a:prstGeom>
          <a:ln w="38100">
            <a:solidFill>
              <a:srgbClr val="FF0000">
                <a:alpha val="99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C9A95ECD-5484-2346-A3DF-16D089161488}"/>
              </a:ext>
            </a:extLst>
          </p:cNvPr>
          <p:cNvSpPr txBox="1"/>
          <p:nvPr/>
        </p:nvSpPr>
        <p:spPr>
          <a:xfrm>
            <a:off x="7278575" y="4639949"/>
            <a:ext cx="1648208" cy="307777"/>
          </a:xfrm>
          <a:prstGeom prst="rect">
            <a:avLst/>
          </a:prstGeom>
          <a:noFill/>
          <a:ln w="38100"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Privileged function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8B63523-35A3-EC48-BDF2-BFC7FD88F10E}"/>
              </a:ext>
            </a:extLst>
          </p:cNvPr>
          <p:cNvSpPr txBox="1"/>
          <p:nvPr/>
        </p:nvSpPr>
        <p:spPr>
          <a:xfrm>
            <a:off x="4925442" y="4651763"/>
            <a:ext cx="2265364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Permission check function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DA85BEA-C3A2-3340-99DE-55D930A9680B}"/>
              </a:ext>
            </a:extLst>
          </p:cNvPr>
          <p:cNvSpPr txBox="1"/>
          <p:nvPr/>
        </p:nvSpPr>
        <p:spPr>
          <a:xfrm>
            <a:off x="640080" y="274320"/>
            <a:ext cx="3796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3. Permission Check Bugs</a:t>
            </a:r>
            <a:endParaRPr lang="en-US" sz="2400" dirty="0"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07D209C-3DAC-7844-857C-7E40E23BD552}"/>
              </a:ext>
            </a:extLst>
          </p:cNvPr>
          <p:cNvSpPr txBox="1"/>
          <p:nvPr/>
        </p:nvSpPr>
        <p:spPr>
          <a:xfrm>
            <a:off x="768476" y="807930"/>
            <a:ext cx="4804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Example: Two methods to change a process name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ABE1943-2185-5249-A795-8D88CD2EC442}"/>
              </a:ext>
            </a:extLst>
          </p:cNvPr>
          <p:cNvSpPr txBox="1"/>
          <p:nvPr/>
        </p:nvSpPr>
        <p:spPr>
          <a:xfrm>
            <a:off x="5385633" y="2319076"/>
            <a:ext cx="3097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Method 1: Use /proc/</a:t>
            </a:r>
            <a:r>
              <a:rPr lang="en-US" b="1" dirty="0" err="1"/>
              <a:t>pid</a:t>
            </a:r>
            <a:r>
              <a:rPr lang="en-US" b="1" dirty="0"/>
              <a:t>/</a:t>
            </a:r>
            <a:r>
              <a:rPr lang="en-US" b="1" dirty="0" err="1"/>
              <a:t>comm</a:t>
            </a:r>
            <a:r>
              <a:rPr lang="en-US" b="1" dirty="0"/>
              <a:t> file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8E1721D-8D4C-3947-8BE0-3DC141642C22}"/>
              </a:ext>
            </a:extLst>
          </p:cNvPr>
          <p:cNvSpPr txBox="1"/>
          <p:nvPr/>
        </p:nvSpPr>
        <p:spPr>
          <a:xfrm>
            <a:off x="5385633" y="2657628"/>
            <a:ext cx="2858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Method 2: Use </a:t>
            </a:r>
            <a:r>
              <a:rPr lang="en-US" b="1" dirty="0" err="1"/>
              <a:t>prctl</a:t>
            </a:r>
            <a:r>
              <a:rPr lang="en-US" b="1" dirty="0"/>
              <a:t> system call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587E81-A28A-C84C-9F26-7CA47F2DDCFE}"/>
              </a:ext>
            </a:extLst>
          </p:cNvPr>
          <p:cNvSpPr txBox="1"/>
          <p:nvPr/>
        </p:nvSpPr>
        <p:spPr>
          <a:xfrm>
            <a:off x="3357326" y="354094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bypass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F7F098-E6FB-9A41-AFD1-BAD51D7603CB}"/>
              </a:ext>
            </a:extLst>
          </p:cNvPr>
          <p:cNvSpPr txBox="1"/>
          <p:nvPr/>
        </p:nvSpPr>
        <p:spPr>
          <a:xfrm>
            <a:off x="-1453415" y="1607419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8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7" grpId="0"/>
      <p:bldP spid="19" grpId="0" animBg="1"/>
      <p:bldP spid="20" grpId="0" animBg="1"/>
      <p:bldP spid="21" grpId="0"/>
      <p:bldP spid="66" grpId="0"/>
      <p:bldP spid="67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8FAFEA-6B9E-BC44-AC71-B0E9C16FB2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C90ECF-1035-A348-BD58-FD4FFCA7B12B}"/>
              </a:ext>
            </a:extLst>
          </p:cNvPr>
          <p:cNvSpPr txBox="1"/>
          <p:nvPr/>
        </p:nvSpPr>
        <p:spPr>
          <a:xfrm>
            <a:off x="640080" y="274320"/>
            <a:ext cx="3299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Existing Bug Detectors</a:t>
            </a:r>
            <a:endParaRPr lang="en-US" sz="24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75D4E3-9A5F-7E4D-B673-63472367FB43}"/>
              </a:ext>
            </a:extLst>
          </p:cNvPr>
          <p:cNvSpPr txBox="1"/>
          <p:nvPr/>
        </p:nvSpPr>
        <p:spPr>
          <a:xfrm>
            <a:off x="640080" y="886424"/>
            <a:ext cx="3196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Dynamic data race bug detectors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4A5148-61A8-E249-82D5-D7E1443606B5}"/>
              </a:ext>
            </a:extLst>
          </p:cNvPr>
          <p:cNvSpPr txBox="1"/>
          <p:nvPr/>
        </p:nvSpPr>
        <p:spPr>
          <a:xfrm>
            <a:off x="640080" y="2114553"/>
            <a:ext cx="3688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Dynamic memory safety bug detectors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A833E5-2525-954D-9D8E-A877E5F13C45}"/>
              </a:ext>
            </a:extLst>
          </p:cNvPr>
          <p:cNvSpPr txBox="1"/>
          <p:nvPr/>
        </p:nvSpPr>
        <p:spPr>
          <a:xfrm>
            <a:off x="640080" y="3364919"/>
            <a:ext cx="3640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Static permission check bug detectors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90C456-D18B-1F42-9F9A-8C1F2CC5D9D3}"/>
              </a:ext>
            </a:extLst>
          </p:cNvPr>
          <p:cNvSpPr txBox="1"/>
          <p:nvPr/>
        </p:nvSpPr>
        <p:spPr>
          <a:xfrm>
            <a:off x="1244412" y="1272148"/>
            <a:ext cx="2694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FastTrack [PLDI’09]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Intel Inspector XE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Google Thread Sanitizer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8D633D-CC49-6445-B2BF-1FCC86FDDD17}"/>
              </a:ext>
            </a:extLst>
          </p:cNvPr>
          <p:cNvSpPr txBox="1"/>
          <p:nvPr/>
        </p:nvSpPr>
        <p:spPr>
          <a:xfrm>
            <a:off x="1244412" y="2464515"/>
            <a:ext cx="28761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DangSan</a:t>
            </a:r>
            <a:r>
              <a:rPr lang="en-US" sz="1600" dirty="0"/>
              <a:t> [EuroSys’17]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CETS [ISMM’10]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AddressSanitizer</a:t>
            </a:r>
            <a:r>
              <a:rPr lang="en-US" sz="1600" dirty="0"/>
              <a:t> [ATC’12]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C80233-647E-AB4D-B1C1-C56E2990E397}"/>
              </a:ext>
            </a:extLst>
          </p:cNvPr>
          <p:cNvSpPr txBox="1"/>
          <p:nvPr/>
        </p:nvSpPr>
        <p:spPr>
          <a:xfrm>
            <a:off x="1238801" y="3703473"/>
            <a:ext cx="27061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K-Miner [NDSS’2018]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Dr. Checker [SEC’17]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Check-It-Again [CCS’18]</a:t>
            </a:r>
          </a:p>
        </p:txBody>
      </p:sp>
    </p:spTree>
    <p:extLst>
      <p:ext uri="{BB962C8B-B14F-4D97-AF65-F5344CB8AC3E}">
        <p14:creationId xmlns:p14="http://schemas.microsoft.com/office/powerpoint/2010/main" val="2372143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6BCEA5-A5D9-9848-A69E-4C427C7AAF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462FD5-9BD9-B248-8E0C-76929C8A888E}"/>
              </a:ext>
            </a:extLst>
          </p:cNvPr>
          <p:cNvSpPr txBox="1"/>
          <p:nvPr/>
        </p:nvSpPr>
        <p:spPr>
          <a:xfrm>
            <a:off x="640080" y="274320"/>
            <a:ext cx="6811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Challenges in Dynamic and Static Bug Detection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46AAA8-BE0A-BF4B-BD96-800E71D4FBAD}"/>
              </a:ext>
            </a:extLst>
          </p:cNvPr>
          <p:cNvSpPr txBox="1"/>
          <p:nvPr/>
        </p:nvSpPr>
        <p:spPr>
          <a:xfrm>
            <a:off x="640080" y="2675503"/>
            <a:ext cx="2241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Static Bug Detector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7D97D5-021A-7A4F-96E7-62FBF59A4A6B}"/>
              </a:ext>
            </a:extLst>
          </p:cNvPr>
          <p:cNvSpPr txBox="1"/>
          <p:nvPr/>
        </p:nvSpPr>
        <p:spPr>
          <a:xfrm>
            <a:off x="640080" y="1136710"/>
            <a:ext cx="2525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Dynamic Bug Detector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BCAC8E-1901-F54F-A668-AFDF9D745EAE}"/>
              </a:ext>
            </a:extLst>
          </p:cNvPr>
          <p:cNvSpPr txBox="1"/>
          <p:nvPr/>
        </p:nvSpPr>
        <p:spPr>
          <a:xfrm>
            <a:off x="909384" y="3114581"/>
            <a:ext cx="4514377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Challenge 3: Scalability and precision issues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B78A63-8841-6341-91DE-2A8D62A56C15}"/>
              </a:ext>
            </a:extLst>
          </p:cNvPr>
          <p:cNvSpPr txBox="1"/>
          <p:nvPr/>
        </p:nvSpPr>
        <p:spPr>
          <a:xfrm>
            <a:off x="905098" y="1529081"/>
            <a:ext cx="5490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Challenge 1: Runtime overhead due to run-time checks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FB98AF-9AD3-7B43-A818-F41914427DFA}"/>
              </a:ext>
            </a:extLst>
          </p:cNvPr>
          <p:cNvSpPr/>
          <p:nvPr/>
        </p:nvSpPr>
        <p:spPr>
          <a:xfrm>
            <a:off x="905098" y="1969562"/>
            <a:ext cx="59699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Challenge 2: Space overhead due to metadata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352118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54CA66-0E8C-6840-AC4C-667A0EE8A2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733632-964E-824F-B2FE-534BB8AFEABD}"/>
              </a:ext>
            </a:extLst>
          </p:cNvPr>
          <p:cNvSpPr txBox="1"/>
          <p:nvPr/>
        </p:nvSpPr>
        <p:spPr>
          <a:xfrm>
            <a:off x="640080" y="274320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Contribution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C36ED85-EAF0-CB49-834A-784D766DA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424120"/>
              </p:ext>
            </p:extLst>
          </p:nvPr>
        </p:nvGraphicFramePr>
        <p:xfrm>
          <a:off x="5327369" y="1166472"/>
          <a:ext cx="1627965" cy="283303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27965">
                  <a:extLst>
                    <a:ext uri="{9D8B030D-6E8A-4147-A177-3AD203B41FA5}">
                      <a16:colId xmlns:a16="http://schemas.microsoft.com/office/drawing/2014/main" val="119696402"/>
                    </a:ext>
                  </a:extLst>
                </a:gridCol>
              </a:tblGrid>
              <a:tr h="7082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Software Bugs</a:t>
                      </a:r>
                    </a:p>
                    <a:p>
                      <a:pPr algn="ctr"/>
                      <a:r>
                        <a:rPr lang="en-US" dirty="0"/>
                        <a:t>(Case Study)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06432"/>
                  </a:ext>
                </a:extLst>
              </a:tr>
              <a:tr h="7082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race bugs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737725"/>
                  </a:ext>
                </a:extLst>
              </a:tr>
              <a:tr h="7082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Memory safety bugs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461325"/>
                  </a:ext>
                </a:extLst>
              </a:tr>
              <a:tr h="70825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Permission check bugs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210599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6A5215AD-FDC8-8340-BBDB-AAB1A183C8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488044"/>
              </p:ext>
            </p:extLst>
          </p:nvPr>
        </p:nvGraphicFramePr>
        <p:xfrm>
          <a:off x="1759286" y="1172538"/>
          <a:ext cx="1627965" cy="282696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27965">
                  <a:extLst>
                    <a:ext uri="{9D8B030D-6E8A-4147-A177-3AD203B41FA5}">
                      <a16:colId xmlns:a16="http://schemas.microsoft.com/office/drawing/2014/main" val="119696402"/>
                    </a:ext>
                  </a:extLst>
                </a:gridCol>
              </a:tblGrid>
              <a:tr h="706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Challenges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06432"/>
                  </a:ext>
                </a:extLst>
              </a:tr>
              <a:tr h="7067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Run-time</a:t>
                      </a:r>
                    </a:p>
                    <a:p>
                      <a:pPr algn="ctr"/>
                      <a:r>
                        <a:rPr lang="en-US" dirty="0"/>
                        <a:t>overhead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737725"/>
                  </a:ext>
                </a:extLst>
              </a:tr>
              <a:tr h="7067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Space</a:t>
                      </a:r>
                    </a:p>
                    <a:p>
                      <a:pPr algn="ctr"/>
                      <a:r>
                        <a:rPr lang="en-US" dirty="0"/>
                        <a:t>overhead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461325"/>
                  </a:ext>
                </a:extLst>
              </a:tr>
              <a:tr h="7067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Scalability and</a:t>
                      </a:r>
                    </a:p>
                    <a:p>
                      <a:pPr algn="ctr"/>
                      <a:r>
                        <a:rPr lang="en-US" dirty="0"/>
                        <a:t>precision issues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210599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79B295D3-80E9-E940-8440-D28E622E0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53976"/>
              </p:ext>
            </p:extLst>
          </p:nvPr>
        </p:nvGraphicFramePr>
        <p:xfrm>
          <a:off x="3387251" y="1169505"/>
          <a:ext cx="1940118" cy="28300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940118">
                  <a:extLst>
                    <a:ext uri="{9D8B030D-6E8A-4147-A177-3AD203B41FA5}">
                      <a16:colId xmlns:a16="http://schemas.microsoft.com/office/drawing/2014/main" val="119696402"/>
                    </a:ext>
                  </a:extLst>
                </a:gridCol>
              </a:tblGrid>
              <a:tr h="7043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 Ideas</a:t>
                      </a:r>
                    </a:p>
                    <a:p>
                      <a:pPr algn="ctr"/>
                      <a:r>
                        <a:rPr lang="en-US" dirty="0"/>
                        <a:t>(Contributions)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06432"/>
                  </a:ext>
                </a:extLst>
              </a:tr>
              <a:tr h="7085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Repurpose</a:t>
                      </a:r>
                    </a:p>
                    <a:p>
                      <a:pPr algn="ctr"/>
                      <a:r>
                        <a:rPr lang="en-US" dirty="0"/>
                        <a:t>existing hardware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737725"/>
                  </a:ext>
                </a:extLst>
              </a:tr>
              <a:tr h="7085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Reuse</a:t>
                      </a:r>
                    </a:p>
                    <a:p>
                      <a:pPr algn="ctr"/>
                      <a:r>
                        <a:rPr lang="en-US" dirty="0"/>
                        <a:t>metadata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461325"/>
                  </a:ext>
                </a:extLst>
              </a:tr>
              <a:tr h="7085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Apply common</a:t>
                      </a:r>
                    </a:p>
                    <a:p>
                      <a:pPr algn="ctr"/>
                      <a:r>
                        <a:rPr lang="en-US" dirty="0"/>
                        <a:t>programming patterns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210599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8E87BF9-683F-414F-ACC8-FF2BD85247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625997"/>
              </p:ext>
            </p:extLst>
          </p:nvPr>
        </p:nvGraphicFramePr>
        <p:xfrm>
          <a:off x="446498" y="1172538"/>
          <a:ext cx="1312788" cy="282696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12788">
                  <a:extLst>
                    <a:ext uri="{9D8B030D-6E8A-4147-A177-3AD203B41FA5}">
                      <a16:colId xmlns:a16="http://schemas.microsoft.com/office/drawing/2014/main" val="119696402"/>
                    </a:ext>
                  </a:extLst>
                </a:gridCol>
              </a:tblGrid>
              <a:tr h="70674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Bug Detector Type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06432"/>
                  </a:ext>
                </a:extLst>
              </a:tr>
              <a:tr h="706742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Dynamic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737725"/>
                  </a:ext>
                </a:extLst>
              </a:tr>
              <a:tr h="706742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Dynamic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461325"/>
                  </a:ext>
                </a:extLst>
              </a:tr>
              <a:tr h="706742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Static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21059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B1CF90B-0B61-3F4E-A078-842351498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691103"/>
              </p:ext>
            </p:extLst>
          </p:nvPr>
        </p:nvGraphicFramePr>
        <p:xfrm>
          <a:off x="6955333" y="1166472"/>
          <a:ext cx="2037587" cy="283303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37587">
                  <a:extLst>
                    <a:ext uri="{9D8B030D-6E8A-4147-A177-3AD203B41FA5}">
                      <a16:colId xmlns:a16="http://schemas.microsoft.com/office/drawing/2014/main" val="119696402"/>
                    </a:ext>
                  </a:extLst>
                </a:gridCol>
              </a:tblGrid>
              <a:tr h="70514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Publications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06432"/>
                  </a:ext>
                </a:extLst>
              </a:tr>
              <a:tr h="70929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TxRace</a:t>
                      </a:r>
                      <a:r>
                        <a:rPr lang="en-US" dirty="0"/>
                        <a:t> [ASPLOS’16], </a:t>
                      </a:r>
                      <a:r>
                        <a:rPr lang="en-US" dirty="0" err="1"/>
                        <a:t>ProRace</a:t>
                      </a:r>
                      <a:r>
                        <a:rPr lang="en-US" dirty="0"/>
                        <a:t> [ASPLOS’17]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737725"/>
                  </a:ext>
                </a:extLst>
              </a:tr>
              <a:tr h="7092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BOGO [ASPLOS’19]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461325"/>
                  </a:ext>
                </a:extLst>
              </a:tr>
              <a:tr h="70929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PeX</a:t>
                      </a:r>
                      <a:r>
                        <a:rPr lang="en-US" dirty="0"/>
                        <a:t> [SEC’19]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21059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7E5FBF4-2ACD-204F-A1AC-104CE09EE514}"/>
              </a:ext>
            </a:extLst>
          </p:cNvPr>
          <p:cNvSpPr/>
          <p:nvPr/>
        </p:nvSpPr>
        <p:spPr>
          <a:xfrm>
            <a:off x="446498" y="2011680"/>
            <a:ext cx="8468902" cy="462579"/>
          </a:xfrm>
          <a:prstGeom prst="rect">
            <a:avLst/>
          </a:prstGeom>
          <a:noFill/>
          <a:ln w="508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3F0BEF-6DA2-B64A-9CC4-A46A15348029}"/>
              </a:ext>
            </a:extLst>
          </p:cNvPr>
          <p:cNvSpPr/>
          <p:nvPr/>
        </p:nvSpPr>
        <p:spPr>
          <a:xfrm>
            <a:off x="446498" y="2679522"/>
            <a:ext cx="8468902" cy="462579"/>
          </a:xfrm>
          <a:prstGeom prst="rect">
            <a:avLst/>
          </a:prstGeom>
          <a:noFill/>
          <a:ln w="508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465ECE-8253-3844-B7FB-D164C485F459}"/>
              </a:ext>
            </a:extLst>
          </p:cNvPr>
          <p:cNvSpPr/>
          <p:nvPr/>
        </p:nvSpPr>
        <p:spPr>
          <a:xfrm>
            <a:off x="466786" y="3408269"/>
            <a:ext cx="8448614" cy="462579"/>
          </a:xfrm>
          <a:prstGeom prst="rect">
            <a:avLst/>
          </a:prstGeom>
          <a:noFill/>
          <a:ln w="508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9FBE12-B5B3-584B-B3FE-C970F7B4AEC5}"/>
              </a:ext>
            </a:extLst>
          </p:cNvPr>
          <p:cNvSpPr/>
          <p:nvPr/>
        </p:nvSpPr>
        <p:spPr>
          <a:xfrm>
            <a:off x="7026273" y="2007549"/>
            <a:ext cx="1889127" cy="222067"/>
          </a:xfrm>
          <a:prstGeom prst="rect">
            <a:avLst/>
          </a:prstGeom>
          <a:noFill/>
          <a:ln w="508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A05D22-2E63-3548-8191-61E169020E26}"/>
              </a:ext>
            </a:extLst>
          </p:cNvPr>
          <p:cNvSpPr/>
          <p:nvPr/>
        </p:nvSpPr>
        <p:spPr>
          <a:xfrm>
            <a:off x="7045759" y="2805343"/>
            <a:ext cx="1849693" cy="263415"/>
          </a:xfrm>
          <a:prstGeom prst="rect">
            <a:avLst/>
          </a:prstGeom>
          <a:noFill/>
          <a:ln w="508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7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 animBg="1"/>
      <p:bldP spid="11" grpId="1" animBg="1"/>
      <p:bldP spid="12" grpId="0" animBg="1"/>
      <p:bldP spid="12" grpId="1" animBg="1"/>
      <p:bldP spid="6" grpId="0" animBg="1"/>
      <p:bldP spid="17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Capsules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Capsules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Capsules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11168</TotalTime>
  <Words>8205</Words>
  <Application>Microsoft Macintosh PowerPoint</Application>
  <PresentationFormat>On-screen Show (16:9)</PresentationFormat>
  <Paragraphs>1344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Lato</vt:lpstr>
      <vt:lpstr>Arial</vt:lpstr>
      <vt:lpstr>Calibri</vt:lpstr>
      <vt:lpstr>Courier New</vt:lpstr>
      <vt:lpstr>Helvetica</vt:lpstr>
      <vt:lpstr>Symbol</vt:lpstr>
      <vt:lpstr>times</vt:lpstr>
      <vt:lpstr>Times New Roman</vt:lpstr>
      <vt:lpstr>Wingdings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2977</cp:revision>
  <cp:lastPrinted>2019-12-09T05:09:53Z</cp:lastPrinted>
  <dcterms:modified xsi:type="dcterms:W3CDTF">2019-12-09T17:51:51Z</dcterms:modified>
</cp:coreProperties>
</file>